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3"/>
  </p:notesMasterIdLst>
  <p:sldIdLst>
    <p:sldId id="256" r:id="rId2"/>
    <p:sldId id="257" r:id="rId3"/>
    <p:sldId id="329" r:id="rId4"/>
    <p:sldId id="32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18" r:id="rId47"/>
    <p:sldId id="319" r:id="rId48"/>
    <p:sldId id="320" r:id="rId49"/>
    <p:sldId id="321" r:id="rId50"/>
    <p:sldId id="317" r:id="rId51"/>
    <p:sldId id="322" r:id="rId52"/>
    <p:sldId id="323" r:id="rId53"/>
    <p:sldId id="324" r:id="rId54"/>
    <p:sldId id="325" r:id="rId55"/>
    <p:sldId id="326" r:id="rId56"/>
    <p:sldId id="327"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30" r:id="rId72"/>
    <p:sldId id="331" r:id="rId73"/>
    <p:sldId id="258" r:id="rId74"/>
    <p:sldId id="259"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01"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16"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1" d="100"/>
          <a:sy n="71" d="100"/>
        </p:scale>
        <p:origin x="376"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281" Type="http://schemas.openxmlformats.org/officeDocument/2006/relationships/slide" Target="slides/slide280.xml"/><Relationship Id="rId286"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tableStyles" Target="tableStyle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A46A8-5901-4D3F-96A1-017B08D27A01}" type="datetimeFigureOut">
              <a:rPr lang="en-US" smtClean="0"/>
              <a:t>02-Aug-22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A82CFE-1DA4-4C27-9FD4-54D6C3EC4DDE}" type="slidenum">
              <a:rPr lang="en-US" smtClean="0"/>
              <a:t>‹#›</a:t>
            </a:fld>
            <a:endParaRPr lang="en-US"/>
          </a:p>
        </p:txBody>
      </p:sp>
    </p:spTree>
    <p:extLst>
      <p:ext uri="{BB962C8B-B14F-4D97-AF65-F5344CB8AC3E}">
        <p14:creationId xmlns:p14="http://schemas.microsoft.com/office/powerpoint/2010/main" val="3667506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5F22D3DB-AED5-4320-8D5F-12EEEF94CBD9}"/>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D49794B4-0A60-448D-BE57-3F330869F52F}" type="slidenum">
              <a:rPr lang="en-US" altLang="en-US" sz="1200" b="0" i="0"/>
              <a:pPr algn="r">
                <a:spcBef>
                  <a:spcPct val="0"/>
                </a:spcBef>
              </a:pPr>
              <a:t>13</a:t>
            </a:fld>
            <a:endParaRPr lang="en-US" altLang="en-US" sz="1200" b="0" i="0"/>
          </a:p>
        </p:txBody>
      </p:sp>
      <p:sp>
        <p:nvSpPr>
          <p:cNvPr id="73731" name="Rectangle 2">
            <a:extLst>
              <a:ext uri="{FF2B5EF4-FFF2-40B4-BE49-F238E27FC236}">
                <a16:creationId xmlns:a16="http://schemas.microsoft.com/office/drawing/2014/main" id="{2637371E-428D-42BD-9D9A-2733C552FBE8}"/>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4E98EA89-1CE2-4CC1-A2F7-595AFF74E2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4E0B1D32-00B2-4EE0-A162-AC9D645F0A1A}"/>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CCC98DA0-5CBF-46D5-B8B4-BDA5FDDD93EA}" type="slidenum">
              <a:rPr lang="en-US" altLang="en-US" sz="1200" b="0" i="0"/>
              <a:pPr algn="r">
                <a:spcBef>
                  <a:spcPct val="0"/>
                </a:spcBef>
              </a:pPr>
              <a:t>44</a:t>
            </a:fld>
            <a:endParaRPr lang="en-US" altLang="en-US" sz="1200" b="0" i="0"/>
          </a:p>
        </p:txBody>
      </p:sp>
      <p:sp>
        <p:nvSpPr>
          <p:cNvPr id="82947" name="Rectangle 2">
            <a:extLst>
              <a:ext uri="{FF2B5EF4-FFF2-40B4-BE49-F238E27FC236}">
                <a16:creationId xmlns:a16="http://schemas.microsoft.com/office/drawing/2014/main" id="{534EA1BA-027A-4016-A1FB-3286355E844D}"/>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825185A1-7130-4970-8B3E-1776AD717B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9A3B87E2-E527-4D97-A4D5-6201C8982D0C}"/>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9B211141-DB72-46D9-840A-424834867DE2}" type="slidenum">
              <a:rPr lang="en-US" altLang="en-US" sz="1200" b="0" i="0"/>
              <a:pPr algn="r">
                <a:spcBef>
                  <a:spcPct val="0"/>
                </a:spcBef>
              </a:pPr>
              <a:t>46</a:t>
            </a:fld>
            <a:endParaRPr lang="en-US" altLang="en-US" sz="1200" b="0" i="0"/>
          </a:p>
        </p:txBody>
      </p:sp>
      <p:sp>
        <p:nvSpPr>
          <p:cNvPr id="83971" name="Rectangle 2">
            <a:extLst>
              <a:ext uri="{FF2B5EF4-FFF2-40B4-BE49-F238E27FC236}">
                <a16:creationId xmlns:a16="http://schemas.microsoft.com/office/drawing/2014/main" id="{CFE72247-3632-4CC2-A1C1-6DB8A7596CF9}"/>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E3EC91A8-63CB-4ECC-B8B2-826B77F996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a:t>Description of URL http://localost:9080/WelcomeUserApplication/WelcomeUser – </a:t>
            </a:r>
          </a:p>
          <a:p>
            <a:pPr marL="228600" indent="-228600" eaLnBrk="1" hangingPunct="1">
              <a:buFontTx/>
              <a:buAutoNum type="arabicPeriod"/>
            </a:pPr>
            <a:r>
              <a:rPr lang="en-US" altLang="en-US"/>
              <a:t>The port number specified is pertaining to RAD6.0 IDE with WebSphere Application Server6.0. </a:t>
            </a:r>
          </a:p>
          <a:p>
            <a:pPr marL="228600" indent="-228600" eaLnBrk="1" hangingPunct="1">
              <a:buFontTx/>
              <a:buAutoNum type="arabicPeriod"/>
            </a:pPr>
            <a:r>
              <a:rPr lang="en-US" altLang="en-US"/>
              <a:t>WelcomeUserApplication is the name of the WAR Module Project.</a:t>
            </a:r>
          </a:p>
          <a:p>
            <a:pPr marL="228600" indent="-228600" eaLnBrk="1" hangingPunct="1">
              <a:buFontTx/>
              <a:buAutoNum type="arabicPeriod"/>
            </a:pPr>
            <a:r>
              <a:rPr lang="en-US" altLang="en-US"/>
              <a:t>WelcomeUser is the name of the Servlet.</a:t>
            </a:r>
          </a:p>
          <a:p>
            <a:pPr marL="228600" indent="-228600" eaLnBrk="1" hangingPunct="1"/>
            <a:r>
              <a:rPr lang="en-US" altLang="en-US"/>
              <a:t>By default, the form method=“get”, so no need to specify. </a:t>
            </a:r>
          </a:p>
          <a:p>
            <a:pPr marL="228600" indent="-228600" eaLnBrk="1" hangingPunct="1"/>
            <a:r>
              <a:rPr lang="en-US" altLang="en-US"/>
              <a:t>Action attribute of &lt;form&gt; tag specify that which server side program will take care of the form elements data.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59CD7F8E-27DF-493D-8668-8D4C8C84BF5B}"/>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7801B4C5-7198-482E-8D5C-7E0EA160C8B2}" type="slidenum">
              <a:rPr lang="en-US" altLang="en-US" sz="1200" b="0" i="0"/>
              <a:pPr algn="r">
                <a:spcBef>
                  <a:spcPct val="0"/>
                </a:spcBef>
              </a:pPr>
              <a:t>47</a:t>
            </a:fld>
            <a:endParaRPr lang="en-US" altLang="en-US" sz="1200" b="0" i="0"/>
          </a:p>
        </p:txBody>
      </p:sp>
      <p:sp>
        <p:nvSpPr>
          <p:cNvPr id="84995" name="Rectangle 2">
            <a:extLst>
              <a:ext uri="{FF2B5EF4-FFF2-40B4-BE49-F238E27FC236}">
                <a16:creationId xmlns:a16="http://schemas.microsoft.com/office/drawing/2014/main" id="{1971152E-5278-43D2-AED5-477BE0190A32}"/>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BD3D8A60-5109-43A1-94BE-ADD47DF6D1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a:t>getParameter() method is used to read data from a request object as String.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3665C782-A277-4B9B-A181-BAD201051626}"/>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519FB04D-9EB1-4382-81DE-916E78523F1A}" type="slidenum">
              <a:rPr lang="en-US" altLang="en-US" sz="1200" b="0" i="0"/>
              <a:pPr algn="r">
                <a:spcBef>
                  <a:spcPct val="0"/>
                </a:spcBef>
              </a:pPr>
              <a:t>57</a:t>
            </a:fld>
            <a:endParaRPr lang="en-US" altLang="en-US" sz="1200" b="0" i="0"/>
          </a:p>
        </p:txBody>
      </p:sp>
      <p:sp>
        <p:nvSpPr>
          <p:cNvPr id="86019" name="Rectangle 2">
            <a:extLst>
              <a:ext uri="{FF2B5EF4-FFF2-40B4-BE49-F238E27FC236}">
                <a16:creationId xmlns:a16="http://schemas.microsoft.com/office/drawing/2014/main" id="{21578DEE-C19F-4EB8-8E5D-B37F9916300C}"/>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01EFC752-A27A-41A8-8491-758E82B7C8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Web Context (ServletContext) – Accessible from web components within a web context.</a:t>
            </a:r>
          </a:p>
          <a:p>
            <a:r>
              <a:rPr lang="en-US" altLang="en-US"/>
              <a:t>Session – Accessible from web components handling a request that belongs to the session.</a:t>
            </a:r>
          </a:p>
          <a:p>
            <a:r>
              <a:rPr lang="en-US" altLang="en-US"/>
              <a:t>Request – Accessible from web components handling the request.</a:t>
            </a:r>
          </a:p>
          <a:p>
            <a:r>
              <a:rPr lang="en-US" altLang="en-US"/>
              <a:t>Can be discussed in context to JSP – The fourth type of Scope Object - </a:t>
            </a:r>
            <a:r>
              <a:rPr lang="en-US" altLang="en-US" b="1"/>
              <a:t>Page</a:t>
            </a:r>
            <a:r>
              <a:rPr lang="en-US" altLang="en-US"/>
              <a:t> – Accessible from JSP page that creates the object.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50AC048B-6908-44AC-9A98-0BE4336F0999}"/>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FBA3108B-F97A-4BBB-9719-8CBA68A90C9C}" type="slidenum">
              <a:rPr lang="en-US" altLang="en-US" sz="1200" b="0" i="0"/>
              <a:pPr algn="r">
                <a:spcBef>
                  <a:spcPct val="0"/>
                </a:spcBef>
              </a:pPr>
              <a:t>58</a:t>
            </a:fld>
            <a:endParaRPr lang="en-US" altLang="en-US" sz="1200" b="0" i="0"/>
          </a:p>
        </p:txBody>
      </p:sp>
      <p:sp>
        <p:nvSpPr>
          <p:cNvPr id="87043" name="Rectangle 2">
            <a:extLst>
              <a:ext uri="{FF2B5EF4-FFF2-40B4-BE49-F238E27FC236}">
                <a16:creationId xmlns:a16="http://schemas.microsoft.com/office/drawing/2014/main" id="{2D8ED68C-EC7D-4311-B9C6-313558F8835E}"/>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E94C4335-728C-45DC-A8BB-B85056B203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Web Application – A web application is a collection of servlets and content installed under a specific subset of the server’s URL namespace and possibly installed via a </a:t>
            </a:r>
            <a:r>
              <a:rPr lang="en-US" altLang="en-US" i="1"/>
              <a:t>*.war</a:t>
            </a:r>
            <a:r>
              <a:rPr lang="en-US" altLang="en-US"/>
              <a:t> file.  </a:t>
            </a:r>
            <a:br>
              <a:rPr lang="en-US" altLang="en-US"/>
            </a:br>
            <a:r>
              <a:rPr lang="en-US" altLang="en-US"/>
              <a:t>Logging can be done using getServletContext().log(“some message”);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40EC8CE1-1DBF-4C19-AA2B-ADC416D57BA1}"/>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082BB3B8-614C-476C-A31B-4ACFCC0FFB88}" type="slidenum">
              <a:rPr lang="en-US" altLang="en-US" sz="1200" b="0" i="0"/>
              <a:pPr algn="r">
                <a:spcBef>
                  <a:spcPct val="0"/>
                </a:spcBef>
              </a:pPr>
              <a:t>59</a:t>
            </a:fld>
            <a:endParaRPr lang="en-US" altLang="en-US" sz="1200" b="0" i="0"/>
          </a:p>
        </p:txBody>
      </p:sp>
      <p:sp>
        <p:nvSpPr>
          <p:cNvPr id="88067" name="Rectangle 2">
            <a:extLst>
              <a:ext uri="{FF2B5EF4-FFF2-40B4-BE49-F238E27FC236}">
                <a16:creationId xmlns:a16="http://schemas.microsoft.com/office/drawing/2014/main" id="{03912E78-9214-411A-82CA-866A7FDD7326}"/>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1C98640F-5C7D-4DD7-898B-5963E63F8A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0B464AD2-9AEE-4395-89F5-A3741EA84721}"/>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E497009E-0433-45DF-865A-3DF472A8759A}" type="slidenum">
              <a:rPr lang="en-US" altLang="en-US" sz="1200" b="0" i="0"/>
              <a:pPr algn="r">
                <a:spcBef>
                  <a:spcPct val="0"/>
                </a:spcBef>
              </a:pPr>
              <a:t>60</a:t>
            </a:fld>
            <a:endParaRPr lang="en-US" altLang="en-US" sz="1200" b="0" i="0"/>
          </a:p>
        </p:txBody>
      </p:sp>
      <p:sp>
        <p:nvSpPr>
          <p:cNvPr id="89091" name="Rectangle 2">
            <a:extLst>
              <a:ext uri="{FF2B5EF4-FFF2-40B4-BE49-F238E27FC236}">
                <a16:creationId xmlns:a16="http://schemas.microsoft.com/office/drawing/2014/main" id="{CCCF1FF5-AB6F-43B1-8854-5E32BC9839F1}"/>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1BA38CEC-5A94-49E2-AA93-2FAEDF9FC0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E3162583-067E-45B5-9404-F3959C5A2298}"/>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EF136FA9-624A-4B92-A306-94E9F67D21B2}" type="slidenum">
              <a:rPr lang="en-US" altLang="en-US" sz="1200" b="0" i="0"/>
              <a:pPr algn="r">
                <a:spcBef>
                  <a:spcPct val="0"/>
                </a:spcBef>
              </a:pPr>
              <a:t>61</a:t>
            </a:fld>
            <a:endParaRPr lang="en-US" altLang="en-US" sz="1200" b="0" i="0"/>
          </a:p>
        </p:txBody>
      </p:sp>
      <p:sp>
        <p:nvSpPr>
          <p:cNvPr id="90115" name="Rectangle 2">
            <a:extLst>
              <a:ext uri="{FF2B5EF4-FFF2-40B4-BE49-F238E27FC236}">
                <a16:creationId xmlns:a16="http://schemas.microsoft.com/office/drawing/2014/main" id="{CE4E93E9-12B3-42DE-95A5-0C28FEDD02D4}"/>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9F8E687E-158D-4DA8-B663-BD4590BDD0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466E436C-442D-4900-9FF7-2457033EE9D6}"/>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7B2BBFF0-9C44-42EF-8F68-1576B071B10C}" type="slidenum">
              <a:rPr lang="en-US" altLang="en-US" sz="1200" b="0" i="0"/>
              <a:pPr algn="r">
                <a:spcBef>
                  <a:spcPct val="0"/>
                </a:spcBef>
              </a:pPr>
              <a:t>62</a:t>
            </a:fld>
            <a:endParaRPr lang="en-US" altLang="en-US" sz="1200" b="0" i="0"/>
          </a:p>
        </p:txBody>
      </p:sp>
      <p:sp>
        <p:nvSpPr>
          <p:cNvPr id="91139" name="Rectangle 2">
            <a:extLst>
              <a:ext uri="{FF2B5EF4-FFF2-40B4-BE49-F238E27FC236}">
                <a16:creationId xmlns:a16="http://schemas.microsoft.com/office/drawing/2014/main" id="{C9CF24FD-1961-40D3-9459-46AFC1168B64}"/>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F67EC91C-1DCF-4F0B-B137-9ACA9E8CF3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B1D643ED-EE94-4F69-8903-76EF9FA338EF}"/>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C9E8DBD8-5A15-49EA-A383-0FBF74E2F0C3}" type="slidenum">
              <a:rPr lang="en-US" altLang="en-US" sz="1200" b="0" i="0"/>
              <a:pPr algn="r">
                <a:spcBef>
                  <a:spcPct val="0"/>
                </a:spcBef>
              </a:pPr>
              <a:t>63</a:t>
            </a:fld>
            <a:endParaRPr lang="en-US" altLang="en-US" sz="1200" b="0" i="0"/>
          </a:p>
        </p:txBody>
      </p:sp>
      <p:sp>
        <p:nvSpPr>
          <p:cNvPr id="92163" name="Rectangle 2">
            <a:extLst>
              <a:ext uri="{FF2B5EF4-FFF2-40B4-BE49-F238E27FC236}">
                <a16:creationId xmlns:a16="http://schemas.microsoft.com/office/drawing/2014/main" id="{6C35D83B-928E-44E8-B0D7-9844CA840F4F}"/>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D6202446-B6D0-4AA7-8A9F-C0BF9E3536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FFD39455-414E-47F2-BF1E-8C654291B5EA}"/>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55D2874B-042B-478B-99E5-1AC3419D1C13}" type="slidenum">
              <a:rPr lang="en-US" altLang="en-US" sz="1200" b="0" i="0"/>
              <a:pPr algn="r">
                <a:spcBef>
                  <a:spcPct val="0"/>
                </a:spcBef>
              </a:pPr>
              <a:t>20</a:t>
            </a:fld>
            <a:endParaRPr lang="en-US" altLang="en-US" sz="1200" b="0" i="0"/>
          </a:p>
        </p:txBody>
      </p:sp>
      <p:sp>
        <p:nvSpPr>
          <p:cNvPr id="74755" name="Rectangle 2">
            <a:extLst>
              <a:ext uri="{FF2B5EF4-FFF2-40B4-BE49-F238E27FC236}">
                <a16:creationId xmlns:a16="http://schemas.microsoft.com/office/drawing/2014/main" id="{43818427-6D05-4671-9CBB-4E973DD8B4B4}"/>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B5118A81-8952-4339-A19E-6E07D86923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31C70459-D71E-4C2D-912F-B53DF3B5C889}"/>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6F422129-C1F8-4138-8684-72CA34366899}" type="slidenum">
              <a:rPr lang="en-US" altLang="en-US" sz="1200" b="0" i="0"/>
              <a:pPr algn="r">
                <a:spcBef>
                  <a:spcPct val="0"/>
                </a:spcBef>
              </a:pPr>
              <a:t>64</a:t>
            </a:fld>
            <a:endParaRPr lang="en-US" altLang="en-US" sz="1200" b="0" i="0"/>
          </a:p>
        </p:txBody>
      </p:sp>
      <p:sp>
        <p:nvSpPr>
          <p:cNvPr id="93187" name="Rectangle 2">
            <a:extLst>
              <a:ext uri="{FF2B5EF4-FFF2-40B4-BE49-F238E27FC236}">
                <a16:creationId xmlns:a16="http://schemas.microsoft.com/office/drawing/2014/main" id="{AB567619-2A82-4F37-8AF8-3B6AC607C13A}"/>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385038DE-2AA9-4E4D-8D9A-F12E5C90B3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E0996E7D-6FFC-4F01-A473-73B0791704A2}"/>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25204719-121F-40B6-891D-48969292A687}" type="slidenum">
              <a:rPr lang="en-US" altLang="en-US" sz="1200" b="0" i="0"/>
              <a:pPr algn="r">
                <a:spcBef>
                  <a:spcPct val="0"/>
                </a:spcBef>
              </a:pPr>
              <a:t>67</a:t>
            </a:fld>
            <a:endParaRPr lang="en-US" altLang="en-US" sz="1200" b="0" i="0"/>
          </a:p>
        </p:txBody>
      </p:sp>
      <p:sp>
        <p:nvSpPr>
          <p:cNvPr id="94211" name="Rectangle 2">
            <a:extLst>
              <a:ext uri="{FF2B5EF4-FFF2-40B4-BE49-F238E27FC236}">
                <a16:creationId xmlns:a16="http://schemas.microsoft.com/office/drawing/2014/main" id="{7A7EBE09-1641-4DB0-88C0-19935D814ED6}"/>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DADDF8E2-5C76-4B94-A0D0-73CEF4E052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buClr>
                <a:schemeClr val="accent1"/>
              </a:buClr>
            </a:pPr>
            <a:r>
              <a:rPr lang="en-US" altLang="en-US"/>
              <a:t>public void sendError(int status_code, String message) – status_code describes the type of error occurred, message describes the error and sends the error response to the client. It throws an </a:t>
            </a:r>
            <a:r>
              <a:rPr lang="en-US" altLang="en-US" b="1"/>
              <a:t>IllegalStateException</a:t>
            </a:r>
            <a:r>
              <a:rPr lang="en-US" altLang="en-US"/>
              <a:t>, if it is called after a response is committed.</a:t>
            </a:r>
          </a:p>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E77BCA99-EA12-4BD0-B6A5-BDA0395C95F1}"/>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B5D8F1E8-1EE8-4EC3-9148-CCA5EE800997}" type="slidenum">
              <a:rPr lang="en-US" altLang="en-US" sz="1200" b="0" i="0"/>
              <a:pPr algn="r">
                <a:spcBef>
                  <a:spcPct val="0"/>
                </a:spcBef>
              </a:pPr>
              <a:t>68</a:t>
            </a:fld>
            <a:endParaRPr lang="en-US" altLang="en-US" sz="1200" b="0" i="0"/>
          </a:p>
        </p:txBody>
      </p:sp>
      <p:sp>
        <p:nvSpPr>
          <p:cNvPr id="95235" name="Rectangle 2">
            <a:extLst>
              <a:ext uri="{FF2B5EF4-FFF2-40B4-BE49-F238E27FC236}">
                <a16:creationId xmlns:a16="http://schemas.microsoft.com/office/drawing/2014/main" id="{AED13B76-E34D-4F63-BE07-55EA1E1393AA}"/>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F874BFB3-D3D4-4F5F-9F94-4277C02498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A5FDAF15-7ACE-45C7-86A8-3F0ACB8C7434}"/>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D004276B-DB6B-4B0D-A190-308139BF8345}" type="slidenum">
              <a:rPr lang="en-US" altLang="en-US" sz="1200" b="0" i="0"/>
              <a:pPr algn="r">
                <a:spcBef>
                  <a:spcPct val="0"/>
                </a:spcBef>
              </a:pPr>
              <a:t>69</a:t>
            </a:fld>
            <a:endParaRPr lang="en-US" altLang="en-US" sz="1200" b="0" i="0"/>
          </a:p>
        </p:txBody>
      </p:sp>
      <p:sp>
        <p:nvSpPr>
          <p:cNvPr id="96259" name="Rectangle 2">
            <a:extLst>
              <a:ext uri="{FF2B5EF4-FFF2-40B4-BE49-F238E27FC236}">
                <a16:creationId xmlns:a16="http://schemas.microsoft.com/office/drawing/2014/main" id="{A3FD0177-87D1-48D7-A62E-B888BC937E67}"/>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65EF945E-D304-4D41-AA69-6F261CEA54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buClr>
                <a:schemeClr val="accent1"/>
              </a:buClr>
            </a:pPr>
            <a:r>
              <a:rPr lang="en-US" altLang="en-US"/>
              <a:t>public void setStatus(int status_code, String message) – status_code represents the status code, message describes the status of the servlet.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CBDD3CEE-3EF1-4B11-AACE-77AF656B6C6B}"/>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9DC03516-66F4-4633-8D42-9986326AA45B}" type="slidenum">
              <a:rPr lang="en-US" altLang="en-US" sz="1200" b="0" i="0"/>
              <a:pPr algn="r">
                <a:spcBef>
                  <a:spcPct val="0"/>
                </a:spcBef>
              </a:pPr>
              <a:t>70</a:t>
            </a:fld>
            <a:endParaRPr lang="en-US" altLang="en-US" sz="1200" b="0" i="0"/>
          </a:p>
        </p:txBody>
      </p:sp>
      <p:sp>
        <p:nvSpPr>
          <p:cNvPr id="97283" name="Rectangle 2">
            <a:extLst>
              <a:ext uri="{FF2B5EF4-FFF2-40B4-BE49-F238E27FC236}">
                <a16:creationId xmlns:a16="http://schemas.microsoft.com/office/drawing/2014/main" id="{0C1D0700-3405-417E-8449-4CB0DEA777A4}"/>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D6FF7600-7197-44EB-9918-A223910D2A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4C8F8F3F-EF9A-4D07-B8CF-5A2A6EB338B8}"/>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7D5B5004-4F39-48B8-B02C-8B29D6132A1E}" type="slidenum">
              <a:rPr lang="en-US" altLang="en-US" sz="1200" b="0" i="0"/>
              <a:pPr algn="r" eaLnBrk="1" hangingPunct="1">
                <a:spcBef>
                  <a:spcPct val="0"/>
                </a:spcBef>
              </a:pPr>
              <a:t>78</a:t>
            </a:fld>
            <a:endParaRPr lang="en-US" altLang="en-US" sz="1200" b="0" i="0"/>
          </a:p>
        </p:txBody>
      </p:sp>
      <p:sp>
        <p:nvSpPr>
          <p:cNvPr id="96259" name="Rectangle 2">
            <a:extLst>
              <a:ext uri="{FF2B5EF4-FFF2-40B4-BE49-F238E27FC236}">
                <a16:creationId xmlns:a16="http://schemas.microsoft.com/office/drawing/2014/main" id="{BE2930CF-8337-41E1-8345-8B27DC0796FD}"/>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A6A2AD83-91D7-4310-99FF-9EE5C15BE2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A hidden form field method will not work if the user comes across a static document.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14F1861D-DD97-4A27-AA5C-C2EE106D4DAE}"/>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6F2D0623-0743-4570-A519-3C5884DC2628}" type="slidenum">
              <a:rPr lang="en-US" altLang="en-US" sz="1200" b="0" i="0"/>
              <a:pPr algn="r" eaLnBrk="1" hangingPunct="1">
                <a:spcBef>
                  <a:spcPct val="0"/>
                </a:spcBef>
              </a:pPr>
              <a:t>79</a:t>
            </a:fld>
            <a:endParaRPr lang="en-US" altLang="en-US" sz="1200" b="0" i="0"/>
          </a:p>
        </p:txBody>
      </p:sp>
      <p:sp>
        <p:nvSpPr>
          <p:cNvPr id="97283" name="Rectangle 2">
            <a:extLst>
              <a:ext uri="{FF2B5EF4-FFF2-40B4-BE49-F238E27FC236}">
                <a16:creationId xmlns:a16="http://schemas.microsoft.com/office/drawing/2014/main" id="{3B33224D-9078-408A-86D8-6F13AC52F76D}"/>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09BCE3CE-E1E7-4124-BEEB-59C26E926C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04A49294-C074-4256-8EC9-D030E4610A9B}"/>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DFD26DDE-D14C-43E9-A06B-F3DDC0CD1D4A}" type="slidenum">
              <a:rPr lang="en-US" altLang="en-US" sz="1200" b="0" i="0"/>
              <a:pPr algn="r" eaLnBrk="1" hangingPunct="1">
                <a:spcBef>
                  <a:spcPct val="0"/>
                </a:spcBef>
              </a:pPr>
              <a:t>80</a:t>
            </a:fld>
            <a:endParaRPr lang="en-US" altLang="en-US" sz="1200" b="0" i="0"/>
          </a:p>
        </p:txBody>
      </p:sp>
      <p:sp>
        <p:nvSpPr>
          <p:cNvPr id="98307" name="Rectangle 2">
            <a:extLst>
              <a:ext uri="{FF2B5EF4-FFF2-40B4-BE49-F238E27FC236}">
                <a16:creationId xmlns:a16="http://schemas.microsoft.com/office/drawing/2014/main" id="{4A78FFC9-0AD4-47F1-A001-687AE6FDDDA7}"/>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7FAE891A-0D83-4DDE-B7FD-200DB65AB5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D5CFA62A-B912-42C5-ABD8-8CBFCF680DE9}"/>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30E1F1B7-BB4A-4FEB-B28B-CB727F2D7917}" type="slidenum">
              <a:rPr lang="en-US" altLang="en-US" sz="1200" b="0" i="0"/>
              <a:pPr algn="r" eaLnBrk="1" hangingPunct="1">
                <a:spcBef>
                  <a:spcPct val="0"/>
                </a:spcBef>
              </a:pPr>
              <a:t>81</a:t>
            </a:fld>
            <a:endParaRPr lang="en-US" altLang="en-US" sz="1200" b="0" i="0"/>
          </a:p>
        </p:txBody>
      </p:sp>
      <p:sp>
        <p:nvSpPr>
          <p:cNvPr id="99331" name="Rectangle 2">
            <a:extLst>
              <a:ext uri="{FF2B5EF4-FFF2-40B4-BE49-F238E27FC236}">
                <a16:creationId xmlns:a16="http://schemas.microsoft.com/office/drawing/2014/main" id="{C6210CD6-333C-4E84-B676-71189C7BC567}"/>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61FF093D-996D-4660-B002-C0E3ABA5E6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AD50B57A-7D89-421E-8C9A-FEC09EE706D9}"/>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6E987CD6-3698-4856-AEC0-C185EBB3F130}" type="slidenum">
              <a:rPr lang="en-US" altLang="en-US" sz="1200" b="0" i="0"/>
              <a:pPr algn="r" eaLnBrk="1" hangingPunct="1">
                <a:spcBef>
                  <a:spcPct val="0"/>
                </a:spcBef>
              </a:pPr>
              <a:t>85</a:t>
            </a:fld>
            <a:endParaRPr lang="en-US" altLang="en-US" sz="1200" b="0" i="0"/>
          </a:p>
        </p:txBody>
      </p:sp>
      <p:sp>
        <p:nvSpPr>
          <p:cNvPr id="100355" name="Rectangle 2">
            <a:extLst>
              <a:ext uri="{FF2B5EF4-FFF2-40B4-BE49-F238E27FC236}">
                <a16:creationId xmlns:a16="http://schemas.microsoft.com/office/drawing/2014/main" id="{70B6CC21-7187-44AD-BF12-1F35AD388BBC}"/>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0FA5B82B-EB60-4D65-B7D5-B0ED5B5BC9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To counteract URL Rewriting associated problem of losing information during redirection, the HttpServletResponse encodeURL() method can be used to rewrite internal links so that they include the session ID.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7BBAE097-2144-47EF-BAEA-FABBC96C0FB0}"/>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EF27B7B6-1EC1-4687-9C15-2E43D83A160B}" type="slidenum">
              <a:rPr lang="en-US" altLang="en-US" sz="1200" b="0" i="0"/>
              <a:pPr algn="r">
                <a:spcBef>
                  <a:spcPct val="0"/>
                </a:spcBef>
              </a:pPr>
              <a:t>21</a:t>
            </a:fld>
            <a:endParaRPr lang="en-US" altLang="en-US" sz="1200" b="0" i="0"/>
          </a:p>
        </p:txBody>
      </p:sp>
      <p:sp>
        <p:nvSpPr>
          <p:cNvPr id="75779" name="Rectangle 2">
            <a:extLst>
              <a:ext uri="{FF2B5EF4-FFF2-40B4-BE49-F238E27FC236}">
                <a16:creationId xmlns:a16="http://schemas.microsoft.com/office/drawing/2014/main" id="{61AF3CAF-4A18-4AF1-BBA6-71B2961DAE68}"/>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C2635984-FE96-42B7-8814-1DA4394D27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a:t>1. Security: A </a:t>
            </a:r>
            <a:r>
              <a:rPr lang="en-US" altLang="en-US" sz="1000" i="1"/>
              <a:t>Web container </a:t>
            </a:r>
            <a:r>
              <a:rPr lang="en-US" altLang="en-US" sz="1000"/>
              <a:t>provides a runtime environment for executing a</a:t>
            </a:r>
          </a:p>
          <a:p>
            <a:r>
              <a:rPr lang="en-US" altLang="en-US" sz="1000"/>
              <a:t>servlet. Servlets inherit the security feature provided by the Web container. This</a:t>
            </a:r>
          </a:p>
          <a:p>
            <a:r>
              <a:rPr lang="en-US" altLang="en-US" sz="1000"/>
              <a:t>allows developers to focus on the servlet functionality and leave the security</a:t>
            </a:r>
          </a:p>
          <a:p>
            <a:r>
              <a:rPr lang="en-US" altLang="en-US" sz="1000"/>
              <a:t>issues to the Web container to handle.</a:t>
            </a:r>
          </a:p>
          <a:p>
            <a:r>
              <a:rPr lang="en-US" altLang="en-US" sz="1000"/>
              <a:t>2. Session management: It is the mechanism of tracking the state of a user across</a:t>
            </a:r>
          </a:p>
          <a:p>
            <a:r>
              <a:rPr lang="en-US" altLang="en-US" sz="1000"/>
              <a:t>multiple requests. A session maintains the client identity and state across</a:t>
            </a:r>
          </a:p>
          <a:p>
            <a:r>
              <a:rPr lang="en-US" altLang="en-US" sz="1000"/>
              <a:t>multiple requests.</a:t>
            </a:r>
          </a:p>
          <a:p>
            <a:r>
              <a:rPr lang="en-US" altLang="en-US" sz="1000"/>
              <a:t>3. Instance persistence: Servlets help to enhance the performance of the server by</a:t>
            </a:r>
          </a:p>
          <a:p>
            <a:r>
              <a:rPr lang="en-US" altLang="en-US" sz="1000"/>
              <a:t>preventing frequent disk access. For example, if a customer logs on to an online</a:t>
            </a:r>
          </a:p>
          <a:p>
            <a:r>
              <a:rPr lang="en-US" altLang="en-US" sz="1000"/>
              <a:t>banking site, the customer can perform activities, such as checking for the</a:t>
            </a:r>
          </a:p>
          <a:p>
            <a:r>
              <a:rPr lang="en-US" altLang="en-US" sz="1000"/>
              <a:t>balance or applying for a loan. The account number of the customer will be</a:t>
            </a:r>
          </a:p>
          <a:p>
            <a:r>
              <a:rPr lang="en-US" altLang="en-US" sz="1000"/>
              <a:t>validated at every stage from the database. Instead of every time checking the</a:t>
            </a:r>
          </a:p>
          <a:p>
            <a:r>
              <a:rPr lang="en-US" altLang="en-US" sz="1000"/>
              <a:t>account number against the database, servlets retain the account number in the</a:t>
            </a:r>
          </a:p>
          <a:p>
            <a:r>
              <a:rPr lang="en-US" altLang="en-US" sz="1000"/>
              <a:t>memory till the user logs out of the Web site.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7556F412-358A-4A9A-9057-EDE24707E2E9}"/>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F0921E6B-7DC6-446E-9695-A1FF34073EEB}" type="slidenum">
              <a:rPr lang="en-US" altLang="en-US" sz="1200" b="0" i="0"/>
              <a:pPr algn="r" eaLnBrk="1" hangingPunct="1">
                <a:spcBef>
                  <a:spcPct val="0"/>
                </a:spcBef>
              </a:pPr>
              <a:t>86</a:t>
            </a:fld>
            <a:endParaRPr lang="en-US" altLang="en-US" sz="1200" b="0" i="0"/>
          </a:p>
        </p:txBody>
      </p:sp>
      <p:sp>
        <p:nvSpPr>
          <p:cNvPr id="101379" name="Rectangle 2">
            <a:extLst>
              <a:ext uri="{FF2B5EF4-FFF2-40B4-BE49-F238E27FC236}">
                <a16:creationId xmlns:a16="http://schemas.microsoft.com/office/drawing/2014/main" id="{2ACA4883-AC9D-489D-A640-76FA9898F5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DE7DB0BC-4516-4A8A-8E63-5D59C57855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4237C055-3D53-4E6E-9070-C2638CD2FAD6}"/>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6985225A-B7A2-42D4-AF06-6B06D2870CD9}" type="slidenum">
              <a:rPr lang="en-US" altLang="en-US" sz="1200" b="0" i="0"/>
              <a:pPr algn="r" eaLnBrk="1" hangingPunct="1">
                <a:spcBef>
                  <a:spcPct val="0"/>
                </a:spcBef>
              </a:pPr>
              <a:t>87</a:t>
            </a:fld>
            <a:endParaRPr lang="en-US" altLang="en-US" sz="1200" b="0" i="0"/>
          </a:p>
        </p:txBody>
      </p:sp>
      <p:sp>
        <p:nvSpPr>
          <p:cNvPr id="102403" name="Rectangle 2">
            <a:extLst>
              <a:ext uri="{FF2B5EF4-FFF2-40B4-BE49-F238E27FC236}">
                <a16:creationId xmlns:a16="http://schemas.microsoft.com/office/drawing/2014/main" id="{632BA05A-EB9C-46B1-A7FC-91C17B88E560}"/>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BF019F64-DF88-4398-A14B-CBDAE12884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F2423C0B-FCD8-44C8-B049-F49BD3E4330A}"/>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D279B296-BDB7-4FB3-ADB9-D7FCEE1F4037}" type="slidenum">
              <a:rPr lang="en-US" altLang="en-US" sz="1200" b="0" i="0"/>
              <a:pPr algn="r" eaLnBrk="1" hangingPunct="1">
                <a:spcBef>
                  <a:spcPct val="0"/>
                </a:spcBef>
              </a:pPr>
              <a:t>88</a:t>
            </a:fld>
            <a:endParaRPr lang="en-US" altLang="en-US" sz="1200" b="0" i="0"/>
          </a:p>
        </p:txBody>
      </p:sp>
      <p:sp>
        <p:nvSpPr>
          <p:cNvPr id="103427" name="Rectangle 2">
            <a:extLst>
              <a:ext uri="{FF2B5EF4-FFF2-40B4-BE49-F238E27FC236}">
                <a16:creationId xmlns:a16="http://schemas.microsoft.com/office/drawing/2014/main" id="{7CD19961-E547-42CE-A164-A0B24EC5101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24E85873-FA26-4C4F-8D18-35525FF276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DBC184B4-0DA1-4CFF-AD6E-E79C5548D8D8}"/>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544A45BF-4320-4729-9F77-4391E671B4E6}" type="slidenum">
              <a:rPr lang="en-US" altLang="en-US" sz="1200" b="0" i="0"/>
              <a:pPr algn="r" eaLnBrk="1" hangingPunct="1">
                <a:spcBef>
                  <a:spcPct val="0"/>
                </a:spcBef>
              </a:pPr>
              <a:t>89</a:t>
            </a:fld>
            <a:endParaRPr lang="en-US" altLang="en-US" sz="1200" b="0" i="0"/>
          </a:p>
        </p:txBody>
      </p:sp>
      <p:sp>
        <p:nvSpPr>
          <p:cNvPr id="104451" name="Rectangle 2">
            <a:extLst>
              <a:ext uri="{FF2B5EF4-FFF2-40B4-BE49-F238E27FC236}">
                <a16:creationId xmlns:a16="http://schemas.microsoft.com/office/drawing/2014/main" id="{A20768ED-AC2C-4671-B0B8-7D9D4B69EFC4}"/>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0447FD87-EE85-4B6E-B23B-655F62D97B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686B0042-3DE3-4C08-A080-56E0DFE8072A}"/>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B92937F0-A41C-418E-BAA1-8D3D43D58544}" type="slidenum">
              <a:rPr lang="en-US" altLang="en-US" sz="1200" b="0" i="0"/>
              <a:pPr algn="r" eaLnBrk="1" hangingPunct="1">
                <a:spcBef>
                  <a:spcPct val="0"/>
                </a:spcBef>
              </a:pPr>
              <a:t>94</a:t>
            </a:fld>
            <a:endParaRPr lang="en-US" altLang="en-US" sz="1200" b="0" i="0"/>
          </a:p>
        </p:txBody>
      </p:sp>
      <p:sp>
        <p:nvSpPr>
          <p:cNvPr id="105475" name="Rectangle 2">
            <a:extLst>
              <a:ext uri="{FF2B5EF4-FFF2-40B4-BE49-F238E27FC236}">
                <a16:creationId xmlns:a16="http://schemas.microsoft.com/office/drawing/2014/main" id="{E9984E39-2A6E-4C20-99D2-01AE6ADA23B6}"/>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476EA9E6-E5F5-4045-B39E-8867B71A8E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You can use the session object to store and retrieve valid Java objects. But you can’t use it to store primitive datatypes.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203A2D17-D3C0-4811-A207-6022C69DCDC7}"/>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F7CFF4C2-2370-43E2-9B12-2E678BFF8D45}" type="slidenum">
              <a:rPr lang="en-US" altLang="en-US" sz="1200" b="0" i="0"/>
              <a:pPr algn="r" eaLnBrk="1" hangingPunct="1">
                <a:spcBef>
                  <a:spcPct val="0"/>
                </a:spcBef>
              </a:pPr>
              <a:t>99</a:t>
            </a:fld>
            <a:endParaRPr lang="en-US" altLang="en-US" sz="1200" b="0" i="0"/>
          </a:p>
        </p:txBody>
      </p:sp>
      <p:sp>
        <p:nvSpPr>
          <p:cNvPr id="106499" name="Rectangle 2">
            <a:extLst>
              <a:ext uri="{FF2B5EF4-FFF2-40B4-BE49-F238E27FC236}">
                <a16:creationId xmlns:a16="http://schemas.microsoft.com/office/drawing/2014/main" id="{412AA474-A6FE-4547-89B1-192560AC77A8}"/>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7A203E89-9EB3-4432-AE4C-09114D77DC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Session will never time out if the second parameter used is negative.</a:t>
            </a:r>
          </a:p>
          <a:p>
            <a:pPr eaLnBrk="1" hangingPunct="1"/>
            <a:r>
              <a:rPr lang="en-US" altLang="en-US"/>
              <a:t>In the web.xml file also you can mention the timeout in the &lt;session-timeout&gt;&lt;session-timeout&gt; element.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99ED43C3-2965-4B6D-97CF-505A4B97E251}"/>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FECE2522-B5FF-4B36-9FB7-92AFDFD6A2CD}" type="slidenum">
              <a:rPr lang="en-US" altLang="en-US" sz="1200" b="0" i="0"/>
              <a:pPr algn="r" eaLnBrk="1" hangingPunct="1">
                <a:spcBef>
                  <a:spcPct val="0"/>
                </a:spcBef>
              </a:pPr>
              <a:t>103</a:t>
            </a:fld>
            <a:endParaRPr lang="en-US" altLang="en-US" sz="1200" b="0" i="0"/>
          </a:p>
        </p:txBody>
      </p:sp>
      <p:sp>
        <p:nvSpPr>
          <p:cNvPr id="107523" name="Rectangle 2">
            <a:extLst>
              <a:ext uri="{FF2B5EF4-FFF2-40B4-BE49-F238E27FC236}">
                <a16:creationId xmlns:a16="http://schemas.microsoft.com/office/drawing/2014/main" id="{817625B8-281B-4159-B8B9-4C8C18A2EBD9}"/>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63CDF733-0E72-40F3-8D98-2B486D104A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Can make a servlet call the methods of other servlet. Possible if both servlets are a part of the same web application.</a:t>
            </a:r>
          </a:p>
          <a:p>
            <a:pPr eaLnBrk="1" hangingPunct="1"/>
            <a:r>
              <a:rPr lang="en-US" altLang="en-US"/>
              <a:t>The following code snippet shows the how to call </a:t>
            </a:r>
            <a:r>
              <a:rPr lang="en-US" altLang="en-US" b="1"/>
              <a:t>getCounterInfo()</a:t>
            </a:r>
            <a:r>
              <a:rPr lang="en-US" altLang="en-US"/>
              <a:t> method from a servlet </a:t>
            </a:r>
            <a:r>
              <a:rPr lang="en-US" altLang="en-US" b="1"/>
              <a:t>Counter</a:t>
            </a:r>
            <a:r>
              <a:rPr lang="en-US" altLang="en-US"/>
              <a:t>.</a:t>
            </a:r>
          </a:p>
          <a:p>
            <a:pPr eaLnBrk="1" hangingPunct="1"/>
            <a:r>
              <a:rPr lang="en-US" altLang="en-US" i="1"/>
              <a:t>ServletContext context = getServletContext();</a:t>
            </a:r>
          </a:p>
          <a:p>
            <a:pPr eaLnBrk="1" hangingPunct="1"/>
            <a:r>
              <a:rPr lang="en-US" altLang="en-US" i="1"/>
              <a:t>Counter ctr = (Counter) context.getServlet(“Counter”); // “Counter” passed as parameter to getServlet() method is the alias of the Servlet.</a:t>
            </a:r>
          </a:p>
          <a:p>
            <a:pPr eaLnBrk="1" hangingPunct="1"/>
            <a:r>
              <a:rPr lang="en-US" altLang="en-US" i="1"/>
              <a:t>ctr.getCounterInfo();</a:t>
            </a:r>
          </a:p>
          <a:p>
            <a:pPr eaLnBrk="1" hangingPunct="1"/>
            <a:endParaRPr lang="en-US" altLang="en-US" i="1"/>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17F09618-CB41-47F9-AD76-21EA2A2774D9}"/>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734C7B1F-D5E4-4D5D-9682-B0457B980EFF}" type="slidenum">
              <a:rPr lang="en-US" altLang="en-US" sz="1200" b="0" i="0"/>
              <a:pPr algn="r" eaLnBrk="1" hangingPunct="1">
                <a:spcBef>
                  <a:spcPct val="0"/>
                </a:spcBef>
              </a:pPr>
              <a:t>104</a:t>
            </a:fld>
            <a:endParaRPr lang="en-US" altLang="en-US" sz="1200" b="0" i="0"/>
          </a:p>
        </p:txBody>
      </p:sp>
      <p:sp>
        <p:nvSpPr>
          <p:cNvPr id="108547" name="Rectangle 2">
            <a:extLst>
              <a:ext uri="{FF2B5EF4-FFF2-40B4-BE49-F238E27FC236}">
                <a16:creationId xmlns:a16="http://schemas.microsoft.com/office/drawing/2014/main" id="{8A05AA60-93CA-4D53-B400-ABDAEE753F12}"/>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8D44652B-E6F7-41D9-A9C2-BA34361E92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i="1"/>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E061B42-C6A2-48D6-BED9-385B8F1BDDA1}"/>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3199B55D-0D7B-480C-9252-7AB1168C7EC5}" type="slidenum">
              <a:rPr lang="en-US" altLang="en-US" sz="1200" b="0" i="0"/>
              <a:pPr algn="r" eaLnBrk="1" hangingPunct="1">
                <a:spcBef>
                  <a:spcPct val="0"/>
                </a:spcBef>
              </a:pPr>
              <a:t>127</a:t>
            </a:fld>
            <a:endParaRPr lang="en-US" altLang="en-US" sz="1200" b="0" i="0"/>
          </a:p>
        </p:txBody>
      </p:sp>
      <p:sp>
        <p:nvSpPr>
          <p:cNvPr id="109571" name="Rectangle 2">
            <a:extLst>
              <a:ext uri="{FF2B5EF4-FFF2-40B4-BE49-F238E27FC236}">
                <a16:creationId xmlns:a16="http://schemas.microsoft.com/office/drawing/2014/main" id="{1D53AF06-DE58-4D14-B6C4-79121552D924}"/>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16403D2B-995D-4DAF-88E5-CC8F4057F5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B56D6FAC-968F-4005-9A74-7831A56897C3}"/>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AA45D155-5C3B-4DCD-974C-43D2269F332F}" type="slidenum">
              <a:rPr lang="en-US" altLang="en-US" sz="1200" b="0" i="0"/>
              <a:pPr algn="r" eaLnBrk="1" hangingPunct="1">
                <a:spcBef>
                  <a:spcPct val="0"/>
                </a:spcBef>
              </a:pPr>
              <a:t>128</a:t>
            </a:fld>
            <a:endParaRPr lang="en-US" altLang="en-US" sz="1200" b="0" i="0"/>
          </a:p>
        </p:txBody>
      </p:sp>
      <p:sp>
        <p:nvSpPr>
          <p:cNvPr id="110595" name="Rectangle 2">
            <a:extLst>
              <a:ext uri="{FF2B5EF4-FFF2-40B4-BE49-F238E27FC236}">
                <a16:creationId xmlns:a16="http://schemas.microsoft.com/office/drawing/2014/main" id="{041BCA5C-25B5-4D02-81C2-9C53A2EA8AAA}"/>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FB3992AF-6EC2-4C2E-B934-F242F86959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There are different situations where you want to use one or the other. For example, if you want to hide the fact that you're handling the browser request with multiple servlets/jsp, and all of the servlets/jsp are in the same web application, use forward() or include(). If you want the browser to initiate a new request to a different servlet/jsp, or if the servlet/jsp you want to forward to is not in the same web application, use sendRedirect(). </a:t>
            </a:r>
            <a:br>
              <a:rPr lang="en-US" altLang="en-US"/>
            </a:b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C77253B1-61CD-42D0-B1DC-B416FE2B031E}"/>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8AF911C2-ABFF-431B-964E-B424600E21A7}" type="slidenum">
              <a:rPr lang="en-US" altLang="en-US" sz="1200" b="0" i="0"/>
              <a:pPr algn="r">
                <a:spcBef>
                  <a:spcPct val="0"/>
                </a:spcBef>
              </a:pPr>
              <a:t>22</a:t>
            </a:fld>
            <a:endParaRPr lang="en-US" altLang="en-US" sz="1200" b="0" i="0"/>
          </a:p>
        </p:txBody>
      </p:sp>
      <p:sp>
        <p:nvSpPr>
          <p:cNvPr id="76803" name="Rectangle 2">
            <a:extLst>
              <a:ext uri="{FF2B5EF4-FFF2-40B4-BE49-F238E27FC236}">
                <a16:creationId xmlns:a16="http://schemas.microsoft.com/office/drawing/2014/main" id="{60B6CD29-FF8A-4636-853C-574189C2E5E9}"/>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30F837C1-20FC-4DB5-865E-DEFAD55BFC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u="sng"/>
              <a:t>Features of CGI:- </a:t>
            </a:r>
          </a:p>
          <a:p>
            <a:pPr>
              <a:spcBef>
                <a:spcPct val="0"/>
              </a:spcBef>
              <a:buFontTx/>
              <a:buChar char="•"/>
            </a:pPr>
            <a:r>
              <a:rPr lang="en-US" altLang="en-US"/>
              <a:t> Written in C, C++, VB and Perl  language.</a:t>
            </a:r>
          </a:p>
          <a:p>
            <a:pPr>
              <a:spcBef>
                <a:spcPct val="0"/>
              </a:spcBef>
              <a:buFontTx/>
              <a:buChar char="•"/>
            </a:pPr>
            <a:r>
              <a:rPr lang="en-US" altLang="en-US"/>
              <a:t>  Resource intensive and inefficient.</a:t>
            </a:r>
          </a:p>
          <a:p>
            <a:pPr>
              <a:spcBef>
                <a:spcPct val="0"/>
              </a:spcBef>
              <a:buFontTx/>
              <a:buChar char="•"/>
            </a:pPr>
            <a:r>
              <a:rPr lang="en-US" altLang="en-US"/>
              <a:t>  Difficult to maintain, non-scalable, non-manageable.</a:t>
            </a:r>
          </a:p>
          <a:p>
            <a:pPr>
              <a:spcBef>
                <a:spcPct val="0"/>
              </a:spcBef>
              <a:buFontTx/>
              <a:buChar char="•"/>
            </a:pPr>
            <a:r>
              <a:rPr lang="en-US" altLang="en-US"/>
              <a:t>  Platform and application specific.</a:t>
            </a:r>
          </a:p>
          <a:p>
            <a:pPr>
              <a:spcBef>
                <a:spcPct val="0"/>
              </a:spcBef>
              <a:buFontTx/>
              <a:buChar char="•"/>
            </a:pPr>
            <a:endParaRPr lang="en-US" altLang="en-US"/>
          </a:p>
          <a:p>
            <a:pPr>
              <a:spcBef>
                <a:spcPct val="0"/>
              </a:spcBef>
            </a:pPr>
            <a:r>
              <a:rPr lang="en-US" altLang="en-US" b="1" u="sng"/>
              <a:t>Features of Servlets:</a:t>
            </a:r>
          </a:p>
          <a:p>
            <a:pPr>
              <a:spcBef>
                <a:spcPct val="0"/>
              </a:spcBef>
              <a:buFontTx/>
              <a:buChar char="•"/>
            </a:pPr>
            <a:r>
              <a:rPr lang="en-US" altLang="en-US"/>
              <a:t>  Written in Java.</a:t>
            </a:r>
          </a:p>
          <a:p>
            <a:pPr>
              <a:spcBef>
                <a:spcPct val="0"/>
              </a:spcBef>
              <a:buFontTx/>
              <a:buChar char="•"/>
            </a:pPr>
            <a:r>
              <a:rPr lang="en-US" altLang="en-US"/>
              <a:t>  Powerful, reliable and efficient.</a:t>
            </a:r>
          </a:p>
          <a:p>
            <a:pPr>
              <a:spcBef>
                <a:spcPct val="0"/>
              </a:spcBef>
              <a:buFontTx/>
              <a:buChar char="•"/>
            </a:pPr>
            <a:r>
              <a:rPr lang="en-US" altLang="en-US"/>
              <a:t>  Improves Scalability.</a:t>
            </a:r>
          </a:p>
          <a:p>
            <a:pPr>
              <a:spcBef>
                <a:spcPct val="0"/>
              </a:spcBef>
              <a:buFontTx/>
              <a:buChar char="•"/>
            </a:pPr>
            <a:r>
              <a:rPr lang="en-US" altLang="en-US"/>
              <a:t>  Platform independent and portable.</a:t>
            </a:r>
          </a:p>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CAA5AAD0-6391-4C72-9656-39857DC41A18}"/>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C3E8A6CE-FD42-4171-A36A-7F1AD1C2C0D1}" type="slidenum">
              <a:rPr lang="en-US" altLang="en-US" sz="1200" b="0" i="0"/>
              <a:pPr algn="r" eaLnBrk="1" hangingPunct="1">
                <a:spcBef>
                  <a:spcPct val="0"/>
                </a:spcBef>
              </a:pPr>
              <a:t>147</a:t>
            </a:fld>
            <a:endParaRPr lang="en-US" altLang="en-US" sz="1200" b="0" i="0"/>
          </a:p>
        </p:txBody>
      </p:sp>
      <p:sp>
        <p:nvSpPr>
          <p:cNvPr id="111619" name="Rectangle 2">
            <a:extLst>
              <a:ext uri="{FF2B5EF4-FFF2-40B4-BE49-F238E27FC236}">
                <a16:creationId xmlns:a16="http://schemas.microsoft.com/office/drawing/2014/main" id="{8BB66ACA-6BE3-4404-9E0C-7B26AAE35646}"/>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00747095-5AC9-497F-AA8D-C0B6136F60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Java Servlet Filter is introduced in Servlet 2.3 version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8E5FD54C-B35A-4D0D-95F3-61880E64BE4F}"/>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3A3AE2DE-FDF2-4D59-AA2E-A0A9569F5F2B}" type="slidenum">
              <a:rPr lang="en-US" altLang="en-US" sz="1200" b="0" i="0"/>
              <a:pPr algn="r" eaLnBrk="1" hangingPunct="1">
                <a:spcBef>
                  <a:spcPct val="0"/>
                </a:spcBef>
              </a:pPr>
              <a:t>157</a:t>
            </a:fld>
            <a:endParaRPr lang="en-US" altLang="en-US" sz="1200" b="0" i="0"/>
          </a:p>
        </p:txBody>
      </p:sp>
      <p:sp>
        <p:nvSpPr>
          <p:cNvPr id="112643" name="Rectangle 2">
            <a:extLst>
              <a:ext uri="{FF2B5EF4-FFF2-40B4-BE49-F238E27FC236}">
                <a16:creationId xmlns:a16="http://schemas.microsoft.com/office/drawing/2014/main" id="{F750F573-1DDC-4462-9D1D-D56F5C4D01DE}"/>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C8AC0162-70B5-4630-A27C-1DE87A6415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A series of &lt;filter&gt; and &lt;filter-mapping&gt; elements for each filter.</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CE90DE05-850F-4115-833D-FCFD74ABA1D3}"/>
              </a:ext>
            </a:extLst>
          </p:cNvPr>
          <p:cNvSpPr>
            <a:spLocks noGrp="1" noRot="1" noChangeAspect="1" noChangeArrowheads="1" noTextEdit="1"/>
          </p:cNvSpPr>
          <p:nvPr>
            <p:ph type="sldImg"/>
          </p:nvPr>
        </p:nvSpPr>
        <p:spPr>
          <a:xfrm>
            <a:off x="1143000" y="685800"/>
            <a:ext cx="4573588" cy="3430588"/>
          </a:xfrm>
          <a:ln/>
        </p:spPr>
      </p:sp>
      <p:sp>
        <p:nvSpPr>
          <p:cNvPr id="64515" name="Rectangle 3">
            <a:extLst>
              <a:ext uri="{FF2B5EF4-FFF2-40B4-BE49-F238E27FC236}">
                <a16:creationId xmlns:a16="http://schemas.microsoft.com/office/drawing/2014/main" id="{4B8BCE19-B5F4-41B4-8757-0B288E5380BD}"/>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68" tIns="45685" rIns="91368" bIns="45685"/>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FBE340FB-B2CA-463D-9322-19241E2A07B0}"/>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C2CC1191-480F-4C65-A4E1-72A616FFC1ED}" type="slidenum">
              <a:rPr lang="en-US" altLang="en-US" sz="1200" b="0" i="0"/>
              <a:pPr algn="r">
                <a:spcBef>
                  <a:spcPct val="0"/>
                </a:spcBef>
              </a:pPr>
              <a:t>175</a:t>
            </a:fld>
            <a:endParaRPr lang="en-US" altLang="en-US" sz="1200" b="0" i="0"/>
          </a:p>
        </p:txBody>
      </p:sp>
      <p:sp>
        <p:nvSpPr>
          <p:cNvPr id="65539" name="Rectangle 2">
            <a:extLst>
              <a:ext uri="{FF2B5EF4-FFF2-40B4-BE49-F238E27FC236}">
                <a16:creationId xmlns:a16="http://schemas.microsoft.com/office/drawing/2014/main" id="{F518FCF0-9B32-4F74-B214-2AFCD5F8714B}"/>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638BEFF5-FE7D-47D0-B4BE-EA8A86FD2C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JSP files get translated into servlet source</a:t>
            </a:r>
          </a:p>
          <a:p>
            <a:r>
              <a:rPr lang="en-US" altLang="en-US"/>
              <a:t>code, which is then compiled</a:t>
            </a:r>
          </a:p>
          <a:p>
            <a:r>
              <a:rPr lang="en-US" altLang="en-US"/>
              <a:t>● Done by the container automatically</a:t>
            </a:r>
          </a:p>
          <a:p>
            <a:r>
              <a:rPr lang="en-US" altLang="en-US"/>
              <a:t>● The first time JSP page is accessed after it</a:t>
            </a:r>
          </a:p>
          <a:p>
            <a:r>
              <a:rPr lang="en-US" altLang="en-US"/>
              <a:t>is deployed (or modified and redeployed)</a:t>
            </a:r>
          </a:p>
          <a:p>
            <a:r>
              <a:rPr lang="en-US" altLang="en-US"/>
              <a:t>● For JSP page “pageName”, the source code</a:t>
            </a:r>
          </a:p>
          <a:p>
            <a:r>
              <a:rPr lang="en-US" altLang="en-US"/>
              <a:t>resides</a:t>
            </a:r>
          </a:p>
          <a:p>
            <a:r>
              <a:rPr lang="en-US" altLang="en-US"/>
              <a:t>– &lt;AppServer_HOME&gt;/work/Standard</a:t>
            </a:r>
          </a:p>
          <a:p>
            <a:r>
              <a:rPr lang="en-US" altLang="en-US"/>
              <a:t>Engine/localhost/context_root/pageName$jsp.java</a:t>
            </a:r>
          </a:p>
          <a:p>
            <a:r>
              <a:rPr lang="en-US" altLang="en-US"/>
              <a:t>– &lt;AppServer_HOME&gt;/work/Standard</a:t>
            </a:r>
          </a:p>
          <a:p>
            <a:r>
              <a:rPr lang="en-US" altLang="en-US"/>
              <a:t>Engine/localhost/date/index$jsp.java</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A2631DF9-4213-4A00-8EF3-50965F4CE528}"/>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120783D4-00C4-466A-8129-C6956EAAC53A}" type="slidenum">
              <a:rPr lang="en-US" altLang="en-US" sz="1200" b="0" i="0"/>
              <a:pPr algn="r">
                <a:spcBef>
                  <a:spcPct val="0"/>
                </a:spcBef>
              </a:pPr>
              <a:t>198</a:t>
            </a:fld>
            <a:endParaRPr lang="en-US" altLang="en-US" sz="1200" b="0" i="0"/>
          </a:p>
        </p:txBody>
      </p:sp>
      <p:sp>
        <p:nvSpPr>
          <p:cNvPr id="66563" name="Rectangle 2">
            <a:extLst>
              <a:ext uri="{FF2B5EF4-FFF2-40B4-BE49-F238E27FC236}">
                <a16:creationId xmlns:a16="http://schemas.microsoft.com/office/drawing/2014/main" id="{A4C68188-3B4B-454C-A40E-A097095734F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26A03D02-DF22-41F9-9349-5A9A64E8CE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It is important to note that  when using extends the </a:t>
            </a:r>
            <a:r>
              <a:rPr lang="en-US" altLang="en-US" b="1"/>
              <a:t>MyClass</a:t>
            </a:r>
            <a:r>
              <a:rPr lang="en-US" altLang="en-US"/>
              <a:t> should extend </a:t>
            </a:r>
            <a:r>
              <a:rPr lang="en-US" altLang="en-US" b="1"/>
              <a:t>HTTPJspBase</a:t>
            </a:r>
          </a:p>
          <a:p>
            <a:r>
              <a:rPr lang="en-US" altLang="en-US"/>
              <a:t>Autoflush=“false” will raise an exception when the buffer is filled.</a:t>
            </a:r>
            <a:br>
              <a:rPr lang="en-US" altLang="en-US"/>
            </a:br>
            <a:endParaRPr lang="en-US" altLang="en-US"/>
          </a:p>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A63C27F7-D46C-4A59-8E07-42267855A839}"/>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A0306DC3-C89F-4AE4-9453-C9F71F592331}" type="slidenum">
              <a:rPr lang="en-US" altLang="en-US" sz="1200" b="0" i="0"/>
              <a:pPr algn="r">
                <a:spcBef>
                  <a:spcPct val="0"/>
                </a:spcBef>
              </a:pPr>
              <a:t>199</a:t>
            </a:fld>
            <a:endParaRPr lang="en-US" altLang="en-US" sz="1200" b="0" i="0"/>
          </a:p>
        </p:txBody>
      </p:sp>
      <p:sp>
        <p:nvSpPr>
          <p:cNvPr id="67587" name="Rectangle 2">
            <a:extLst>
              <a:ext uri="{FF2B5EF4-FFF2-40B4-BE49-F238E27FC236}">
                <a16:creationId xmlns:a16="http://schemas.microsoft.com/office/drawing/2014/main" id="{5C8A0C78-1392-471A-B148-51FCD39C8D09}"/>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73E69562-561E-4833-8B25-D048F3FB69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language attribute tells the server what language will be used to compile the JSP file. Currently Java is the only available language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D2936E4B-0367-478B-A566-C5D56932C97A}"/>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39B18582-2960-4484-A792-BF3B01600D09}" type="slidenum">
              <a:rPr lang="en-US" altLang="en-US" sz="1200" b="0" i="0"/>
              <a:pPr algn="r">
                <a:spcBef>
                  <a:spcPct val="0"/>
                </a:spcBef>
              </a:pPr>
              <a:t>201</a:t>
            </a:fld>
            <a:endParaRPr lang="en-US" altLang="en-US" sz="1200" b="0" i="0"/>
          </a:p>
        </p:txBody>
      </p:sp>
      <p:sp>
        <p:nvSpPr>
          <p:cNvPr id="68611" name="Rectangle 2">
            <a:extLst>
              <a:ext uri="{FF2B5EF4-FFF2-40B4-BE49-F238E27FC236}">
                <a16:creationId xmlns:a16="http://schemas.microsoft.com/office/drawing/2014/main" id="{B2FFEE65-FEE5-4839-82A9-D7426FA1EF8D}"/>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678393C6-B8B7-4A96-8B50-125CC816EB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Though this is not in the contents, if time is available it can be discussed after Java Beans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4423FF89-508E-4A86-A20A-4D6E575813B6}"/>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1D464B8A-C4F7-41FD-A788-A242ECFC731A}"/>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Single Line Comment in JSP inside scriptlets tag is given as </a:t>
            </a:r>
            <a:r>
              <a:rPr lang="en-US" altLang="en-US" b="1"/>
              <a:t>//</a:t>
            </a:r>
            <a:r>
              <a:rPr lang="en-US" altLang="en-US"/>
              <a:t> and Multi Line comment is given as </a:t>
            </a:r>
            <a:r>
              <a:rPr lang="en-US" altLang="en-US" b="1"/>
              <a:t>/* … */. </a:t>
            </a:r>
            <a:r>
              <a:rPr lang="en-US" altLang="en-US"/>
              <a:t>Outside scriptlets tag, the way you give comment in HTML is applicable, i.e. </a:t>
            </a:r>
            <a:r>
              <a:rPr lang="en-US" altLang="en-US" b="1"/>
              <a:t>&lt;!-- ….. </a:t>
            </a:r>
            <a:r>
              <a:rPr lang="en-US" altLang="en-US" b="1">
                <a:sym typeface="Wingdings" panose="05000000000000000000" pitchFamily="2" charset="2"/>
              </a:rPr>
              <a:t>&gt;</a:t>
            </a:r>
            <a:endParaRPr lang="en-US" altLang="en-US" b="1"/>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B8148208-9FB1-49FF-B926-588FA61A33F9}"/>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5886B6A0-5765-46A2-9698-289B262ED393}" type="slidenum">
              <a:rPr lang="en-US" altLang="en-US" sz="1200" b="0" i="0"/>
              <a:pPr algn="r">
                <a:spcBef>
                  <a:spcPct val="0"/>
                </a:spcBef>
              </a:pPr>
              <a:t>203</a:t>
            </a:fld>
            <a:endParaRPr lang="en-US" altLang="en-US" sz="1200" b="0" i="0"/>
          </a:p>
        </p:txBody>
      </p:sp>
      <p:sp>
        <p:nvSpPr>
          <p:cNvPr id="70659" name="Rectangle 2">
            <a:extLst>
              <a:ext uri="{FF2B5EF4-FFF2-40B4-BE49-F238E27FC236}">
                <a16:creationId xmlns:a16="http://schemas.microsoft.com/office/drawing/2014/main" id="{7A0D444E-BB61-4B77-BABE-6AAC369B26C2}"/>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F980132E-5E52-4570-B7CB-92FBE0FBB4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JSP engine recognizes the implicit object names and are declared and instantiated in the generated servlet</a:t>
            </a:r>
          </a:p>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D1AB5F98-D289-4901-B245-7D1DA1BD9A5D}"/>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A14C501E-33E6-4106-8593-7989E876B51B}" type="slidenum">
              <a:rPr lang="en-US" altLang="en-US" sz="1200" b="0" i="0"/>
              <a:pPr algn="r">
                <a:spcBef>
                  <a:spcPct val="0"/>
                </a:spcBef>
              </a:pPr>
              <a:t>204</a:t>
            </a:fld>
            <a:endParaRPr lang="en-US" altLang="en-US" sz="1200" b="0" i="0"/>
          </a:p>
        </p:txBody>
      </p:sp>
      <p:sp>
        <p:nvSpPr>
          <p:cNvPr id="71683" name="Rectangle 2">
            <a:extLst>
              <a:ext uri="{FF2B5EF4-FFF2-40B4-BE49-F238E27FC236}">
                <a16:creationId xmlns:a16="http://schemas.microsoft.com/office/drawing/2014/main" id="{385BE50F-1F32-4E00-961E-1909667CAE7C}"/>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5E52515F-01C5-4E95-A4B6-A53046F1E4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session object is initialized by calling pageContext.getSession() in the generated servlet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8900CA74-5888-4973-8DC7-6D8F6A297028}"/>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7240939F-5A69-43A2-BE6F-CCC7983D39E5}" type="slidenum">
              <a:rPr lang="en-US" altLang="en-US" sz="1200" b="0" i="0"/>
              <a:pPr algn="r">
                <a:spcBef>
                  <a:spcPct val="0"/>
                </a:spcBef>
              </a:pPr>
              <a:t>23</a:t>
            </a:fld>
            <a:endParaRPr lang="en-US" altLang="en-US" sz="1200" b="0" i="0"/>
          </a:p>
        </p:txBody>
      </p:sp>
      <p:sp>
        <p:nvSpPr>
          <p:cNvPr id="77827" name="Rectangle 2">
            <a:extLst>
              <a:ext uri="{FF2B5EF4-FFF2-40B4-BE49-F238E27FC236}">
                <a16:creationId xmlns:a16="http://schemas.microsoft.com/office/drawing/2014/main" id="{B5287CA5-BE9C-4E37-801A-F3163013D886}"/>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DB91017A-B94D-46D5-9F99-DF4BBE436D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Working of Servlets</a:t>
            </a:r>
          </a:p>
          <a:p>
            <a:r>
              <a:rPr lang="en-US" altLang="en-US"/>
              <a:t>Whenever a client sends a request to the J2EE application server for a particular</a:t>
            </a:r>
          </a:p>
          <a:p>
            <a:r>
              <a:rPr lang="en-US" altLang="en-US"/>
              <a:t>servlet, the J2EE application server passes the request to the Web container. The Web</a:t>
            </a:r>
          </a:p>
          <a:p>
            <a:r>
              <a:rPr lang="en-US" altLang="en-US"/>
              <a:t>container checks whether an instance of the requested servlet exists. If the servlet</a:t>
            </a:r>
          </a:p>
          <a:p>
            <a:r>
              <a:rPr lang="en-US" altLang="en-US"/>
              <a:t>instance exists then the Web container delegates the request to the servlet, which</a:t>
            </a:r>
          </a:p>
          <a:p>
            <a:r>
              <a:rPr lang="en-US" altLang="en-US"/>
              <a:t>process the client request and sends back the response.</a:t>
            </a:r>
          </a:p>
          <a:p>
            <a:r>
              <a:rPr lang="en-US" altLang="en-US"/>
              <a:t>In case the servlet instance does not exist, the Web container locates and loads the</a:t>
            </a:r>
          </a:p>
          <a:p>
            <a:r>
              <a:rPr lang="en-US" altLang="en-US"/>
              <a:t>servlet class. The Web container then creates an instance of the servlet and initializes</a:t>
            </a:r>
          </a:p>
          <a:p>
            <a:r>
              <a:rPr lang="en-US" altLang="en-US"/>
              <a:t>it. The servlet instance, after initialization, starts processing the request. The Web</a:t>
            </a:r>
          </a:p>
          <a:p>
            <a:r>
              <a:rPr lang="en-US" altLang="en-US"/>
              <a:t>container passes the response generated by the servlet to the client.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134E536D-547A-4AFE-8663-767AC675D684}"/>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C6474EB3-85CE-44B9-A69F-8E9B55519C04}" type="slidenum">
              <a:rPr lang="en-US" altLang="en-US" sz="1200" b="0" i="0"/>
              <a:pPr algn="r">
                <a:spcBef>
                  <a:spcPct val="0"/>
                </a:spcBef>
              </a:pPr>
              <a:t>205</a:t>
            </a:fld>
            <a:endParaRPr lang="en-US" altLang="en-US" sz="1200" b="0" i="0"/>
          </a:p>
        </p:txBody>
      </p:sp>
      <p:sp>
        <p:nvSpPr>
          <p:cNvPr id="72707" name="Rectangle 2">
            <a:extLst>
              <a:ext uri="{FF2B5EF4-FFF2-40B4-BE49-F238E27FC236}">
                <a16:creationId xmlns:a16="http://schemas.microsoft.com/office/drawing/2014/main" id="{06539446-9392-422E-94E3-67189F07A5B3}"/>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07E34D7B-24D5-46A6-922E-D2E95159F5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Most often you will not require to access the ServletConfig as you will already have access to the ServletContext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0B65D08-BF48-4703-ACD1-D811484C286D}"/>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042D9F6B-86B7-40E7-A323-2D5676C74B14}" type="slidenum">
              <a:rPr lang="en-US" altLang="en-US" sz="1200" b="0" i="0"/>
              <a:pPr algn="r">
                <a:spcBef>
                  <a:spcPct val="0"/>
                </a:spcBef>
              </a:pPr>
              <a:t>206</a:t>
            </a:fld>
            <a:endParaRPr lang="en-US" altLang="en-US" sz="1200" b="0" i="0"/>
          </a:p>
        </p:txBody>
      </p:sp>
      <p:sp>
        <p:nvSpPr>
          <p:cNvPr id="73731" name="Rectangle 2">
            <a:extLst>
              <a:ext uri="{FF2B5EF4-FFF2-40B4-BE49-F238E27FC236}">
                <a16:creationId xmlns:a16="http://schemas.microsoft.com/office/drawing/2014/main" id="{F2BE6635-71B4-4AFE-B218-C331F1AECDE3}"/>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4088DCD8-C856-4EB3-807D-11B500E50E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Application=pageContext.getServletContext();</a:t>
            </a:r>
          </a:p>
          <a:p>
            <a:r>
              <a:rPr lang="en-US" altLang="en-US"/>
              <a:t>Session=pageContext.getSession, etc</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FF534013-ED60-435E-80A4-23843EEDF005}"/>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089B7226-9DF4-41B8-BB58-DC855908B2E7}"/>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It is a best practice to include custom error pages to handle runtime errors that may occur in your applications. </a:t>
            </a:r>
          </a:p>
          <a:p>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D3B3828F-7DE1-47D7-84B4-8162E7F6C1B9}"/>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8E4B99A3-FFDC-4ADB-A999-903605171DAF}"/>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61162E01-C7A8-4BCD-AF7B-728868DBAFC1}"/>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ADBF381C-C993-4D7F-8449-17F7794B1AA0}"/>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6F99AD9C-EA11-4582-AA76-442EFED68F3D}"/>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76E41C18-E347-414D-9D1A-04A60F4C8234}"/>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30B31F93-5680-4151-93F7-D080482CB462}"/>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F9929CE6-EC84-47F1-BF21-466432CE66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&lt;jsp:param&gt; can be used as had been done for &lt;jsp:forward&gt;</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1FE56E96-E32E-439E-B9F2-D662BC76CAC5}"/>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AA4B05FE-3EA5-4DCD-AC04-82B33B1398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JSP </a:t>
            </a:r>
            <a:r>
              <a:rPr lang="en-US" altLang="en-US" i="1"/>
              <a:t>actions</a:t>
            </a:r>
            <a:r>
              <a:rPr lang="en-US" altLang="en-US"/>
              <a:t> use constructs in XML syntax to control the behavior of the servlet engine. You can dynamically  forward the user to another page.</a:t>
            </a:r>
          </a:p>
          <a:p>
            <a:endParaRPr lang="en-US" altLang="en-US"/>
          </a:p>
          <a:p>
            <a:endParaRPr lang="en-US" altLang="en-US"/>
          </a:p>
          <a:p>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CE90DE05-850F-4115-833D-FCFD74ABA1D3}"/>
              </a:ext>
            </a:extLst>
          </p:cNvPr>
          <p:cNvSpPr>
            <a:spLocks noGrp="1" noRot="1" noChangeAspect="1" noChangeArrowheads="1" noTextEdit="1"/>
          </p:cNvSpPr>
          <p:nvPr>
            <p:ph type="sldImg"/>
          </p:nvPr>
        </p:nvSpPr>
        <p:spPr>
          <a:xfrm>
            <a:off x="1143000" y="685800"/>
            <a:ext cx="4573588" cy="3430588"/>
          </a:xfrm>
          <a:ln/>
        </p:spPr>
      </p:sp>
      <p:sp>
        <p:nvSpPr>
          <p:cNvPr id="64515" name="Rectangle 3">
            <a:extLst>
              <a:ext uri="{FF2B5EF4-FFF2-40B4-BE49-F238E27FC236}">
                <a16:creationId xmlns:a16="http://schemas.microsoft.com/office/drawing/2014/main" id="{4B8BCE19-B5F4-41B4-8757-0B288E5380BD}"/>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68" tIns="45685" rIns="91368" bIns="45685"/>
          <a:lstStyle/>
          <a:p>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FBE340FB-B2CA-463D-9322-19241E2A07B0}"/>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C2CC1191-480F-4C65-A4E1-72A616FFC1ED}" type="slidenum">
              <a:rPr lang="en-US" altLang="en-US" sz="1200" b="0" i="0"/>
              <a:pPr algn="r">
                <a:spcBef>
                  <a:spcPct val="0"/>
                </a:spcBef>
              </a:pPr>
              <a:t>235</a:t>
            </a:fld>
            <a:endParaRPr lang="en-US" altLang="en-US" sz="1200" b="0" i="0"/>
          </a:p>
        </p:txBody>
      </p:sp>
      <p:sp>
        <p:nvSpPr>
          <p:cNvPr id="65539" name="Rectangle 2">
            <a:extLst>
              <a:ext uri="{FF2B5EF4-FFF2-40B4-BE49-F238E27FC236}">
                <a16:creationId xmlns:a16="http://schemas.microsoft.com/office/drawing/2014/main" id="{F518FCF0-9B32-4F74-B214-2AFCD5F8714B}"/>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638BEFF5-FE7D-47D0-B4BE-EA8A86FD2C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JSP files get translated into servlet source</a:t>
            </a:r>
          </a:p>
          <a:p>
            <a:r>
              <a:rPr lang="en-US" altLang="en-US"/>
              <a:t>code, which is then compiled</a:t>
            </a:r>
          </a:p>
          <a:p>
            <a:r>
              <a:rPr lang="en-US" altLang="en-US"/>
              <a:t>● Done by the container automatically</a:t>
            </a:r>
          </a:p>
          <a:p>
            <a:r>
              <a:rPr lang="en-US" altLang="en-US"/>
              <a:t>● The first time JSP page is accessed after it</a:t>
            </a:r>
          </a:p>
          <a:p>
            <a:r>
              <a:rPr lang="en-US" altLang="en-US"/>
              <a:t>is deployed (or modified and redeployed)</a:t>
            </a:r>
          </a:p>
          <a:p>
            <a:r>
              <a:rPr lang="en-US" altLang="en-US"/>
              <a:t>● For JSP page “pageName”, the source code</a:t>
            </a:r>
          </a:p>
          <a:p>
            <a:r>
              <a:rPr lang="en-US" altLang="en-US"/>
              <a:t>resides</a:t>
            </a:r>
          </a:p>
          <a:p>
            <a:r>
              <a:rPr lang="en-US" altLang="en-US"/>
              <a:t>– &lt;AppServer_HOME&gt;/work/Standard</a:t>
            </a:r>
          </a:p>
          <a:p>
            <a:r>
              <a:rPr lang="en-US" altLang="en-US"/>
              <a:t>Engine/localhost/context_root/pageName$jsp.java</a:t>
            </a:r>
          </a:p>
          <a:p>
            <a:r>
              <a:rPr lang="en-US" altLang="en-US"/>
              <a:t>– &lt;AppServer_HOME&gt;/work/Standard</a:t>
            </a:r>
          </a:p>
          <a:p>
            <a:r>
              <a:rPr lang="en-US" altLang="en-US"/>
              <a:t>Engine/localhost/date/index$jsp.java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AD6B7B55-3B4F-42CB-A960-656045EE3371}"/>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6D844201-1A34-4B29-9025-3D6295B2DF0B}" type="slidenum">
              <a:rPr lang="en-US" altLang="en-US" sz="1200" b="0" i="0"/>
              <a:pPr algn="r">
                <a:spcBef>
                  <a:spcPct val="0"/>
                </a:spcBef>
              </a:pPr>
              <a:t>24</a:t>
            </a:fld>
            <a:endParaRPr lang="en-US" altLang="en-US" sz="1200" b="0" i="0"/>
          </a:p>
        </p:txBody>
      </p:sp>
      <p:sp>
        <p:nvSpPr>
          <p:cNvPr id="78851" name="Rectangle 2">
            <a:extLst>
              <a:ext uri="{FF2B5EF4-FFF2-40B4-BE49-F238E27FC236}">
                <a16:creationId xmlns:a16="http://schemas.microsoft.com/office/drawing/2014/main" id="{45AB19FB-F7EB-4A47-8F8B-5572254EB267}"/>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E3890DC5-4146-4FAB-8BDD-5B6385B430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EIS are the different database systems like Oracle, DB2, SQL Server.</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A2631DF9-4213-4A00-8EF3-50965F4CE528}"/>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120783D4-00C4-466A-8129-C6956EAAC53A}" type="slidenum">
              <a:rPr lang="en-US" altLang="en-US" sz="1200" b="0" i="0"/>
              <a:pPr algn="r">
                <a:spcBef>
                  <a:spcPct val="0"/>
                </a:spcBef>
              </a:pPr>
              <a:t>258</a:t>
            </a:fld>
            <a:endParaRPr lang="en-US" altLang="en-US" sz="1200" b="0" i="0"/>
          </a:p>
        </p:txBody>
      </p:sp>
      <p:sp>
        <p:nvSpPr>
          <p:cNvPr id="66563" name="Rectangle 2">
            <a:extLst>
              <a:ext uri="{FF2B5EF4-FFF2-40B4-BE49-F238E27FC236}">
                <a16:creationId xmlns:a16="http://schemas.microsoft.com/office/drawing/2014/main" id="{A4C68188-3B4B-454C-A40E-A097095734F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26A03D02-DF22-41F9-9349-5A9A64E8CE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It is important to note that  when using extends the </a:t>
            </a:r>
            <a:r>
              <a:rPr lang="en-US" altLang="en-US" b="1"/>
              <a:t>MyClass</a:t>
            </a:r>
            <a:r>
              <a:rPr lang="en-US" altLang="en-US"/>
              <a:t> should extend </a:t>
            </a:r>
            <a:r>
              <a:rPr lang="en-US" altLang="en-US" b="1"/>
              <a:t>HTTPJspBase</a:t>
            </a:r>
          </a:p>
          <a:p>
            <a:r>
              <a:rPr lang="en-US" altLang="en-US"/>
              <a:t>Autoflush=“false” will raise an exception when the buffer is filled.</a:t>
            </a:r>
            <a:br>
              <a:rPr lang="en-US" altLang="en-US"/>
            </a:br>
            <a:endParaRPr lang="en-US" altLang="en-US"/>
          </a:p>
          <a:p>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A63C27F7-D46C-4A59-8E07-42267855A839}"/>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A0306DC3-C89F-4AE4-9453-C9F71F592331}" type="slidenum">
              <a:rPr lang="en-US" altLang="en-US" sz="1200" b="0" i="0"/>
              <a:pPr algn="r">
                <a:spcBef>
                  <a:spcPct val="0"/>
                </a:spcBef>
              </a:pPr>
              <a:t>259</a:t>
            </a:fld>
            <a:endParaRPr lang="en-US" altLang="en-US" sz="1200" b="0" i="0"/>
          </a:p>
        </p:txBody>
      </p:sp>
      <p:sp>
        <p:nvSpPr>
          <p:cNvPr id="67587" name="Rectangle 2">
            <a:extLst>
              <a:ext uri="{FF2B5EF4-FFF2-40B4-BE49-F238E27FC236}">
                <a16:creationId xmlns:a16="http://schemas.microsoft.com/office/drawing/2014/main" id="{5C8A0C78-1392-471A-B148-51FCD39C8D09}"/>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73E69562-561E-4833-8B25-D048F3FB69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language attribute tells the server what language will be used to compile the JSP file. Currently Java is the only available language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D2936E4B-0367-478B-A566-C5D56932C97A}"/>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39B18582-2960-4484-A792-BF3B01600D09}" type="slidenum">
              <a:rPr lang="en-US" altLang="en-US" sz="1200" b="0" i="0"/>
              <a:pPr algn="r">
                <a:spcBef>
                  <a:spcPct val="0"/>
                </a:spcBef>
              </a:pPr>
              <a:t>261</a:t>
            </a:fld>
            <a:endParaRPr lang="en-US" altLang="en-US" sz="1200" b="0" i="0"/>
          </a:p>
        </p:txBody>
      </p:sp>
      <p:sp>
        <p:nvSpPr>
          <p:cNvPr id="68611" name="Rectangle 2">
            <a:extLst>
              <a:ext uri="{FF2B5EF4-FFF2-40B4-BE49-F238E27FC236}">
                <a16:creationId xmlns:a16="http://schemas.microsoft.com/office/drawing/2014/main" id="{B2FFEE65-FEE5-4839-82A9-D7426FA1EF8D}"/>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678393C6-B8B7-4A96-8B50-125CC816EB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Though this is not in the contents, if time is available it can be discussed after Java Beans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4423FF89-508E-4A86-A20A-4D6E575813B6}"/>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1D464B8A-C4F7-41FD-A788-A242ECFC731A}"/>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Single Line Comment in JSP inside scriptlets tag is given as </a:t>
            </a:r>
            <a:r>
              <a:rPr lang="en-US" altLang="en-US" b="1"/>
              <a:t>//</a:t>
            </a:r>
            <a:r>
              <a:rPr lang="en-US" altLang="en-US"/>
              <a:t> and Multi Line comment is given as </a:t>
            </a:r>
            <a:r>
              <a:rPr lang="en-US" altLang="en-US" b="1"/>
              <a:t>/* … */. </a:t>
            </a:r>
            <a:r>
              <a:rPr lang="en-US" altLang="en-US"/>
              <a:t>Outside scriptlets tag, the way you give comment in HTML is applicable, i.e. </a:t>
            </a:r>
            <a:r>
              <a:rPr lang="en-US" altLang="en-US" b="1"/>
              <a:t>&lt;!-- ….. </a:t>
            </a:r>
            <a:r>
              <a:rPr lang="en-US" altLang="en-US" b="1">
                <a:sym typeface="Wingdings" panose="05000000000000000000" pitchFamily="2" charset="2"/>
              </a:rPr>
              <a:t>&gt;</a:t>
            </a:r>
            <a:endParaRPr lang="en-US" altLang="en-US" b="1"/>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B8148208-9FB1-49FF-B926-588FA61A33F9}"/>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5886B6A0-5765-46A2-9698-289B262ED393}" type="slidenum">
              <a:rPr lang="en-US" altLang="en-US" sz="1200" b="0" i="0"/>
              <a:pPr algn="r">
                <a:spcBef>
                  <a:spcPct val="0"/>
                </a:spcBef>
              </a:pPr>
              <a:t>263</a:t>
            </a:fld>
            <a:endParaRPr lang="en-US" altLang="en-US" sz="1200" b="0" i="0"/>
          </a:p>
        </p:txBody>
      </p:sp>
      <p:sp>
        <p:nvSpPr>
          <p:cNvPr id="70659" name="Rectangle 2">
            <a:extLst>
              <a:ext uri="{FF2B5EF4-FFF2-40B4-BE49-F238E27FC236}">
                <a16:creationId xmlns:a16="http://schemas.microsoft.com/office/drawing/2014/main" id="{7A0D444E-BB61-4B77-BABE-6AAC369B26C2}"/>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F980132E-5E52-4570-B7CB-92FBE0FBB4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JSP engine recognizes the implicit object names and are declared and instantiated in the generated servlet</a:t>
            </a:r>
          </a:p>
          <a:p>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D1AB5F98-D289-4901-B245-7D1DA1BD9A5D}"/>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A14C501E-33E6-4106-8593-7989E876B51B}" type="slidenum">
              <a:rPr lang="en-US" altLang="en-US" sz="1200" b="0" i="0"/>
              <a:pPr algn="r">
                <a:spcBef>
                  <a:spcPct val="0"/>
                </a:spcBef>
              </a:pPr>
              <a:t>264</a:t>
            </a:fld>
            <a:endParaRPr lang="en-US" altLang="en-US" sz="1200" b="0" i="0"/>
          </a:p>
        </p:txBody>
      </p:sp>
      <p:sp>
        <p:nvSpPr>
          <p:cNvPr id="71683" name="Rectangle 2">
            <a:extLst>
              <a:ext uri="{FF2B5EF4-FFF2-40B4-BE49-F238E27FC236}">
                <a16:creationId xmlns:a16="http://schemas.microsoft.com/office/drawing/2014/main" id="{385BE50F-1F32-4E00-961E-1909667CAE7C}"/>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5E52515F-01C5-4E95-A4B6-A53046F1E4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session object is initialized by calling pageContext.getSession() in the generated servlet</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134E536D-547A-4AFE-8663-767AC675D684}"/>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C6474EB3-85CE-44B9-A69F-8E9B55519C04}" type="slidenum">
              <a:rPr lang="en-US" altLang="en-US" sz="1200" b="0" i="0"/>
              <a:pPr algn="r">
                <a:spcBef>
                  <a:spcPct val="0"/>
                </a:spcBef>
              </a:pPr>
              <a:t>265</a:t>
            </a:fld>
            <a:endParaRPr lang="en-US" altLang="en-US" sz="1200" b="0" i="0"/>
          </a:p>
        </p:txBody>
      </p:sp>
      <p:sp>
        <p:nvSpPr>
          <p:cNvPr id="72707" name="Rectangle 2">
            <a:extLst>
              <a:ext uri="{FF2B5EF4-FFF2-40B4-BE49-F238E27FC236}">
                <a16:creationId xmlns:a16="http://schemas.microsoft.com/office/drawing/2014/main" id="{06539446-9392-422E-94E3-67189F07A5B3}"/>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07E34D7B-24D5-46A6-922E-D2E95159F5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Most often you will not require to access the ServletConfig as you will already have access to the ServletContext</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0B65D08-BF48-4703-ACD1-D811484C286D}"/>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042D9F6B-86B7-40E7-A323-2D5676C74B14}" type="slidenum">
              <a:rPr lang="en-US" altLang="en-US" sz="1200" b="0" i="0"/>
              <a:pPr algn="r">
                <a:spcBef>
                  <a:spcPct val="0"/>
                </a:spcBef>
              </a:pPr>
              <a:t>266</a:t>
            </a:fld>
            <a:endParaRPr lang="en-US" altLang="en-US" sz="1200" b="0" i="0"/>
          </a:p>
        </p:txBody>
      </p:sp>
      <p:sp>
        <p:nvSpPr>
          <p:cNvPr id="73731" name="Rectangle 2">
            <a:extLst>
              <a:ext uri="{FF2B5EF4-FFF2-40B4-BE49-F238E27FC236}">
                <a16:creationId xmlns:a16="http://schemas.microsoft.com/office/drawing/2014/main" id="{F2BE6635-71B4-4AFE-B218-C331F1AECDE3}"/>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4088DCD8-C856-4EB3-807D-11B500E50E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Application=pageContext.getServletContext();</a:t>
            </a:r>
          </a:p>
          <a:p>
            <a:r>
              <a:rPr lang="en-US" altLang="en-US"/>
              <a:t>Session=pageContext.getSession, etc</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FF534013-ED60-435E-80A4-23843EEDF005}"/>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089B7226-9DF4-41B8-BB58-DC855908B2E7}"/>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It is a best practice to include custom error pages to handle runtime errors that may occur in your applications. </a:t>
            </a:r>
          </a:p>
          <a:p>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D3B3828F-7DE1-47D7-84B4-8162E7F6C1B9}"/>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8E4B99A3-FFDC-4ADB-A999-903605171DAF}"/>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59C37F84-3679-4A3C-ABEB-4AF206460A37}"/>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5102EC88-3B4C-447A-BF70-B46093CF5A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Tim Berners-Lee</a:t>
            </a:r>
            <a:r>
              <a:rPr lang="en-US" altLang="en-US"/>
              <a:t> implemented the HTTP protocol in 1990-1 at CERN, the European Center for High-Energy Physics in Geneva, Switzerland. </a:t>
            </a:r>
          </a:p>
          <a:p>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61162E01-C7A8-4BCD-AF7B-728868DBAFC1}"/>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ADBF381C-C993-4D7F-8449-17F7794B1AA0}"/>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6F99AD9C-EA11-4582-AA76-442EFED68F3D}"/>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76E41C18-E347-414D-9D1A-04A60F4C8234}"/>
              </a:ext>
            </a:extLst>
          </p:cNvPr>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30B31F93-5680-4151-93F7-D080482CB462}"/>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F9929CE6-EC84-47F1-BF21-466432CE66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&lt;jsp:param&gt; can be used as had been done for &lt;jsp:forward&gt;</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1FE56E96-E32E-439E-B9F2-D662BC76CAC5}"/>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AA4B05FE-3EA5-4DCD-AC04-82B33B1398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JSP </a:t>
            </a:r>
            <a:r>
              <a:rPr lang="en-US" altLang="en-US" i="1"/>
              <a:t>actions</a:t>
            </a:r>
            <a:r>
              <a:rPr lang="en-US" altLang="en-US"/>
              <a:t> use constructs in XML syntax to control the behavior of the servlet engine. You can dynamically  forward the user to another page.</a:t>
            </a:r>
          </a:p>
          <a:p>
            <a:endParaRPr lang="en-US" altLang="en-US"/>
          </a:p>
          <a:p>
            <a:endParaRPr lang="en-US" altLang="en-US"/>
          </a:p>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28EB9D9A-2DE3-424D-9667-739BD643DBE4}"/>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FCFBB56B-A292-421A-83AE-8D6179D5CFE8}" type="slidenum">
              <a:rPr lang="en-US" altLang="en-US" sz="1200" b="0" i="0"/>
              <a:pPr algn="r">
                <a:spcBef>
                  <a:spcPct val="0"/>
                </a:spcBef>
              </a:pPr>
              <a:t>27</a:t>
            </a:fld>
            <a:endParaRPr lang="en-US" altLang="en-US" sz="1200" b="0" i="0"/>
          </a:p>
        </p:txBody>
      </p:sp>
      <p:sp>
        <p:nvSpPr>
          <p:cNvPr id="80899" name="Rectangle 2">
            <a:extLst>
              <a:ext uri="{FF2B5EF4-FFF2-40B4-BE49-F238E27FC236}">
                <a16:creationId xmlns:a16="http://schemas.microsoft.com/office/drawing/2014/main" id="{48C8043A-23AE-44C7-B01A-C0EC1CBA8283}"/>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5F59882-6101-4FE3-BCE6-5A5D540A96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Other Methods are – POST, PUT, DELETE, HEAD</a:t>
            </a:r>
          </a:p>
          <a:p>
            <a:endParaRPr lang="en-US" altLang="en-US"/>
          </a:p>
          <a:p>
            <a:r>
              <a:rPr lang="en-US" altLang="en-US"/>
              <a:t>URI stands for Uniform Resource Identifier. URI gives information about the location of the resource to be gotten. </a:t>
            </a:r>
          </a:p>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6BA016C8-7887-4CEB-8C91-9E7D766D7EAB}"/>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a:spcBef>
                <a:spcPct val="0"/>
              </a:spcBef>
            </a:pPr>
            <a:fld id="{C13B7D70-D2B9-4DA7-A575-177C7FAEBCEA}" type="slidenum">
              <a:rPr lang="en-US" altLang="en-US" sz="1200" b="0" i="0"/>
              <a:pPr algn="r">
                <a:spcBef>
                  <a:spcPct val="0"/>
                </a:spcBef>
              </a:pPr>
              <a:t>28</a:t>
            </a:fld>
            <a:endParaRPr lang="en-US" altLang="en-US" sz="1200" b="0" i="0"/>
          </a:p>
        </p:txBody>
      </p:sp>
      <p:sp>
        <p:nvSpPr>
          <p:cNvPr id="81923" name="Rectangle 2">
            <a:extLst>
              <a:ext uri="{FF2B5EF4-FFF2-40B4-BE49-F238E27FC236}">
                <a16:creationId xmlns:a16="http://schemas.microsoft.com/office/drawing/2014/main" id="{7BD611C3-A973-46D3-8E9C-740294985FEE}"/>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FC9EDDF3-DBD1-4DEE-B983-4846231104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URI stands for Uniform Resource Identifier. URI gives information about the location of the resource to be gotten. </a:t>
            </a:r>
          </a:p>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4B662-D9DD-482A-831B-4CB7F63201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346D93-4538-49C6-9402-1FAFE672A8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286521-2C18-4A96-BE7B-44B45E5291B6}"/>
              </a:ext>
            </a:extLst>
          </p:cNvPr>
          <p:cNvSpPr>
            <a:spLocks noGrp="1"/>
          </p:cNvSpPr>
          <p:nvPr>
            <p:ph type="dt" sz="half" idx="10"/>
          </p:nvPr>
        </p:nvSpPr>
        <p:spPr/>
        <p:txBody>
          <a:bodyPr/>
          <a:lstStyle/>
          <a:p>
            <a:fld id="{B523B7DE-71A7-4CCE-8FBD-E4380C283DDC}" type="datetimeFigureOut">
              <a:rPr lang="en-US" smtClean="0"/>
              <a:t>02-Aug-22</a:t>
            </a:fld>
            <a:endParaRPr lang="en-US"/>
          </a:p>
        </p:txBody>
      </p:sp>
      <p:sp>
        <p:nvSpPr>
          <p:cNvPr id="5" name="Footer Placeholder 4">
            <a:extLst>
              <a:ext uri="{FF2B5EF4-FFF2-40B4-BE49-F238E27FC236}">
                <a16:creationId xmlns:a16="http://schemas.microsoft.com/office/drawing/2014/main" id="{0B7AB491-6817-44C9-91DF-03D38BBAF4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DA8D4-2FB3-4FFF-A7EA-6794B817F049}"/>
              </a:ext>
            </a:extLst>
          </p:cNvPr>
          <p:cNvSpPr>
            <a:spLocks noGrp="1"/>
          </p:cNvSpPr>
          <p:nvPr>
            <p:ph type="sldNum" sz="quarter" idx="12"/>
          </p:nvPr>
        </p:nvSpPr>
        <p:spPr/>
        <p:txBody>
          <a:bodyPr/>
          <a:lstStyle/>
          <a:p>
            <a:fld id="{18257759-C4A3-421A-9397-53CA28BBF5C3}" type="slidenum">
              <a:rPr lang="en-US" smtClean="0"/>
              <a:t>‹#›</a:t>
            </a:fld>
            <a:endParaRPr lang="en-US"/>
          </a:p>
        </p:txBody>
      </p:sp>
    </p:spTree>
    <p:extLst>
      <p:ext uri="{BB962C8B-B14F-4D97-AF65-F5344CB8AC3E}">
        <p14:creationId xmlns:p14="http://schemas.microsoft.com/office/powerpoint/2010/main" val="212720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CC78-EDE0-43BB-B130-C082792246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15B5EE-38CC-47F6-BF13-FCDAE8B7D8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B6436E-4B9B-411A-BAB9-2F7DFE9941E7}"/>
              </a:ext>
            </a:extLst>
          </p:cNvPr>
          <p:cNvSpPr>
            <a:spLocks noGrp="1"/>
          </p:cNvSpPr>
          <p:nvPr>
            <p:ph type="dt" sz="half" idx="10"/>
          </p:nvPr>
        </p:nvSpPr>
        <p:spPr/>
        <p:txBody>
          <a:bodyPr/>
          <a:lstStyle/>
          <a:p>
            <a:fld id="{B523B7DE-71A7-4CCE-8FBD-E4380C283DDC}" type="datetimeFigureOut">
              <a:rPr lang="en-US" smtClean="0"/>
              <a:t>02-Aug-22</a:t>
            </a:fld>
            <a:endParaRPr lang="en-US"/>
          </a:p>
        </p:txBody>
      </p:sp>
      <p:sp>
        <p:nvSpPr>
          <p:cNvPr id="5" name="Footer Placeholder 4">
            <a:extLst>
              <a:ext uri="{FF2B5EF4-FFF2-40B4-BE49-F238E27FC236}">
                <a16:creationId xmlns:a16="http://schemas.microsoft.com/office/drawing/2014/main" id="{A56A37D7-9C7D-4846-B532-3A54428B98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47949-6A40-433F-A037-C9CE4464E11E}"/>
              </a:ext>
            </a:extLst>
          </p:cNvPr>
          <p:cNvSpPr>
            <a:spLocks noGrp="1"/>
          </p:cNvSpPr>
          <p:nvPr>
            <p:ph type="sldNum" sz="quarter" idx="12"/>
          </p:nvPr>
        </p:nvSpPr>
        <p:spPr/>
        <p:txBody>
          <a:bodyPr/>
          <a:lstStyle/>
          <a:p>
            <a:fld id="{18257759-C4A3-421A-9397-53CA28BBF5C3}" type="slidenum">
              <a:rPr lang="en-US" smtClean="0"/>
              <a:t>‹#›</a:t>
            </a:fld>
            <a:endParaRPr lang="en-US"/>
          </a:p>
        </p:txBody>
      </p:sp>
    </p:spTree>
    <p:extLst>
      <p:ext uri="{BB962C8B-B14F-4D97-AF65-F5344CB8AC3E}">
        <p14:creationId xmlns:p14="http://schemas.microsoft.com/office/powerpoint/2010/main" val="1270509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4BB511-D5C9-48F0-8D18-88A655A34F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054B53-BDA0-4533-A0DB-D5F2BEBE43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DF73A-F157-4782-A530-3A5F7EA2E42B}"/>
              </a:ext>
            </a:extLst>
          </p:cNvPr>
          <p:cNvSpPr>
            <a:spLocks noGrp="1"/>
          </p:cNvSpPr>
          <p:nvPr>
            <p:ph type="dt" sz="half" idx="10"/>
          </p:nvPr>
        </p:nvSpPr>
        <p:spPr/>
        <p:txBody>
          <a:bodyPr/>
          <a:lstStyle/>
          <a:p>
            <a:fld id="{B523B7DE-71A7-4CCE-8FBD-E4380C283DDC}" type="datetimeFigureOut">
              <a:rPr lang="en-US" smtClean="0"/>
              <a:t>02-Aug-22</a:t>
            </a:fld>
            <a:endParaRPr lang="en-US"/>
          </a:p>
        </p:txBody>
      </p:sp>
      <p:sp>
        <p:nvSpPr>
          <p:cNvPr id="5" name="Footer Placeholder 4">
            <a:extLst>
              <a:ext uri="{FF2B5EF4-FFF2-40B4-BE49-F238E27FC236}">
                <a16:creationId xmlns:a16="http://schemas.microsoft.com/office/drawing/2014/main" id="{A515AEB2-04A0-4148-AF3C-096EFEDB96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298FFE-D43A-4BE4-88CF-BC07CB69E7E1}"/>
              </a:ext>
            </a:extLst>
          </p:cNvPr>
          <p:cNvSpPr>
            <a:spLocks noGrp="1"/>
          </p:cNvSpPr>
          <p:nvPr>
            <p:ph type="sldNum" sz="quarter" idx="12"/>
          </p:nvPr>
        </p:nvSpPr>
        <p:spPr/>
        <p:txBody>
          <a:bodyPr/>
          <a:lstStyle/>
          <a:p>
            <a:fld id="{18257759-C4A3-421A-9397-53CA28BBF5C3}" type="slidenum">
              <a:rPr lang="en-US" smtClean="0"/>
              <a:t>‹#›</a:t>
            </a:fld>
            <a:endParaRPr lang="en-US"/>
          </a:p>
        </p:txBody>
      </p:sp>
    </p:spTree>
    <p:extLst>
      <p:ext uri="{BB962C8B-B14F-4D97-AF65-F5344CB8AC3E}">
        <p14:creationId xmlns:p14="http://schemas.microsoft.com/office/powerpoint/2010/main" val="2086174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B8F9C-63F1-48C2-8E9F-25ADA7C168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F5C9FA-4301-42AC-8679-0C374F22A8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A0F53A-886F-4D08-AC24-0D66780D1B5C}"/>
              </a:ext>
            </a:extLst>
          </p:cNvPr>
          <p:cNvSpPr>
            <a:spLocks noGrp="1"/>
          </p:cNvSpPr>
          <p:nvPr>
            <p:ph type="dt" sz="half" idx="10"/>
          </p:nvPr>
        </p:nvSpPr>
        <p:spPr/>
        <p:txBody>
          <a:bodyPr/>
          <a:lstStyle/>
          <a:p>
            <a:fld id="{B523B7DE-71A7-4CCE-8FBD-E4380C283DDC}" type="datetimeFigureOut">
              <a:rPr lang="en-US" smtClean="0"/>
              <a:t>02-Aug-22</a:t>
            </a:fld>
            <a:endParaRPr lang="en-US"/>
          </a:p>
        </p:txBody>
      </p:sp>
      <p:sp>
        <p:nvSpPr>
          <p:cNvPr id="5" name="Footer Placeholder 4">
            <a:extLst>
              <a:ext uri="{FF2B5EF4-FFF2-40B4-BE49-F238E27FC236}">
                <a16:creationId xmlns:a16="http://schemas.microsoft.com/office/drawing/2014/main" id="{D742391E-EADC-4A60-85AF-7FF1CD9CA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754DC5-2A32-4017-9E20-A331D489AD7E}"/>
              </a:ext>
            </a:extLst>
          </p:cNvPr>
          <p:cNvSpPr>
            <a:spLocks noGrp="1"/>
          </p:cNvSpPr>
          <p:nvPr>
            <p:ph type="sldNum" sz="quarter" idx="12"/>
          </p:nvPr>
        </p:nvSpPr>
        <p:spPr/>
        <p:txBody>
          <a:bodyPr/>
          <a:lstStyle/>
          <a:p>
            <a:fld id="{18257759-C4A3-421A-9397-53CA28BBF5C3}" type="slidenum">
              <a:rPr lang="en-US" smtClean="0"/>
              <a:t>‹#›</a:t>
            </a:fld>
            <a:endParaRPr lang="en-US"/>
          </a:p>
        </p:txBody>
      </p:sp>
    </p:spTree>
    <p:extLst>
      <p:ext uri="{BB962C8B-B14F-4D97-AF65-F5344CB8AC3E}">
        <p14:creationId xmlns:p14="http://schemas.microsoft.com/office/powerpoint/2010/main" val="271834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F66EE-D56F-4C5E-AF67-8EAC340E86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48180E-DA2A-4396-A972-9C08E4CE2C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149710-0887-4B54-9304-D275A9341DDB}"/>
              </a:ext>
            </a:extLst>
          </p:cNvPr>
          <p:cNvSpPr>
            <a:spLocks noGrp="1"/>
          </p:cNvSpPr>
          <p:nvPr>
            <p:ph type="dt" sz="half" idx="10"/>
          </p:nvPr>
        </p:nvSpPr>
        <p:spPr/>
        <p:txBody>
          <a:bodyPr/>
          <a:lstStyle/>
          <a:p>
            <a:fld id="{B523B7DE-71A7-4CCE-8FBD-E4380C283DDC}" type="datetimeFigureOut">
              <a:rPr lang="en-US" smtClean="0"/>
              <a:t>02-Aug-22</a:t>
            </a:fld>
            <a:endParaRPr lang="en-US"/>
          </a:p>
        </p:txBody>
      </p:sp>
      <p:sp>
        <p:nvSpPr>
          <p:cNvPr id="5" name="Footer Placeholder 4">
            <a:extLst>
              <a:ext uri="{FF2B5EF4-FFF2-40B4-BE49-F238E27FC236}">
                <a16:creationId xmlns:a16="http://schemas.microsoft.com/office/drawing/2014/main" id="{E5195359-A84D-4161-A719-4173C58FF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358B4E-6883-4E1A-A6EB-12D5827DBB46}"/>
              </a:ext>
            </a:extLst>
          </p:cNvPr>
          <p:cNvSpPr>
            <a:spLocks noGrp="1"/>
          </p:cNvSpPr>
          <p:nvPr>
            <p:ph type="sldNum" sz="quarter" idx="12"/>
          </p:nvPr>
        </p:nvSpPr>
        <p:spPr/>
        <p:txBody>
          <a:bodyPr/>
          <a:lstStyle/>
          <a:p>
            <a:fld id="{18257759-C4A3-421A-9397-53CA28BBF5C3}" type="slidenum">
              <a:rPr lang="en-US" smtClean="0"/>
              <a:t>‹#›</a:t>
            </a:fld>
            <a:endParaRPr lang="en-US"/>
          </a:p>
        </p:txBody>
      </p:sp>
    </p:spTree>
    <p:extLst>
      <p:ext uri="{BB962C8B-B14F-4D97-AF65-F5344CB8AC3E}">
        <p14:creationId xmlns:p14="http://schemas.microsoft.com/office/powerpoint/2010/main" val="3548472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7BF09-FC34-4769-8393-FAB015229A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B4F406-20F9-45EB-982C-E320A85EFB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494C3A-B37F-49F1-8C4C-03A6048DB9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9F4A35-79A1-42A0-A7D6-A119E6B14CC8}"/>
              </a:ext>
            </a:extLst>
          </p:cNvPr>
          <p:cNvSpPr>
            <a:spLocks noGrp="1"/>
          </p:cNvSpPr>
          <p:nvPr>
            <p:ph type="dt" sz="half" idx="10"/>
          </p:nvPr>
        </p:nvSpPr>
        <p:spPr/>
        <p:txBody>
          <a:bodyPr/>
          <a:lstStyle/>
          <a:p>
            <a:fld id="{B523B7DE-71A7-4CCE-8FBD-E4380C283DDC}" type="datetimeFigureOut">
              <a:rPr lang="en-US" smtClean="0"/>
              <a:t>02-Aug-22</a:t>
            </a:fld>
            <a:endParaRPr lang="en-US"/>
          </a:p>
        </p:txBody>
      </p:sp>
      <p:sp>
        <p:nvSpPr>
          <p:cNvPr id="6" name="Footer Placeholder 5">
            <a:extLst>
              <a:ext uri="{FF2B5EF4-FFF2-40B4-BE49-F238E27FC236}">
                <a16:creationId xmlns:a16="http://schemas.microsoft.com/office/drawing/2014/main" id="{9539CC34-E320-4950-8001-3871A323D4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64A886-2F09-4923-AE83-BA089B4C06B2}"/>
              </a:ext>
            </a:extLst>
          </p:cNvPr>
          <p:cNvSpPr>
            <a:spLocks noGrp="1"/>
          </p:cNvSpPr>
          <p:nvPr>
            <p:ph type="sldNum" sz="quarter" idx="12"/>
          </p:nvPr>
        </p:nvSpPr>
        <p:spPr/>
        <p:txBody>
          <a:bodyPr/>
          <a:lstStyle/>
          <a:p>
            <a:fld id="{18257759-C4A3-421A-9397-53CA28BBF5C3}" type="slidenum">
              <a:rPr lang="en-US" smtClean="0"/>
              <a:t>‹#›</a:t>
            </a:fld>
            <a:endParaRPr lang="en-US"/>
          </a:p>
        </p:txBody>
      </p:sp>
    </p:spTree>
    <p:extLst>
      <p:ext uri="{BB962C8B-B14F-4D97-AF65-F5344CB8AC3E}">
        <p14:creationId xmlns:p14="http://schemas.microsoft.com/office/powerpoint/2010/main" val="1805897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ACE0-A753-4826-A2B4-0C3A509622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7E133B-0946-4F1E-8C55-BDC762780B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93F0BB-86F0-4F3A-90D5-A929DF2F84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9D28E5-6848-4B57-B292-2231A1C6B7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9A0D86-2EFC-4307-A964-1681C35D56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C2D88B-2857-408C-AAE1-F5B0F3FB734A}"/>
              </a:ext>
            </a:extLst>
          </p:cNvPr>
          <p:cNvSpPr>
            <a:spLocks noGrp="1"/>
          </p:cNvSpPr>
          <p:nvPr>
            <p:ph type="dt" sz="half" idx="10"/>
          </p:nvPr>
        </p:nvSpPr>
        <p:spPr/>
        <p:txBody>
          <a:bodyPr/>
          <a:lstStyle/>
          <a:p>
            <a:fld id="{B523B7DE-71A7-4CCE-8FBD-E4380C283DDC}" type="datetimeFigureOut">
              <a:rPr lang="en-US" smtClean="0"/>
              <a:t>02-Aug-22</a:t>
            </a:fld>
            <a:endParaRPr lang="en-US"/>
          </a:p>
        </p:txBody>
      </p:sp>
      <p:sp>
        <p:nvSpPr>
          <p:cNvPr id="8" name="Footer Placeholder 7">
            <a:extLst>
              <a:ext uri="{FF2B5EF4-FFF2-40B4-BE49-F238E27FC236}">
                <a16:creationId xmlns:a16="http://schemas.microsoft.com/office/drawing/2014/main" id="{503DD6EB-31D9-400E-9C71-8C095F2C54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2495D0-8A5E-450E-833C-CA0C90BEBB1C}"/>
              </a:ext>
            </a:extLst>
          </p:cNvPr>
          <p:cNvSpPr>
            <a:spLocks noGrp="1"/>
          </p:cNvSpPr>
          <p:nvPr>
            <p:ph type="sldNum" sz="quarter" idx="12"/>
          </p:nvPr>
        </p:nvSpPr>
        <p:spPr/>
        <p:txBody>
          <a:bodyPr/>
          <a:lstStyle/>
          <a:p>
            <a:fld id="{18257759-C4A3-421A-9397-53CA28BBF5C3}" type="slidenum">
              <a:rPr lang="en-US" smtClean="0"/>
              <a:t>‹#›</a:t>
            </a:fld>
            <a:endParaRPr lang="en-US"/>
          </a:p>
        </p:txBody>
      </p:sp>
    </p:spTree>
    <p:extLst>
      <p:ext uri="{BB962C8B-B14F-4D97-AF65-F5344CB8AC3E}">
        <p14:creationId xmlns:p14="http://schemas.microsoft.com/office/powerpoint/2010/main" val="35391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4ED1C-900D-47C1-BA7C-9981377D97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D86AC2-163D-402D-8E71-BF4A2585761F}"/>
              </a:ext>
            </a:extLst>
          </p:cNvPr>
          <p:cNvSpPr>
            <a:spLocks noGrp="1"/>
          </p:cNvSpPr>
          <p:nvPr>
            <p:ph type="dt" sz="half" idx="10"/>
          </p:nvPr>
        </p:nvSpPr>
        <p:spPr/>
        <p:txBody>
          <a:bodyPr/>
          <a:lstStyle/>
          <a:p>
            <a:fld id="{B523B7DE-71A7-4CCE-8FBD-E4380C283DDC}" type="datetimeFigureOut">
              <a:rPr lang="en-US" smtClean="0"/>
              <a:t>02-Aug-22</a:t>
            </a:fld>
            <a:endParaRPr lang="en-US"/>
          </a:p>
        </p:txBody>
      </p:sp>
      <p:sp>
        <p:nvSpPr>
          <p:cNvPr id="4" name="Footer Placeholder 3">
            <a:extLst>
              <a:ext uri="{FF2B5EF4-FFF2-40B4-BE49-F238E27FC236}">
                <a16:creationId xmlns:a16="http://schemas.microsoft.com/office/drawing/2014/main" id="{401A8A60-B688-4DFD-8882-F7173F63D5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31BBF7-DBEA-4C31-BDE1-3ACA4085A169}"/>
              </a:ext>
            </a:extLst>
          </p:cNvPr>
          <p:cNvSpPr>
            <a:spLocks noGrp="1"/>
          </p:cNvSpPr>
          <p:nvPr>
            <p:ph type="sldNum" sz="quarter" idx="12"/>
          </p:nvPr>
        </p:nvSpPr>
        <p:spPr/>
        <p:txBody>
          <a:bodyPr/>
          <a:lstStyle/>
          <a:p>
            <a:fld id="{18257759-C4A3-421A-9397-53CA28BBF5C3}" type="slidenum">
              <a:rPr lang="en-US" smtClean="0"/>
              <a:t>‹#›</a:t>
            </a:fld>
            <a:endParaRPr lang="en-US"/>
          </a:p>
        </p:txBody>
      </p:sp>
    </p:spTree>
    <p:extLst>
      <p:ext uri="{BB962C8B-B14F-4D97-AF65-F5344CB8AC3E}">
        <p14:creationId xmlns:p14="http://schemas.microsoft.com/office/powerpoint/2010/main" val="490199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4DCEA5-C2B4-470D-B3C6-EF4751F3A008}"/>
              </a:ext>
            </a:extLst>
          </p:cNvPr>
          <p:cNvSpPr>
            <a:spLocks noGrp="1"/>
          </p:cNvSpPr>
          <p:nvPr>
            <p:ph type="dt" sz="half" idx="10"/>
          </p:nvPr>
        </p:nvSpPr>
        <p:spPr/>
        <p:txBody>
          <a:bodyPr/>
          <a:lstStyle/>
          <a:p>
            <a:fld id="{B523B7DE-71A7-4CCE-8FBD-E4380C283DDC}" type="datetimeFigureOut">
              <a:rPr lang="en-US" smtClean="0"/>
              <a:t>02-Aug-22</a:t>
            </a:fld>
            <a:endParaRPr lang="en-US"/>
          </a:p>
        </p:txBody>
      </p:sp>
      <p:sp>
        <p:nvSpPr>
          <p:cNvPr id="3" name="Footer Placeholder 2">
            <a:extLst>
              <a:ext uri="{FF2B5EF4-FFF2-40B4-BE49-F238E27FC236}">
                <a16:creationId xmlns:a16="http://schemas.microsoft.com/office/drawing/2014/main" id="{B2C3C207-6247-4C1C-B86E-A694EBE2D9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FA1D8A-402B-4CE0-B30C-84B096CA475C}"/>
              </a:ext>
            </a:extLst>
          </p:cNvPr>
          <p:cNvSpPr>
            <a:spLocks noGrp="1"/>
          </p:cNvSpPr>
          <p:nvPr>
            <p:ph type="sldNum" sz="quarter" idx="12"/>
          </p:nvPr>
        </p:nvSpPr>
        <p:spPr/>
        <p:txBody>
          <a:bodyPr/>
          <a:lstStyle/>
          <a:p>
            <a:fld id="{18257759-C4A3-421A-9397-53CA28BBF5C3}" type="slidenum">
              <a:rPr lang="en-US" smtClean="0"/>
              <a:t>‹#›</a:t>
            </a:fld>
            <a:endParaRPr lang="en-US"/>
          </a:p>
        </p:txBody>
      </p:sp>
    </p:spTree>
    <p:extLst>
      <p:ext uri="{BB962C8B-B14F-4D97-AF65-F5344CB8AC3E}">
        <p14:creationId xmlns:p14="http://schemas.microsoft.com/office/powerpoint/2010/main" val="2686019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E7E44-6B08-4959-82F0-3A0B44C00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C1912F-8A55-4F81-A398-90FF43F68A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B3FD59-CB04-4A87-A348-18068A239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878FDB-897F-46C5-96EF-8FF1D59AE13E}"/>
              </a:ext>
            </a:extLst>
          </p:cNvPr>
          <p:cNvSpPr>
            <a:spLocks noGrp="1"/>
          </p:cNvSpPr>
          <p:nvPr>
            <p:ph type="dt" sz="half" idx="10"/>
          </p:nvPr>
        </p:nvSpPr>
        <p:spPr/>
        <p:txBody>
          <a:bodyPr/>
          <a:lstStyle/>
          <a:p>
            <a:fld id="{B523B7DE-71A7-4CCE-8FBD-E4380C283DDC}" type="datetimeFigureOut">
              <a:rPr lang="en-US" smtClean="0"/>
              <a:t>02-Aug-22</a:t>
            </a:fld>
            <a:endParaRPr lang="en-US"/>
          </a:p>
        </p:txBody>
      </p:sp>
      <p:sp>
        <p:nvSpPr>
          <p:cNvPr id="6" name="Footer Placeholder 5">
            <a:extLst>
              <a:ext uri="{FF2B5EF4-FFF2-40B4-BE49-F238E27FC236}">
                <a16:creationId xmlns:a16="http://schemas.microsoft.com/office/drawing/2014/main" id="{C4FF4800-6362-4B21-87E3-5798A4C238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729BCA-1C5B-4433-9422-889029C22AD3}"/>
              </a:ext>
            </a:extLst>
          </p:cNvPr>
          <p:cNvSpPr>
            <a:spLocks noGrp="1"/>
          </p:cNvSpPr>
          <p:nvPr>
            <p:ph type="sldNum" sz="quarter" idx="12"/>
          </p:nvPr>
        </p:nvSpPr>
        <p:spPr/>
        <p:txBody>
          <a:bodyPr/>
          <a:lstStyle/>
          <a:p>
            <a:fld id="{18257759-C4A3-421A-9397-53CA28BBF5C3}" type="slidenum">
              <a:rPr lang="en-US" smtClean="0"/>
              <a:t>‹#›</a:t>
            </a:fld>
            <a:endParaRPr lang="en-US"/>
          </a:p>
        </p:txBody>
      </p:sp>
    </p:spTree>
    <p:extLst>
      <p:ext uri="{BB962C8B-B14F-4D97-AF65-F5344CB8AC3E}">
        <p14:creationId xmlns:p14="http://schemas.microsoft.com/office/powerpoint/2010/main" val="2810514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A6839-F4FB-4155-BF70-30759C872A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DBADED-BDC1-4476-9C68-B859874D2B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233EBC-E19B-48F7-9D82-45439F3EC9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8060E-F79D-43C3-8AF8-E60EF608BCFD}"/>
              </a:ext>
            </a:extLst>
          </p:cNvPr>
          <p:cNvSpPr>
            <a:spLocks noGrp="1"/>
          </p:cNvSpPr>
          <p:nvPr>
            <p:ph type="dt" sz="half" idx="10"/>
          </p:nvPr>
        </p:nvSpPr>
        <p:spPr/>
        <p:txBody>
          <a:bodyPr/>
          <a:lstStyle/>
          <a:p>
            <a:fld id="{B523B7DE-71A7-4CCE-8FBD-E4380C283DDC}" type="datetimeFigureOut">
              <a:rPr lang="en-US" smtClean="0"/>
              <a:t>02-Aug-22</a:t>
            </a:fld>
            <a:endParaRPr lang="en-US"/>
          </a:p>
        </p:txBody>
      </p:sp>
      <p:sp>
        <p:nvSpPr>
          <p:cNvPr id="6" name="Footer Placeholder 5">
            <a:extLst>
              <a:ext uri="{FF2B5EF4-FFF2-40B4-BE49-F238E27FC236}">
                <a16:creationId xmlns:a16="http://schemas.microsoft.com/office/drawing/2014/main" id="{0F1A7C66-E635-42F0-9E6E-75BF82D89C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FAF9BE-0265-4596-AA40-954C5BD7AB77}"/>
              </a:ext>
            </a:extLst>
          </p:cNvPr>
          <p:cNvSpPr>
            <a:spLocks noGrp="1"/>
          </p:cNvSpPr>
          <p:nvPr>
            <p:ph type="sldNum" sz="quarter" idx="12"/>
          </p:nvPr>
        </p:nvSpPr>
        <p:spPr/>
        <p:txBody>
          <a:bodyPr/>
          <a:lstStyle/>
          <a:p>
            <a:fld id="{18257759-C4A3-421A-9397-53CA28BBF5C3}" type="slidenum">
              <a:rPr lang="en-US" smtClean="0"/>
              <a:t>‹#›</a:t>
            </a:fld>
            <a:endParaRPr lang="en-US"/>
          </a:p>
        </p:txBody>
      </p:sp>
    </p:spTree>
    <p:extLst>
      <p:ext uri="{BB962C8B-B14F-4D97-AF65-F5344CB8AC3E}">
        <p14:creationId xmlns:p14="http://schemas.microsoft.com/office/powerpoint/2010/main" val="2206287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ABD736-B1B0-4E5E-B172-42ED302410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AB4F72-0077-4834-8393-2B2B0F7350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98786E-812D-40E4-A4C6-1A9C606807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23B7DE-71A7-4CCE-8FBD-E4380C283DDC}" type="datetimeFigureOut">
              <a:rPr lang="en-US" smtClean="0"/>
              <a:t>02-Aug-22</a:t>
            </a:fld>
            <a:endParaRPr lang="en-US"/>
          </a:p>
        </p:txBody>
      </p:sp>
      <p:sp>
        <p:nvSpPr>
          <p:cNvPr id="5" name="Footer Placeholder 4">
            <a:extLst>
              <a:ext uri="{FF2B5EF4-FFF2-40B4-BE49-F238E27FC236}">
                <a16:creationId xmlns:a16="http://schemas.microsoft.com/office/drawing/2014/main" id="{77F43604-773F-42F6-BA57-D38BC72F8E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BCA7A9-B9EA-4D4B-A339-1099F56E6C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257759-C4A3-421A-9397-53CA28BBF5C3}" type="slidenum">
              <a:rPr lang="en-US" smtClean="0"/>
              <a:t>‹#›</a:t>
            </a:fld>
            <a:endParaRPr lang="en-US"/>
          </a:p>
        </p:txBody>
      </p:sp>
    </p:spTree>
    <p:extLst>
      <p:ext uri="{BB962C8B-B14F-4D97-AF65-F5344CB8AC3E}">
        <p14:creationId xmlns:p14="http://schemas.microsoft.com/office/powerpoint/2010/main" val="673701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7934A-05A8-4529-B874-EE6A8901E14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8E3C9F2-DFD0-4C45-8CD2-F1C6C4B1519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04002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80D4C6A3-7CC5-4BD0-B982-C7DCCAA7F603}"/>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J2EE Overview</a:t>
            </a:r>
          </a:p>
        </p:txBody>
      </p:sp>
      <p:sp>
        <p:nvSpPr>
          <p:cNvPr id="10243" name="Rectangle 3">
            <a:extLst>
              <a:ext uri="{FF2B5EF4-FFF2-40B4-BE49-F238E27FC236}">
                <a16:creationId xmlns:a16="http://schemas.microsoft.com/office/drawing/2014/main" id="{D202773F-D6D3-4625-844F-FBF95A6ADAF6}"/>
              </a:ext>
            </a:extLst>
          </p:cNvPr>
          <p:cNvSpPr>
            <a:spLocks noGrp="1" noChangeArrowheads="1"/>
          </p:cNvSpPr>
          <p:nvPr>
            <p:ph type="body" idx="1"/>
          </p:nvPr>
        </p:nvSpPr>
        <p:spPr/>
        <p:txBody>
          <a:bodyPr/>
          <a:lstStyle/>
          <a:p>
            <a:pPr marL="342900" indent="-342900">
              <a:lnSpc>
                <a:spcPct val="80000"/>
              </a:lnSpc>
            </a:pPr>
            <a:r>
              <a:rPr lang="en-US" altLang="en-US" sz="2000" b="1"/>
              <a:t>Platform Value to Developers</a:t>
            </a:r>
          </a:p>
          <a:p>
            <a:pPr marL="742950" lvl="1" indent="-285750">
              <a:lnSpc>
                <a:spcPct val="80000"/>
              </a:lnSpc>
            </a:pPr>
            <a:r>
              <a:rPr lang="en-US" altLang="en-US" sz="1600"/>
              <a:t>Can use any J2EE implementation for development and deployment</a:t>
            </a:r>
          </a:p>
          <a:p>
            <a:pPr marL="742950" lvl="1" indent="-285750">
              <a:lnSpc>
                <a:spcPct val="80000"/>
              </a:lnSpc>
            </a:pPr>
            <a:r>
              <a:rPr lang="en-US" altLang="en-US" sz="1600"/>
              <a:t>Use production-quality standard implementation which is free for development/deployment</a:t>
            </a:r>
          </a:p>
          <a:p>
            <a:pPr marL="742950" lvl="1" indent="-285750">
              <a:lnSpc>
                <a:spcPct val="80000"/>
              </a:lnSpc>
            </a:pPr>
            <a:r>
              <a:rPr lang="en-US" altLang="en-US" sz="1600"/>
              <a:t> Use high-end commercial J2EE products for scalability and fault-tolerance</a:t>
            </a:r>
          </a:p>
          <a:p>
            <a:pPr marL="742950" lvl="1" indent="-285750">
              <a:lnSpc>
                <a:spcPct val="80000"/>
              </a:lnSpc>
            </a:pPr>
            <a:r>
              <a:rPr lang="en-US" altLang="en-US" sz="1600"/>
              <a:t>Vast amount of J2EE community resources</a:t>
            </a:r>
          </a:p>
          <a:p>
            <a:pPr marL="742950" lvl="1" indent="-285750">
              <a:lnSpc>
                <a:spcPct val="80000"/>
              </a:lnSpc>
            </a:pPr>
            <a:r>
              <a:rPr lang="en-US" altLang="en-US" sz="1600"/>
              <a:t> Many J2EE related books, articles, tutorials,quality code you can use, best practice guidelines, design patterns etc.</a:t>
            </a:r>
          </a:p>
          <a:p>
            <a:pPr marL="742950" lvl="1" indent="-285750">
              <a:lnSpc>
                <a:spcPct val="80000"/>
              </a:lnSpc>
            </a:pPr>
            <a:r>
              <a:rPr lang="en-US" altLang="en-US" sz="1600"/>
              <a:t>Can use off-the-shelf 3rd-party business components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0AE320BE-C8BD-4069-A889-116C0F5482CF}"/>
              </a:ext>
            </a:extLst>
          </p:cNvPr>
          <p:cNvSpPr txBox="1">
            <a:spLocks noChangeArrowheads="1"/>
          </p:cNvSpPr>
          <p:nvPr/>
        </p:nvSpPr>
        <p:spPr bwMode="auto">
          <a:xfrm>
            <a:off x="2209800" y="3581400"/>
            <a:ext cx="7543800" cy="2209800"/>
          </a:xfrm>
          <a:prstGeom prst="rect">
            <a:avLst/>
          </a:prstGeom>
          <a:solidFill>
            <a:schemeClr val="bg1"/>
          </a:solidFill>
          <a:ln w="12700">
            <a:solidFill>
              <a:srgbClr val="0000FF"/>
            </a:solidFill>
            <a:miter lim="800000"/>
            <a:headEnd type="none" w="sm" len="sm"/>
            <a:tailEnd type="none" w="sm" len="sm"/>
          </a:ln>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r>
              <a:rPr lang="en-US" altLang="en-US" sz="2000" i="0" u="sng"/>
              <a:t>public void invalidate() method</a:t>
            </a:r>
          </a:p>
          <a:p>
            <a:pPr algn="just" eaLnBrk="1" hangingPunct="1"/>
            <a:r>
              <a:rPr lang="en-US" altLang="en-US" b="0" i="0"/>
              <a:t>This method explicitly ends the session and unbinds all objects associated with it. It should be used with care to prevent destroying data being used by another servlet or JSP page.</a:t>
            </a:r>
          </a:p>
          <a:p>
            <a:pPr algn="just" eaLnBrk="1" hangingPunct="1"/>
            <a:endParaRPr lang="en-US" altLang="en-US" b="0" i="0"/>
          </a:p>
        </p:txBody>
      </p:sp>
      <p:sp>
        <p:nvSpPr>
          <p:cNvPr id="31747" name="AutoShape 3">
            <a:extLst>
              <a:ext uri="{FF2B5EF4-FFF2-40B4-BE49-F238E27FC236}">
                <a16:creationId xmlns:a16="http://schemas.microsoft.com/office/drawing/2014/main" id="{AF8482CC-43CA-46F1-A6B2-4CAAD50DF96A}"/>
              </a:ext>
            </a:extLst>
          </p:cNvPr>
          <p:cNvSpPr>
            <a:spLocks noChangeArrowheads="1"/>
          </p:cNvSpPr>
          <p:nvPr/>
        </p:nvSpPr>
        <p:spPr bwMode="auto">
          <a:xfrm>
            <a:off x="4191000" y="1524000"/>
            <a:ext cx="3276600" cy="1600200"/>
          </a:xfrm>
          <a:prstGeom prst="cloudCallout">
            <a:avLst>
              <a:gd name="adj1" fmla="val -2954"/>
              <a:gd name="adj2" fmla="val 75296"/>
            </a:avLst>
          </a:prstGeom>
          <a:noFill/>
          <a:ln w="12700">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b="0" i="0"/>
              <a:t>To deactivate a session - use</a:t>
            </a:r>
          </a:p>
        </p:txBody>
      </p:sp>
      <p:sp>
        <p:nvSpPr>
          <p:cNvPr id="361476" name="Rectangle 4">
            <a:extLst>
              <a:ext uri="{FF2B5EF4-FFF2-40B4-BE49-F238E27FC236}">
                <a16:creationId xmlns:a16="http://schemas.microsoft.com/office/drawing/2014/main" id="{FD90DE1B-2688-4CBA-9FC1-66B3E129CD35}"/>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sz="2400"/>
              <a:t>Session Management in Servlets: Using HttpSession (Contd.)</a:t>
            </a:r>
          </a:p>
        </p:txBody>
      </p:sp>
      <p:sp>
        <p:nvSpPr>
          <p:cNvPr id="31749" name="Slide Number Placeholder 4">
            <a:extLst>
              <a:ext uri="{FF2B5EF4-FFF2-40B4-BE49-F238E27FC236}">
                <a16:creationId xmlns:a16="http://schemas.microsoft.com/office/drawing/2014/main" id="{54C02A26-9ED1-4D03-A9EF-B2C0389293D3}"/>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C58881F6-C8DA-454F-A843-74EDA5706B0C}" type="slidenum">
              <a:rPr lang="en-US" altLang="en-US" sz="1000" i="0">
                <a:solidFill>
                  <a:srgbClr val="FFFFFF"/>
                </a:solidFill>
              </a:rPr>
              <a:pPr algn="l" eaLnBrk="1" hangingPunct="1"/>
              <a:t>100</a:t>
            </a:fld>
            <a:endParaRPr lang="en-US" altLang="en-US" sz="1000" i="0">
              <a:solidFill>
                <a:srgbClr val="FFFFF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2BB2BE81-F86D-4AA6-BC69-70F0D9F65027}"/>
              </a:ext>
            </a:extLst>
          </p:cNvPr>
          <p:cNvSpPr>
            <a:spLocks noGrp="1" noChangeArrowheads="1"/>
          </p:cNvSpPr>
          <p:nvPr>
            <p:ph type="title" idx="4294967295"/>
          </p:nvPr>
        </p:nvSpPr>
        <p:spPr/>
        <p:txBody>
          <a:bodyPr/>
          <a:lstStyle/>
          <a:p>
            <a:pPr eaLnBrk="1" hangingPunct="1"/>
            <a:r>
              <a:rPr lang="en-US" altLang="en-US"/>
              <a:t>Inter-Servlet Communication</a:t>
            </a:r>
          </a:p>
        </p:txBody>
      </p:sp>
      <p:sp>
        <p:nvSpPr>
          <p:cNvPr id="32771" name="Text Box 3">
            <a:extLst>
              <a:ext uri="{FF2B5EF4-FFF2-40B4-BE49-F238E27FC236}">
                <a16:creationId xmlns:a16="http://schemas.microsoft.com/office/drawing/2014/main" id="{F92A8E22-D7F8-45F2-B4F1-3CF37B5351BB}"/>
              </a:ext>
            </a:extLst>
          </p:cNvPr>
          <p:cNvSpPr txBox="1">
            <a:spLocks noChangeArrowheads="1"/>
          </p:cNvSpPr>
          <p:nvPr/>
        </p:nvSpPr>
        <p:spPr bwMode="auto">
          <a:xfrm>
            <a:off x="2057400" y="1752600"/>
            <a:ext cx="8229600" cy="4495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buClr>
                <a:schemeClr val="accent1"/>
              </a:buClr>
              <a:buFont typeface="Wingdings" panose="05000000000000000000" pitchFamily="2" charset="2"/>
              <a:buChar char="ü"/>
            </a:pPr>
            <a:r>
              <a:rPr lang="en-US" altLang="en-US" sz="2000" b="0" i="0"/>
              <a:t> A process where two or more servlets communicates with each other </a:t>
            </a:r>
            <a:br>
              <a:rPr lang="en-US" altLang="en-US" sz="2000" b="0" i="0"/>
            </a:br>
            <a:r>
              <a:rPr lang="en-US" altLang="en-US" sz="2000" b="0" i="0"/>
              <a:t>    to  process the client request.</a:t>
            </a:r>
          </a:p>
          <a:p>
            <a:pPr algn="just" eaLnBrk="1" hangingPunct="1">
              <a:spcBef>
                <a:spcPct val="0"/>
              </a:spcBef>
              <a:buClr>
                <a:schemeClr val="accent1"/>
              </a:buClr>
              <a:buFont typeface="Wingdings" panose="05000000000000000000" pitchFamily="2" charset="2"/>
              <a:buNone/>
            </a:pPr>
            <a:endParaRPr lang="en-US" altLang="en-US" sz="2000" b="0" i="0"/>
          </a:p>
          <a:p>
            <a:pPr algn="just" eaLnBrk="1" hangingPunct="1">
              <a:spcBef>
                <a:spcPct val="0"/>
              </a:spcBef>
              <a:buClr>
                <a:schemeClr val="accent1"/>
              </a:buClr>
              <a:buFont typeface="Wingdings" panose="05000000000000000000" pitchFamily="2" charset="2"/>
              <a:buChar char="ü"/>
            </a:pPr>
            <a:r>
              <a:rPr lang="en-US" altLang="en-US" sz="2000" b="0" i="0"/>
              <a:t> A servlet can forward the request to another servlet to the process      </a:t>
            </a:r>
          </a:p>
          <a:p>
            <a:pPr algn="just" eaLnBrk="1" hangingPunct="1">
              <a:spcBef>
                <a:spcPct val="0"/>
              </a:spcBef>
              <a:buClr>
                <a:schemeClr val="accent1"/>
              </a:buClr>
              <a:buFont typeface="Wingdings" panose="05000000000000000000" pitchFamily="2" charset="2"/>
              <a:buNone/>
            </a:pPr>
            <a:r>
              <a:rPr lang="en-US" altLang="en-US" sz="2000" b="0" i="0"/>
              <a:t>    the client request.</a:t>
            </a:r>
          </a:p>
          <a:p>
            <a:pPr algn="just" eaLnBrk="1" hangingPunct="1">
              <a:spcBef>
                <a:spcPct val="0"/>
              </a:spcBef>
              <a:buClr>
                <a:schemeClr val="accent1"/>
              </a:buClr>
              <a:buFont typeface="Wingdings" panose="05000000000000000000" pitchFamily="2" charset="2"/>
              <a:buNone/>
            </a:pPr>
            <a:endParaRPr lang="en-US" altLang="en-US" sz="2000" b="0" i="0"/>
          </a:p>
          <a:p>
            <a:pPr algn="just" eaLnBrk="1" hangingPunct="1">
              <a:spcBef>
                <a:spcPct val="0"/>
              </a:spcBef>
              <a:buClr>
                <a:schemeClr val="accent1"/>
              </a:buClr>
              <a:buFont typeface="Wingdings" panose="05000000000000000000" pitchFamily="2" charset="2"/>
              <a:buChar char="ü"/>
            </a:pPr>
            <a:r>
              <a:rPr lang="en-US" altLang="en-US" sz="2000" b="0" i="0"/>
              <a:t> A servlet can include the output of another servlet to process the </a:t>
            </a:r>
          </a:p>
          <a:p>
            <a:pPr algn="just" eaLnBrk="1" hangingPunct="1">
              <a:spcBef>
                <a:spcPct val="0"/>
              </a:spcBef>
              <a:buClr>
                <a:schemeClr val="accent1"/>
              </a:buClr>
              <a:buFont typeface="Wingdings" panose="05000000000000000000" pitchFamily="2" charset="2"/>
              <a:buNone/>
            </a:pPr>
            <a:r>
              <a:rPr lang="en-US" altLang="en-US" sz="2000" b="0" i="0"/>
              <a:t>    client request.</a:t>
            </a:r>
          </a:p>
        </p:txBody>
      </p:sp>
      <p:pic>
        <p:nvPicPr>
          <p:cNvPr id="32772" name="Picture 4" descr="takenotes">
            <a:extLst>
              <a:ext uri="{FF2B5EF4-FFF2-40B4-BE49-F238E27FC236}">
                <a16:creationId xmlns:a16="http://schemas.microsoft.com/office/drawing/2014/main" id="{86A10FDC-B1DA-446D-A6D2-0DAB8716E73F}"/>
              </a:ext>
            </a:extLst>
          </p:cNvPr>
          <p:cNvPicPr>
            <a:picLocks noGrp="1" noChangeAspect="1" noChangeArrowheads="1" noCrop="1"/>
          </p:cNvPicPr>
          <p:nvPr>
            <p:ph idx="4294967295"/>
          </p:nvPr>
        </p:nvPicPr>
        <p:blipFill>
          <a:blip r:embed="rId2">
            <a:extLst>
              <a:ext uri="{28A0092B-C50C-407E-A947-70E740481C1C}">
                <a14:useLocalDpi xmlns:a14="http://schemas.microsoft.com/office/drawing/2010/main" val="0"/>
              </a:ext>
            </a:extLst>
          </a:blip>
          <a:srcRect/>
          <a:stretch>
            <a:fillRect/>
          </a:stretch>
        </p:blipFill>
        <p:spPr>
          <a:xfrm rot="422347">
            <a:off x="9477375" y="5449888"/>
            <a:ext cx="609600" cy="609600"/>
          </a:xfrm>
          <a:noFill/>
        </p:spPr>
      </p:pic>
      <p:sp>
        <p:nvSpPr>
          <p:cNvPr id="32773" name="Slide Number Placeholder 4">
            <a:extLst>
              <a:ext uri="{FF2B5EF4-FFF2-40B4-BE49-F238E27FC236}">
                <a16:creationId xmlns:a16="http://schemas.microsoft.com/office/drawing/2014/main" id="{63731C84-C220-47B1-B71F-26FCA17646CF}"/>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C8ECD839-0B28-4F8E-B80C-467317AE7B6D}" type="slidenum">
              <a:rPr lang="en-US" altLang="en-US" sz="1000" i="0">
                <a:solidFill>
                  <a:srgbClr val="FFFFFF"/>
                </a:solidFill>
              </a:rPr>
              <a:pPr algn="l" eaLnBrk="1" hangingPunct="1"/>
              <a:t>101</a:t>
            </a:fld>
            <a:endParaRPr lang="en-US" altLang="en-US" sz="1000" i="0">
              <a:solidFill>
                <a:srgbClr val="FFFFFF"/>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FC626971-E6C8-4386-90D4-B33DFD81A8A0}"/>
              </a:ext>
            </a:extLst>
          </p:cNvPr>
          <p:cNvSpPr>
            <a:spLocks noGrp="1" noChangeArrowheads="1"/>
          </p:cNvSpPr>
          <p:nvPr>
            <p:ph type="title" idx="4294967295"/>
          </p:nvPr>
        </p:nvSpPr>
        <p:spPr/>
        <p:txBody>
          <a:bodyPr/>
          <a:lstStyle/>
          <a:p>
            <a:pPr eaLnBrk="1" hangingPunct="1"/>
            <a:r>
              <a:rPr lang="en-US" altLang="en-US"/>
              <a:t>Inter-Servlet Communication (Contd.)</a:t>
            </a:r>
          </a:p>
        </p:txBody>
      </p:sp>
      <p:sp>
        <p:nvSpPr>
          <p:cNvPr id="33795" name="Text Box 3">
            <a:extLst>
              <a:ext uri="{FF2B5EF4-FFF2-40B4-BE49-F238E27FC236}">
                <a16:creationId xmlns:a16="http://schemas.microsoft.com/office/drawing/2014/main" id="{7826AEA2-FE36-431D-8F8C-B6360BFB51BA}"/>
              </a:ext>
            </a:extLst>
          </p:cNvPr>
          <p:cNvSpPr txBox="1">
            <a:spLocks noChangeArrowheads="1"/>
          </p:cNvSpPr>
          <p:nvPr/>
        </p:nvSpPr>
        <p:spPr bwMode="auto">
          <a:xfrm>
            <a:off x="2057400" y="1752600"/>
            <a:ext cx="8229600" cy="4495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marL="457200" indent="-457200"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buClr>
                <a:schemeClr val="accent1"/>
              </a:buClr>
              <a:buFont typeface="Wingdings" panose="05000000000000000000" pitchFamily="2" charset="2"/>
              <a:buNone/>
            </a:pPr>
            <a:r>
              <a:rPr lang="en-US" altLang="en-US" sz="2000" b="0" i="0"/>
              <a:t>Inter-Servlet Communication can be implemented in the following two </a:t>
            </a:r>
          </a:p>
          <a:p>
            <a:pPr algn="just" eaLnBrk="1" hangingPunct="1">
              <a:buClr>
                <a:schemeClr val="accent1"/>
              </a:buClr>
              <a:buFont typeface="Wingdings" panose="05000000000000000000" pitchFamily="2" charset="2"/>
              <a:buNone/>
            </a:pPr>
            <a:r>
              <a:rPr lang="en-US" altLang="en-US" sz="2000" b="0" i="0"/>
              <a:t>ways:</a:t>
            </a:r>
          </a:p>
          <a:p>
            <a:pPr algn="just" eaLnBrk="1" hangingPunct="1">
              <a:buClr>
                <a:schemeClr val="accent1"/>
              </a:buClr>
              <a:buFont typeface="Wingdings" panose="05000000000000000000" pitchFamily="2" charset="2"/>
              <a:buNone/>
            </a:pPr>
            <a:endParaRPr lang="en-US" altLang="en-US" sz="2000" b="0" i="0"/>
          </a:p>
          <a:p>
            <a:pPr algn="just" eaLnBrk="1" hangingPunct="1">
              <a:buClr>
                <a:schemeClr val="accent1"/>
              </a:buClr>
              <a:buFont typeface="Wingdings" panose="05000000000000000000" pitchFamily="2" charset="2"/>
              <a:buAutoNum type="arabicPeriod"/>
            </a:pPr>
            <a:r>
              <a:rPr lang="en-US" altLang="en-US" sz="2000" b="0" i="0"/>
              <a:t> RequestDispatcher</a:t>
            </a:r>
          </a:p>
          <a:p>
            <a:pPr algn="just" eaLnBrk="1" hangingPunct="1">
              <a:buClr>
                <a:schemeClr val="accent1"/>
              </a:buClr>
              <a:buFont typeface="Wingdings" panose="05000000000000000000" pitchFamily="2" charset="2"/>
              <a:buAutoNum type="arabicPeriod"/>
            </a:pPr>
            <a:endParaRPr lang="en-US" altLang="en-US" sz="2000" b="0" i="0"/>
          </a:p>
          <a:p>
            <a:pPr algn="just" eaLnBrk="1" hangingPunct="1">
              <a:buClr>
                <a:schemeClr val="accent1"/>
              </a:buClr>
              <a:buFont typeface="Wingdings" panose="05000000000000000000" pitchFamily="2" charset="2"/>
              <a:buAutoNum type="arabicPeriod"/>
            </a:pPr>
            <a:r>
              <a:rPr lang="en-US" altLang="en-US" sz="2000" b="0" i="0"/>
              <a:t> Servlet Request object</a:t>
            </a:r>
          </a:p>
        </p:txBody>
      </p:sp>
      <p:sp>
        <p:nvSpPr>
          <p:cNvPr id="33796" name="Slide Number Placeholder 3">
            <a:extLst>
              <a:ext uri="{FF2B5EF4-FFF2-40B4-BE49-F238E27FC236}">
                <a16:creationId xmlns:a16="http://schemas.microsoft.com/office/drawing/2014/main" id="{BEF03CF7-B872-484B-BB5C-CD8DFC98AE0C}"/>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B0705840-2BD3-4AC2-BC46-A5345FE42533}" type="slidenum">
              <a:rPr lang="en-US" altLang="en-US" sz="1000" i="0">
                <a:solidFill>
                  <a:srgbClr val="FFFFFF"/>
                </a:solidFill>
              </a:rPr>
              <a:pPr algn="l" eaLnBrk="1" hangingPunct="1"/>
              <a:t>102</a:t>
            </a:fld>
            <a:endParaRPr lang="en-US" altLang="en-US" sz="1000" i="0">
              <a:solidFill>
                <a:srgbClr val="FFFFFF"/>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8A757A9A-185D-4F48-A33C-30F043667C89}"/>
              </a:ext>
            </a:extLst>
          </p:cNvPr>
          <p:cNvSpPr txBox="1">
            <a:spLocks noChangeArrowheads="1"/>
          </p:cNvSpPr>
          <p:nvPr/>
        </p:nvSpPr>
        <p:spPr bwMode="auto">
          <a:xfrm>
            <a:off x="1905000" y="1752600"/>
            <a:ext cx="8534400" cy="4495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marL="457200" indent="-457200" eaLnBrk="0" hangingPunct="0">
              <a:defRPr b="1" i="1">
                <a:solidFill>
                  <a:schemeClr val="tx1"/>
                </a:solidFill>
                <a:latin typeface="Arial" panose="020B0604020202020204" pitchFamily="34" charset="0"/>
                <a:ea typeface="MS PGothic" panose="020B0600070205080204" pitchFamily="34" charset="-128"/>
              </a:defRPr>
            </a:lvl1pPr>
            <a:lvl2pPr marL="914400" indent="-457200" eaLnBrk="0" hangingPunct="0">
              <a:defRPr b="1" i="1">
                <a:solidFill>
                  <a:schemeClr val="tx1"/>
                </a:solidFill>
                <a:latin typeface="Arial" panose="020B0604020202020204" pitchFamily="34" charset="0"/>
                <a:ea typeface="MS PGothic" panose="020B0600070205080204" pitchFamily="34" charset="-128"/>
              </a:defRPr>
            </a:lvl2pPr>
            <a:lvl3pPr marL="1371600" indent="-4572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buClr>
                <a:schemeClr val="accent1"/>
              </a:buClr>
              <a:buFontTx/>
              <a:buAutoNum type="arabicPeriod"/>
            </a:pPr>
            <a:r>
              <a:rPr lang="en-US" altLang="en-US" sz="2000" i="0" u="sng">
                <a:solidFill>
                  <a:srgbClr val="0000FF"/>
                </a:solidFill>
              </a:rPr>
              <a:t>Inter-Servlet Communication </a:t>
            </a:r>
            <a:r>
              <a:rPr lang="en-US" altLang="en-US" sz="2000" i="0" u="sng">
                <a:solidFill>
                  <a:schemeClr val="folHlink"/>
                </a:solidFill>
              </a:rPr>
              <a:t>Using RequestDispatcher</a:t>
            </a:r>
          </a:p>
          <a:p>
            <a:pPr lvl="1" algn="l" eaLnBrk="1" hangingPunct="1">
              <a:buClr>
                <a:schemeClr val="accent1"/>
              </a:buClr>
              <a:buFont typeface="Wingdings" panose="05000000000000000000" pitchFamily="2" charset="2"/>
              <a:buChar char="ü"/>
            </a:pPr>
            <a:r>
              <a:rPr lang="en-US" altLang="en-US" sz="2000" b="0" i="0"/>
              <a:t>RequestDispatcher is an object of </a:t>
            </a:r>
            <a:r>
              <a:rPr lang="en-US" altLang="en-US" sz="2000" i="0"/>
              <a:t>javax.servlet.RequestDispatcher</a:t>
            </a:r>
            <a:r>
              <a:rPr lang="en-US" altLang="en-US" sz="2000" b="0" i="0"/>
              <a:t> Interface that allows inter-servlet communication.</a:t>
            </a:r>
          </a:p>
          <a:p>
            <a:pPr lvl="1" algn="l" eaLnBrk="1" hangingPunct="1">
              <a:buClr>
                <a:schemeClr val="accent1"/>
              </a:buClr>
              <a:buFont typeface="Wingdings" panose="05000000000000000000" pitchFamily="2" charset="2"/>
              <a:buChar char="ü"/>
            </a:pPr>
            <a:r>
              <a:rPr lang="en-US" altLang="en-US" sz="2000" b="0" i="0"/>
              <a:t>Object is used to include the content of another servlet.</a:t>
            </a:r>
          </a:p>
          <a:p>
            <a:pPr lvl="2" algn="l" eaLnBrk="1" hangingPunct="1">
              <a:buClr>
                <a:schemeClr val="accent1"/>
              </a:buClr>
              <a:buFont typeface="Wingdings" panose="05000000000000000000" pitchFamily="2" charset="2"/>
              <a:buChar char="à"/>
            </a:pPr>
            <a:r>
              <a:rPr lang="en-US" altLang="en-US" sz="2000" b="0" i="0"/>
              <a:t>Implemented using </a:t>
            </a:r>
            <a:r>
              <a:rPr lang="en-US" altLang="en-US" sz="2000" i="0">
                <a:solidFill>
                  <a:srgbClr val="000099"/>
                </a:solidFill>
              </a:rPr>
              <a:t>include() method</a:t>
            </a:r>
            <a:r>
              <a:rPr lang="en-US" altLang="en-US" sz="2000" b="0" i="0"/>
              <a:t> of RequestDispatcher interface.</a:t>
            </a:r>
          </a:p>
          <a:p>
            <a:pPr lvl="1" algn="l" eaLnBrk="1" hangingPunct="1">
              <a:buClr>
                <a:schemeClr val="accent1"/>
              </a:buClr>
              <a:buFont typeface="Wingdings" panose="05000000000000000000" pitchFamily="2" charset="2"/>
              <a:buChar char="ü"/>
            </a:pPr>
            <a:r>
              <a:rPr lang="en-US" altLang="en-US" sz="2000" b="0" i="0"/>
              <a:t>Object is used to forward the request to another servlet.</a:t>
            </a:r>
          </a:p>
          <a:p>
            <a:pPr lvl="2" algn="l" eaLnBrk="1" hangingPunct="1">
              <a:buClr>
                <a:schemeClr val="accent1"/>
              </a:buClr>
              <a:buFont typeface="Wingdings" panose="05000000000000000000" pitchFamily="2" charset="2"/>
              <a:buChar char="à"/>
            </a:pPr>
            <a:r>
              <a:rPr lang="en-US" altLang="en-US" sz="2000" b="0" i="0"/>
              <a:t>Implemented using </a:t>
            </a:r>
            <a:r>
              <a:rPr lang="en-US" altLang="en-US" sz="2000" i="0">
                <a:solidFill>
                  <a:srgbClr val="000099"/>
                </a:solidFill>
              </a:rPr>
              <a:t>forward() method</a:t>
            </a:r>
            <a:r>
              <a:rPr lang="en-US" altLang="en-US" sz="2000" b="0" i="0"/>
              <a:t> of RequestDispatcher interface.</a:t>
            </a:r>
          </a:p>
          <a:p>
            <a:pPr lvl="1" algn="l" eaLnBrk="1" hangingPunct="1">
              <a:buClr>
                <a:schemeClr val="accent1"/>
              </a:buClr>
              <a:buFont typeface="Wingdings" panose="05000000000000000000" pitchFamily="2" charset="2"/>
              <a:buChar char="ü"/>
            </a:pPr>
            <a:endParaRPr lang="en-US" altLang="en-US" b="0" i="0"/>
          </a:p>
          <a:p>
            <a:pPr algn="just" eaLnBrk="1" hangingPunct="1">
              <a:buClr>
                <a:schemeClr val="accent1"/>
              </a:buClr>
              <a:buFont typeface="Wingdings" panose="05000000000000000000" pitchFamily="2" charset="2"/>
              <a:buChar char="ü"/>
            </a:pPr>
            <a:endParaRPr lang="en-US" altLang="en-US" sz="2000" b="0" i="0"/>
          </a:p>
        </p:txBody>
      </p:sp>
      <p:sp>
        <p:nvSpPr>
          <p:cNvPr id="369667" name="Rectangle 3">
            <a:extLst>
              <a:ext uri="{FF2B5EF4-FFF2-40B4-BE49-F238E27FC236}">
                <a16:creationId xmlns:a16="http://schemas.microsoft.com/office/drawing/2014/main" id="{5F204A56-4419-415C-AF7D-8A3BE9962E71}"/>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a:t>Inter-Servlet Communication (Contd.)</a:t>
            </a:r>
          </a:p>
        </p:txBody>
      </p:sp>
      <p:sp>
        <p:nvSpPr>
          <p:cNvPr id="34820" name="Slide Number Placeholder 3">
            <a:extLst>
              <a:ext uri="{FF2B5EF4-FFF2-40B4-BE49-F238E27FC236}">
                <a16:creationId xmlns:a16="http://schemas.microsoft.com/office/drawing/2014/main" id="{16D819FB-7A73-419E-BF2D-2C0B2847FA70}"/>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C7C56FAC-D2E5-4AFC-9A96-DC8FFEC4BA01}" type="slidenum">
              <a:rPr lang="en-US" altLang="en-US" sz="1000" i="0">
                <a:solidFill>
                  <a:srgbClr val="FFFFFF"/>
                </a:solidFill>
              </a:rPr>
              <a:pPr algn="l" eaLnBrk="1" hangingPunct="1"/>
              <a:t>103</a:t>
            </a:fld>
            <a:endParaRPr lang="en-US" altLang="en-US" sz="1000" i="0">
              <a:solidFill>
                <a:srgbClr val="FFFFF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a:extLst>
              <a:ext uri="{FF2B5EF4-FFF2-40B4-BE49-F238E27FC236}">
                <a16:creationId xmlns:a16="http://schemas.microsoft.com/office/drawing/2014/main" id="{0ABE24F4-33FE-42FA-91D1-52023D4F68AB}"/>
              </a:ext>
            </a:extLst>
          </p:cNvPr>
          <p:cNvSpPr txBox="1">
            <a:spLocks noChangeArrowheads="1"/>
          </p:cNvSpPr>
          <p:nvPr/>
        </p:nvSpPr>
        <p:spPr bwMode="auto">
          <a:xfrm>
            <a:off x="1905000" y="1752600"/>
            <a:ext cx="8534400" cy="4495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marL="457200" indent="-457200" eaLnBrk="0" hangingPunct="0">
              <a:defRPr b="1" i="1">
                <a:solidFill>
                  <a:schemeClr val="tx1"/>
                </a:solidFill>
                <a:latin typeface="Arial" panose="020B0604020202020204" pitchFamily="34" charset="0"/>
                <a:ea typeface="MS PGothic" panose="020B0600070205080204" pitchFamily="34" charset="-128"/>
              </a:defRPr>
            </a:lvl1pPr>
            <a:lvl2pPr marL="914400" indent="-45720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buClr>
                <a:schemeClr val="accent1"/>
              </a:buClr>
              <a:buFontTx/>
              <a:buAutoNum type="arabicPeriod" startAt="2"/>
            </a:pPr>
            <a:r>
              <a:rPr lang="en-US" altLang="en-US" sz="2000" i="0" u="sng">
                <a:solidFill>
                  <a:srgbClr val="0000FF"/>
                </a:solidFill>
              </a:rPr>
              <a:t>Inter-Servlet Communication </a:t>
            </a:r>
            <a:r>
              <a:rPr lang="en-US" altLang="en-US" sz="2000" i="0" u="sng">
                <a:solidFill>
                  <a:schemeClr val="folHlink"/>
                </a:solidFill>
              </a:rPr>
              <a:t>Using Servlet Request Object</a:t>
            </a:r>
          </a:p>
          <a:p>
            <a:pPr lvl="1" algn="l" eaLnBrk="1" hangingPunct="1">
              <a:buClr>
                <a:schemeClr val="accent1"/>
              </a:buClr>
              <a:buFont typeface="Wingdings" panose="05000000000000000000" pitchFamily="2" charset="2"/>
              <a:buChar char="ü"/>
            </a:pPr>
            <a:r>
              <a:rPr lang="en-US" altLang="en-US" sz="2000" b="0" i="0"/>
              <a:t>Stores the calculated data as attribute to the request object in the servlet.</a:t>
            </a:r>
          </a:p>
          <a:p>
            <a:pPr lvl="1" algn="l" eaLnBrk="1" hangingPunct="1">
              <a:buClr>
                <a:schemeClr val="accent1"/>
              </a:buClr>
              <a:buFont typeface="Wingdings" panose="05000000000000000000" pitchFamily="2" charset="2"/>
              <a:buChar char="ü"/>
            </a:pPr>
            <a:r>
              <a:rPr lang="en-US" altLang="en-US" sz="2000" b="0" i="0"/>
              <a:t>Forwards the request to the second servlet using the RequestDisptacher.</a:t>
            </a:r>
          </a:p>
          <a:p>
            <a:pPr lvl="1" algn="l" eaLnBrk="1" hangingPunct="1">
              <a:buClr>
                <a:schemeClr val="accent1"/>
              </a:buClr>
              <a:buFont typeface="Wingdings" panose="05000000000000000000" pitchFamily="2" charset="2"/>
              <a:buChar char="ü"/>
            </a:pPr>
            <a:r>
              <a:rPr lang="en-US" altLang="en-US" sz="2000" b="0" i="0"/>
              <a:t>Retrieves the data from the request object and displays the result using the second servlet.</a:t>
            </a:r>
            <a:endParaRPr lang="en-US" altLang="en-US" b="0" i="0"/>
          </a:p>
          <a:p>
            <a:pPr algn="just" eaLnBrk="1" hangingPunct="1">
              <a:buClr>
                <a:schemeClr val="accent1"/>
              </a:buClr>
              <a:buFont typeface="Wingdings" panose="05000000000000000000" pitchFamily="2" charset="2"/>
              <a:buChar char="ü"/>
            </a:pPr>
            <a:endParaRPr lang="en-US" altLang="en-US" sz="2000" b="0" i="0"/>
          </a:p>
        </p:txBody>
      </p:sp>
      <p:sp>
        <p:nvSpPr>
          <p:cNvPr id="371715" name="Rectangle 3">
            <a:extLst>
              <a:ext uri="{FF2B5EF4-FFF2-40B4-BE49-F238E27FC236}">
                <a16:creationId xmlns:a16="http://schemas.microsoft.com/office/drawing/2014/main" id="{A58DB85A-A49B-4780-93A2-FB0960811ED7}"/>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a:t>Inter-Servlet Communication (Contd.)</a:t>
            </a:r>
          </a:p>
        </p:txBody>
      </p:sp>
      <p:sp>
        <p:nvSpPr>
          <p:cNvPr id="35844" name="Slide Number Placeholder 3">
            <a:extLst>
              <a:ext uri="{FF2B5EF4-FFF2-40B4-BE49-F238E27FC236}">
                <a16:creationId xmlns:a16="http://schemas.microsoft.com/office/drawing/2014/main" id="{3272DC85-F922-4F7E-A140-37462451F426}"/>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A8B50CBD-14DC-4B48-AC3B-F049804BB9A3}" type="slidenum">
              <a:rPr lang="en-US" altLang="en-US" sz="1000" i="0">
                <a:solidFill>
                  <a:srgbClr val="FFFFFF"/>
                </a:solidFill>
              </a:rPr>
              <a:pPr algn="l" eaLnBrk="1" hangingPunct="1"/>
              <a:t>104</a:t>
            </a:fld>
            <a:endParaRPr lang="en-US" altLang="en-US" sz="1000" i="0">
              <a:solidFill>
                <a:srgbClr val="FFFFFF"/>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CD43FA85-C53E-4A16-95DF-54A0445428B0}"/>
              </a:ext>
            </a:extLst>
          </p:cNvPr>
          <p:cNvSpPr>
            <a:spLocks noGrp="1" noChangeArrowheads="1"/>
          </p:cNvSpPr>
          <p:nvPr>
            <p:ph type="title" idx="4294967295"/>
          </p:nvPr>
        </p:nvSpPr>
        <p:spPr/>
        <p:txBody>
          <a:bodyPr/>
          <a:lstStyle/>
          <a:p>
            <a:pPr eaLnBrk="1" hangingPunct="1"/>
            <a:r>
              <a:rPr lang="en-US" altLang="en-US" sz="2400"/>
              <a:t>Inter-Servlet Communication: Request Dispatcher Object Methods</a:t>
            </a:r>
          </a:p>
        </p:txBody>
      </p:sp>
      <p:pic>
        <p:nvPicPr>
          <p:cNvPr id="36867" name="Picture 3">
            <a:extLst>
              <a:ext uri="{FF2B5EF4-FFF2-40B4-BE49-F238E27FC236}">
                <a16:creationId xmlns:a16="http://schemas.microsoft.com/office/drawing/2014/main" id="{9670503A-A868-4B32-BAB9-CEF4D9902950}"/>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32072" t="23413" r="3442" b="25349"/>
          <a:stretch>
            <a:fillRect/>
          </a:stretch>
        </p:blipFill>
        <p:spPr>
          <a:xfrm>
            <a:off x="6248400" y="2057400"/>
            <a:ext cx="4419600" cy="4343400"/>
          </a:xfrm>
          <a:noFill/>
        </p:spPr>
      </p:pic>
      <p:sp>
        <p:nvSpPr>
          <p:cNvPr id="36868" name="Text Box 4">
            <a:extLst>
              <a:ext uri="{FF2B5EF4-FFF2-40B4-BE49-F238E27FC236}">
                <a16:creationId xmlns:a16="http://schemas.microsoft.com/office/drawing/2014/main" id="{8D383B78-C3E0-4A9E-B24B-90C44C0DB2FD}"/>
              </a:ext>
            </a:extLst>
          </p:cNvPr>
          <p:cNvSpPr txBox="1">
            <a:spLocks noChangeArrowheads="1"/>
          </p:cNvSpPr>
          <p:nvPr/>
        </p:nvSpPr>
        <p:spPr bwMode="auto">
          <a:xfrm>
            <a:off x="1676400" y="2133600"/>
            <a:ext cx="4419600" cy="4114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endParaRPr lang="en-US" altLang="en-US" sz="2000" b="0" i="0"/>
          </a:p>
          <a:p>
            <a:pPr algn="just" eaLnBrk="1" hangingPunct="1"/>
            <a:r>
              <a:rPr lang="en-US" altLang="en-US" sz="2000" b="0" i="0"/>
              <a:t>When you wish to include content from another web resource within your own web resource before returning a response – Use </a:t>
            </a:r>
            <a:r>
              <a:rPr lang="en-US" altLang="en-US" sz="2000" i="0"/>
              <a:t>include() method</a:t>
            </a:r>
            <a:r>
              <a:rPr lang="en-US" altLang="en-US" sz="2000" b="0" i="0"/>
              <a:t>.</a:t>
            </a:r>
          </a:p>
          <a:p>
            <a:pPr algn="just" eaLnBrk="1" hangingPunct="1"/>
            <a:endParaRPr lang="en-US" altLang="en-US" sz="2000" b="0" i="0"/>
          </a:p>
          <a:p>
            <a:pPr algn="just" eaLnBrk="1" hangingPunct="1"/>
            <a:r>
              <a:rPr lang="en-US" altLang="en-US" sz="2000" b="0" i="0" u="sng"/>
              <a:t>Example</a:t>
            </a:r>
            <a:r>
              <a:rPr lang="en-US" altLang="en-US" sz="2000" b="0" i="0"/>
              <a:t>:</a:t>
            </a:r>
          </a:p>
          <a:p>
            <a:pPr algn="just" eaLnBrk="1" hangingPunct="1"/>
            <a:r>
              <a:rPr lang="en-US" altLang="en-US" sz="2000" b="0" i="0"/>
              <a:t>Including a banner with every page returned.</a:t>
            </a:r>
            <a:endParaRPr lang="en-US" altLang="en-US" sz="2000" i="0"/>
          </a:p>
          <a:p>
            <a:pPr algn="just" eaLnBrk="1" hangingPunct="1"/>
            <a:endParaRPr lang="en-US" altLang="en-US" sz="2000" b="0" i="0"/>
          </a:p>
        </p:txBody>
      </p:sp>
      <p:sp>
        <p:nvSpPr>
          <p:cNvPr id="36869" name="Line 5">
            <a:extLst>
              <a:ext uri="{FF2B5EF4-FFF2-40B4-BE49-F238E27FC236}">
                <a16:creationId xmlns:a16="http://schemas.microsoft.com/office/drawing/2014/main" id="{A96C91ED-98F0-4727-B75F-DA1B91477E4E}"/>
              </a:ext>
            </a:extLst>
          </p:cNvPr>
          <p:cNvSpPr>
            <a:spLocks noChangeShapeType="1"/>
          </p:cNvSpPr>
          <p:nvPr/>
        </p:nvSpPr>
        <p:spPr bwMode="auto">
          <a:xfrm flipV="1">
            <a:off x="6096000" y="4876800"/>
            <a:ext cx="2438400" cy="457200"/>
          </a:xfrm>
          <a:prstGeom prst="line">
            <a:avLst/>
          </a:prstGeom>
          <a:noFill/>
          <a:ln w="19050">
            <a:solidFill>
              <a:schemeClr val="tx1"/>
            </a:solidFill>
            <a:prstDash val="dash"/>
            <a:round/>
            <a:headEnd type="none" w="sm" len="sm"/>
            <a:tailEnd type="stealth" w="lg" len="med"/>
          </a:ln>
          <a:extLst>
            <a:ext uri="{909E8E84-426E-40DD-AFC4-6F175D3DCCD1}">
              <a14:hiddenFill xmlns:a14="http://schemas.microsoft.com/office/drawing/2010/main">
                <a:noFill/>
              </a14:hiddenFill>
            </a:ext>
          </a:extLst>
        </p:spPr>
        <p:txBody>
          <a:bodyPr/>
          <a:lstStyle/>
          <a:p>
            <a:endParaRPr lang="en-US"/>
          </a:p>
        </p:txBody>
      </p:sp>
      <p:sp>
        <p:nvSpPr>
          <p:cNvPr id="36870" name="Text Box 6">
            <a:extLst>
              <a:ext uri="{FF2B5EF4-FFF2-40B4-BE49-F238E27FC236}">
                <a16:creationId xmlns:a16="http://schemas.microsoft.com/office/drawing/2014/main" id="{14323033-1EA9-4390-9580-853F8844A28F}"/>
              </a:ext>
            </a:extLst>
          </p:cNvPr>
          <p:cNvSpPr txBox="1">
            <a:spLocks noChangeArrowheads="1"/>
          </p:cNvSpPr>
          <p:nvPr/>
        </p:nvSpPr>
        <p:spPr bwMode="auto">
          <a:xfrm>
            <a:off x="2209800" y="1690688"/>
            <a:ext cx="3048000" cy="595312"/>
          </a:xfrm>
          <a:prstGeom prst="rect">
            <a:avLst/>
          </a:prstGeom>
          <a:gradFill rotWithShape="1">
            <a:gsLst>
              <a:gs pos="0">
                <a:srgbClr val="7BDFDD"/>
              </a:gs>
              <a:gs pos="100000">
                <a:schemeClr val="bg1"/>
              </a:gs>
            </a:gsLst>
            <a:lin ang="5400000" scaled="1"/>
          </a:gradFill>
          <a:ln>
            <a:noFill/>
          </a:ln>
          <a:effectLst>
            <a:prstShdw prst="shdw17" dist="17961" dir="2700000">
              <a:srgbClr val="4A8685"/>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i="0"/>
              <a:t>include() method</a:t>
            </a:r>
          </a:p>
        </p:txBody>
      </p:sp>
      <p:sp>
        <p:nvSpPr>
          <p:cNvPr id="36871" name="Text Box 7">
            <a:extLst>
              <a:ext uri="{FF2B5EF4-FFF2-40B4-BE49-F238E27FC236}">
                <a16:creationId xmlns:a16="http://schemas.microsoft.com/office/drawing/2014/main" id="{6B76B725-B3BF-430D-8C5F-A1FE32A80599}"/>
              </a:ext>
            </a:extLst>
          </p:cNvPr>
          <p:cNvSpPr txBox="1">
            <a:spLocks noChangeArrowheads="1"/>
          </p:cNvSpPr>
          <p:nvPr/>
        </p:nvSpPr>
        <p:spPr bwMode="auto">
          <a:xfrm>
            <a:off x="1752600" y="1690688"/>
            <a:ext cx="457200" cy="595312"/>
          </a:xfrm>
          <a:prstGeom prst="rect">
            <a:avLst/>
          </a:prstGeom>
          <a:gradFill rotWithShape="1">
            <a:gsLst>
              <a:gs pos="0">
                <a:srgbClr val="7BDFDD"/>
              </a:gs>
              <a:gs pos="100000">
                <a:schemeClr val="bg1"/>
              </a:gs>
            </a:gsLst>
            <a:lin ang="5400000" scaled="1"/>
          </a:gradFill>
          <a:ln>
            <a:noFill/>
          </a:ln>
          <a:effectLst>
            <a:prstShdw prst="shdw17" dist="17961" dir="2700000">
              <a:srgbClr val="4A8685"/>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i="0"/>
              <a:t>1.</a:t>
            </a:r>
          </a:p>
        </p:txBody>
      </p:sp>
      <p:sp>
        <p:nvSpPr>
          <p:cNvPr id="36872" name="Slide Number Placeholder 7">
            <a:extLst>
              <a:ext uri="{FF2B5EF4-FFF2-40B4-BE49-F238E27FC236}">
                <a16:creationId xmlns:a16="http://schemas.microsoft.com/office/drawing/2014/main" id="{FC7E9C43-B977-4780-8BD2-9A66B8623FFD}"/>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D82C6D6B-B7E0-450E-85EC-873A85781BB7}" type="slidenum">
              <a:rPr lang="en-US" altLang="en-US" sz="1000" i="0">
                <a:solidFill>
                  <a:srgbClr val="FFFFFF"/>
                </a:solidFill>
              </a:rPr>
              <a:pPr algn="l" eaLnBrk="1" hangingPunct="1"/>
              <a:t>105</a:t>
            </a:fld>
            <a:endParaRPr lang="en-US" altLang="en-US" sz="1000" i="0">
              <a:solidFill>
                <a:srgbClr val="FFFFF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a:extLst>
              <a:ext uri="{FF2B5EF4-FFF2-40B4-BE49-F238E27FC236}">
                <a16:creationId xmlns:a16="http://schemas.microsoft.com/office/drawing/2014/main" id="{F1A678DA-5A66-4935-8AD7-E6A2F0EF9150}"/>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3412" t="18918" r="3442" b="24451"/>
          <a:stretch>
            <a:fillRect/>
          </a:stretch>
        </p:blipFill>
        <p:spPr>
          <a:xfrm>
            <a:off x="1752600" y="1676400"/>
            <a:ext cx="8915400" cy="4800600"/>
          </a:xfrm>
          <a:noFill/>
        </p:spPr>
      </p:pic>
      <p:sp>
        <p:nvSpPr>
          <p:cNvPr id="37891" name="Text Box 3">
            <a:extLst>
              <a:ext uri="{FF2B5EF4-FFF2-40B4-BE49-F238E27FC236}">
                <a16:creationId xmlns:a16="http://schemas.microsoft.com/office/drawing/2014/main" id="{3E63F182-2057-4771-84F7-184FA414CD67}"/>
              </a:ext>
            </a:extLst>
          </p:cNvPr>
          <p:cNvSpPr txBox="1">
            <a:spLocks noChangeArrowheads="1"/>
          </p:cNvSpPr>
          <p:nvPr/>
        </p:nvSpPr>
        <p:spPr bwMode="auto">
          <a:xfrm>
            <a:off x="1665288" y="1766888"/>
            <a:ext cx="3516312" cy="33385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The RequestDispatcher object uses the </a:t>
            </a:r>
            <a:r>
              <a:rPr lang="en-US" altLang="en-US" sz="2000" i="0"/>
              <a:t>include() </a:t>
            </a:r>
            <a:r>
              <a:rPr lang="en-US" altLang="en-US" sz="2000" b="0" i="0"/>
              <a:t>method to include a specified resource in the response at the point at which it is called. The user is unaware that any such call was made – it will seem as though only one resource, such as JSP page, was generated.</a:t>
            </a:r>
          </a:p>
        </p:txBody>
      </p:sp>
      <p:sp>
        <p:nvSpPr>
          <p:cNvPr id="374788" name="Rectangle 4">
            <a:extLst>
              <a:ext uri="{FF2B5EF4-FFF2-40B4-BE49-F238E27FC236}">
                <a16:creationId xmlns:a16="http://schemas.microsoft.com/office/drawing/2014/main" id="{B063FEBC-1A48-4193-85BD-A1F1E7E49716}"/>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a:t>Request Dispatcher Object Methods</a:t>
            </a:r>
          </a:p>
        </p:txBody>
      </p:sp>
      <p:sp>
        <p:nvSpPr>
          <p:cNvPr id="37893" name="Slide Number Placeholder 4">
            <a:extLst>
              <a:ext uri="{FF2B5EF4-FFF2-40B4-BE49-F238E27FC236}">
                <a16:creationId xmlns:a16="http://schemas.microsoft.com/office/drawing/2014/main" id="{D9717D98-A7A8-4752-B590-C3E2D6D8E79A}"/>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1D48A143-9379-4F73-8556-615597E7789F}" type="slidenum">
              <a:rPr lang="en-US" altLang="en-US" sz="1000" i="0">
                <a:solidFill>
                  <a:srgbClr val="FFFFFF"/>
                </a:solidFill>
              </a:rPr>
              <a:pPr algn="l" eaLnBrk="1" hangingPunct="1"/>
              <a:t>106</a:t>
            </a:fld>
            <a:endParaRPr lang="en-US" altLang="en-US" sz="1000" i="0">
              <a:solidFill>
                <a:srgbClr val="FFFFF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5A0C09E-C095-40B9-A285-BC4F485007BA}"/>
              </a:ext>
            </a:extLst>
          </p:cNvPr>
          <p:cNvSpPr>
            <a:spLocks noGrp="1" noChangeArrowheads="1"/>
          </p:cNvSpPr>
          <p:nvPr>
            <p:ph type="title" idx="4294967295"/>
          </p:nvPr>
        </p:nvSpPr>
        <p:spPr/>
        <p:txBody>
          <a:bodyPr/>
          <a:lstStyle/>
          <a:p>
            <a:pPr eaLnBrk="1" hangingPunct="1"/>
            <a:r>
              <a:rPr lang="en-US" altLang="en-US"/>
              <a:t>Demonstration: Using Include</a:t>
            </a:r>
          </a:p>
        </p:txBody>
      </p:sp>
      <p:sp>
        <p:nvSpPr>
          <p:cNvPr id="38915" name="Rectangle 3">
            <a:extLst>
              <a:ext uri="{FF2B5EF4-FFF2-40B4-BE49-F238E27FC236}">
                <a16:creationId xmlns:a16="http://schemas.microsoft.com/office/drawing/2014/main" id="{F48B51B7-E6B7-4CDE-B79C-BFA6E6F79A6D}"/>
              </a:ext>
            </a:extLst>
          </p:cNvPr>
          <p:cNvSpPr>
            <a:spLocks noGrp="1" noChangeArrowheads="1"/>
          </p:cNvSpPr>
          <p:nvPr>
            <p:ph type="body" idx="4294967295"/>
          </p:nvPr>
        </p:nvSpPr>
        <p:spPr>
          <a:xfrm>
            <a:off x="2286000" y="1776414"/>
            <a:ext cx="8382000" cy="1500187"/>
          </a:xfrm>
          <a:gradFill rotWithShape="1">
            <a:gsLst>
              <a:gs pos="0">
                <a:srgbClr val="FFFFCC"/>
              </a:gs>
              <a:gs pos="100000">
                <a:schemeClr val="bg1"/>
              </a:gs>
            </a:gsLst>
            <a:lin ang="5400000" scaled="1"/>
          </a:gradFill>
        </p:spPr>
        <p:txBody>
          <a:bodyPr>
            <a:normAutofit fontScale="92500" lnSpcReduction="20000"/>
          </a:bodyPr>
          <a:lstStyle/>
          <a:p>
            <a:pPr algn="just" eaLnBrk="1" hangingPunct="1">
              <a:spcBef>
                <a:spcPct val="0"/>
              </a:spcBef>
              <a:buFontTx/>
              <a:buNone/>
            </a:pPr>
            <a:r>
              <a:rPr lang="en-US" altLang="en-US"/>
              <a:t>Write a servlet that will include the contact information of the web</a:t>
            </a:r>
          </a:p>
          <a:p>
            <a:pPr algn="just" eaLnBrk="1" hangingPunct="1">
              <a:spcBef>
                <a:spcPct val="0"/>
              </a:spcBef>
              <a:buFontTx/>
              <a:buNone/>
            </a:pPr>
            <a:r>
              <a:rPr lang="en-US" altLang="en-US"/>
              <a:t>administrator from an another Servlet in the footer section and in the </a:t>
            </a:r>
          </a:p>
          <a:p>
            <a:pPr algn="just" eaLnBrk="1" hangingPunct="1">
              <a:spcBef>
                <a:spcPct val="0"/>
              </a:spcBef>
              <a:buFontTx/>
              <a:buNone/>
            </a:pPr>
            <a:r>
              <a:rPr lang="en-US" altLang="en-US"/>
              <a:t>body section it will greet the user with a welcome message.</a:t>
            </a:r>
          </a:p>
          <a:p>
            <a:pPr algn="just" eaLnBrk="1" hangingPunct="1">
              <a:spcBef>
                <a:spcPct val="0"/>
              </a:spcBef>
              <a:buFontTx/>
              <a:buNone/>
            </a:pPr>
            <a:endParaRPr lang="en-US" altLang="en-US"/>
          </a:p>
        </p:txBody>
      </p:sp>
      <p:pic>
        <p:nvPicPr>
          <p:cNvPr id="38916" name="Picture 4" descr="Training">
            <a:extLst>
              <a:ext uri="{FF2B5EF4-FFF2-40B4-BE49-F238E27FC236}">
                <a16:creationId xmlns:a16="http://schemas.microsoft.com/office/drawing/2014/main" id="{C6308602-9D26-4BA5-8FA8-FB26E5ACE7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98814"/>
            <a:ext cx="1905000"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Slide Number Placeholder 4">
            <a:extLst>
              <a:ext uri="{FF2B5EF4-FFF2-40B4-BE49-F238E27FC236}">
                <a16:creationId xmlns:a16="http://schemas.microsoft.com/office/drawing/2014/main" id="{A58E12A5-6966-4976-B7E1-C2A8853F6EB1}"/>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B0035957-019B-4FD3-80A8-49AE52629EF7}" type="slidenum">
              <a:rPr lang="en-US" altLang="en-US" sz="1000" i="0">
                <a:solidFill>
                  <a:srgbClr val="FFFFFF"/>
                </a:solidFill>
              </a:rPr>
              <a:pPr algn="l" eaLnBrk="1" hangingPunct="1"/>
              <a:t>107</a:t>
            </a:fld>
            <a:endParaRPr lang="en-US" altLang="en-US" sz="1000" i="0">
              <a:solidFill>
                <a:srgbClr val="FFFFF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E2096F53-DE69-4137-84A8-8CD9817D914D}"/>
              </a:ext>
            </a:extLst>
          </p:cNvPr>
          <p:cNvSpPr>
            <a:spLocks noGrp="1" noChangeArrowheads="1"/>
          </p:cNvSpPr>
          <p:nvPr>
            <p:ph type="title" idx="4294967295"/>
          </p:nvPr>
        </p:nvSpPr>
        <p:spPr/>
        <p:txBody>
          <a:bodyPr/>
          <a:lstStyle/>
          <a:p>
            <a:pPr eaLnBrk="1" hangingPunct="1"/>
            <a:r>
              <a:rPr lang="en-US" altLang="en-US"/>
              <a:t>Login Page – Login.html</a:t>
            </a:r>
          </a:p>
        </p:txBody>
      </p:sp>
      <p:sp>
        <p:nvSpPr>
          <p:cNvPr id="39939" name="Rectangle 3">
            <a:extLst>
              <a:ext uri="{FF2B5EF4-FFF2-40B4-BE49-F238E27FC236}">
                <a16:creationId xmlns:a16="http://schemas.microsoft.com/office/drawing/2014/main" id="{8560ECF9-E458-4564-9CC2-CBE682459C64}"/>
              </a:ext>
            </a:extLst>
          </p:cNvPr>
          <p:cNvSpPr>
            <a:spLocks noGrp="1" noChangeArrowheads="1"/>
          </p:cNvSpPr>
          <p:nvPr>
            <p:ph type="body" idx="4294967295"/>
          </p:nvPr>
        </p:nvSpPr>
        <p:spPr>
          <a:xfrm>
            <a:off x="1752600" y="1295400"/>
            <a:ext cx="8686800" cy="5105400"/>
          </a:xfrm>
        </p:spPr>
        <p:txBody>
          <a:bodyPr/>
          <a:lstStyle/>
          <a:p>
            <a:pPr eaLnBrk="1" hangingPunct="1">
              <a:lnSpc>
                <a:spcPct val="80000"/>
              </a:lnSpc>
              <a:spcBef>
                <a:spcPct val="0"/>
              </a:spcBef>
              <a:buFontTx/>
              <a:buNone/>
            </a:pPr>
            <a:r>
              <a:rPr lang="en-US" altLang="en-US" sz="1800"/>
              <a:t>		</a:t>
            </a:r>
          </a:p>
          <a:p>
            <a:pPr eaLnBrk="1" hangingPunct="1">
              <a:lnSpc>
                <a:spcPct val="80000"/>
              </a:lnSpc>
              <a:spcBef>
                <a:spcPct val="0"/>
              </a:spcBef>
              <a:buFontTx/>
              <a:buNone/>
            </a:pPr>
            <a:r>
              <a:rPr lang="en-US" altLang="en-US" sz="1800"/>
              <a:t>&lt;HTML&gt;</a:t>
            </a:r>
          </a:p>
          <a:p>
            <a:pPr eaLnBrk="1" hangingPunct="1">
              <a:lnSpc>
                <a:spcPct val="80000"/>
              </a:lnSpc>
              <a:spcBef>
                <a:spcPct val="0"/>
              </a:spcBef>
              <a:buFontTx/>
              <a:buNone/>
            </a:pPr>
            <a:r>
              <a:rPr lang="en-US" altLang="en-US" sz="1800"/>
              <a:t>&lt;BODY&gt;</a:t>
            </a:r>
          </a:p>
          <a:p>
            <a:pPr eaLnBrk="1" hangingPunct="1">
              <a:lnSpc>
                <a:spcPct val="80000"/>
              </a:lnSpc>
              <a:spcBef>
                <a:spcPct val="0"/>
              </a:spcBef>
              <a:buFontTx/>
              <a:buNone/>
            </a:pPr>
            <a:r>
              <a:rPr lang="en-US" altLang="en-US" sz="1800"/>
              <a:t>&lt;FORM ACTION =</a:t>
            </a:r>
            <a:r>
              <a:rPr lang="en-US" altLang="en-US" sz="1800" b="1"/>
              <a:t>"http://localhost:9080/IncludeServletProject/UserLoginServlet"</a:t>
            </a:r>
            <a:r>
              <a:rPr lang="en-US" altLang="en-US" sz="1800"/>
              <a:t>&gt;</a:t>
            </a:r>
          </a:p>
          <a:p>
            <a:pPr eaLnBrk="1" hangingPunct="1">
              <a:lnSpc>
                <a:spcPct val="80000"/>
              </a:lnSpc>
              <a:spcBef>
                <a:spcPct val="0"/>
              </a:spcBef>
              <a:buFontTx/>
              <a:buNone/>
            </a:pPr>
            <a:r>
              <a:rPr lang="en-US" altLang="en-US" sz="1800"/>
              <a:t>&lt;TABLE ALIGN = "CENTER"&gt;</a:t>
            </a:r>
          </a:p>
          <a:p>
            <a:pPr eaLnBrk="1" hangingPunct="1">
              <a:lnSpc>
                <a:spcPct val="80000"/>
              </a:lnSpc>
              <a:spcBef>
                <a:spcPct val="0"/>
              </a:spcBef>
              <a:buFontTx/>
              <a:buNone/>
            </a:pPr>
            <a:r>
              <a:rPr lang="en-US" altLang="en-US" sz="1800"/>
              <a:t>&lt;TR&gt;</a:t>
            </a:r>
          </a:p>
          <a:p>
            <a:pPr eaLnBrk="1" hangingPunct="1">
              <a:lnSpc>
                <a:spcPct val="80000"/>
              </a:lnSpc>
              <a:spcBef>
                <a:spcPct val="0"/>
              </a:spcBef>
              <a:buFontTx/>
              <a:buNone/>
            </a:pPr>
            <a:r>
              <a:rPr lang="en-US" altLang="en-US" sz="1800"/>
              <a:t>	&lt;TD ALIGN = "RIGHT"&gt;User Name &lt;/TD&gt;</a:t>
            </a:r>
          </a:p>
          <a:p>
            <a:pPr eaLnBrk="1" hangingPunct="1">
              <a:lnSpc>
                <a:spcPct val="80000"/>
              </a:lnSpc>
              <a:spcBef>
                <a:spcPct val="0"/>
              </a:spcBef>
              <a:buFontTx/>
              <a:buNone/>
            </a:pPr>
            <a:r>
              <a:rPr lang="en-US" altLang="en-US" sz="1800"/>
              <a:t>	&lt;TD&gt; &lt;INPUT TYPE = "TEXT" NAME="uname"&gt; &lt;/TD&gt;</a:t>
            </a:r>
          </a:p>
          <a:p>
            <a:pPr eaLnBrk="1" hangingPunct="1">
              <a:lnSpc>
                <a:spcPct val="80000"/>
              </a:lnSpc>
              <a:spcBef>
                <a:spcPct val="0"/>
              </a:spcBef>
              <a:buFontTx/>
              <a:buNone/>
            </a:pPr>
            <a:r>
              <a:rPr lang="en-US" altLang="en-US" sz="1800"/>
              <a:t>&lt;/TR&gt;</a:t>
            </a:r>
          </a:p>
          <a:p>
            <a:pPr eaLnBrk="1" hangingPunct="1">
              <a:lnSpc>
                <a:spcPct val="80000"/>
              </a:lnSpc>
              <a:spcBef>
                <a:spcPct val="0"/>
              </a:spcBef>
              <a:buFontTx/>
              <a:buNone/>
            </a:pPr>
            <a:r>
              <a:rPr lang="en-US" altLang="en-US" sz="1800"/>
              <a:t>&lt;TR&gt;</a:t>
            </a:r>
          </a:p>
          <a:p>
            <a:pPr eaLnBrk="1" hangingPunct="1">
              <a:lnSpc>
                <a:spcPct val="80000"/>
              </a:lnSpc>
              <a:spcBef>
                <a:spcPct val="0"/>
              </a:spcBef>
              <a:buFontTx/>
              <a:buNone/>
            </a:pPr>
            <a:r>
              <a:rPr lang="en-US" altLang="en-US" sz="1800"/>
              <a:t>	&lt;TD ALIGN = "RIGHT"&gt;Password &lt;/TD&gt;</a:t>
            </a:r>
          </a:p>
          <a:p>
            <a:pPr eaLnBrk="1" hangingPunct="1">
              <a:lnSpc>
                <a:spcPct val="80000"/>
              </a:lnSpc>
              <a:spcBef>
                <a:spcPct val="0"/>
              </a:spcBef>
              <a:buFontTx/>
              <a:buNone/>
            </a:pPr>
            <a:r>
              <a:rPr lang="en-US" altLang="en-US" sz="1800"/>
              <a:t>	&lt;TD&gt; &lt;INPUT TYPE = "PASSWORD" NAME=“password"&gt; &lt;/TD&gt;</a:t>
            </a:r>
          </a:p>
          <a:p>
            <a:pPr eaLnBrk="1" hangingPunct="1">
              <a:lnSpc>
                <a:spcPct val="80000"/>
              </a:lnSpc>
              <a:spcBef>
                <a:spcPct val="0"/>
              </a:spcBef>
              <a:buFontTx/>
              <a:buNone/>
            </a:pPr>
            <a:r>
              <a:rPr lang="en-US" altLang="en-US" sz="1800"/>
              <a:t>&lt;/TR&gt;</a:t>
            </a:r>
          </a:p>
          <a:p>
            <a:pPr eaLnBrk="1" hangingPunct="1">
              <a:lnSpc>
                <a:spcPct val="80000"/>
              </a:lnSpc>
              <a:spcBef>
                <a:spcPct val="0"/>
              </a:spcBef>
              <a:buFontTx/>
              <a:buNone/>
            </a:pPr>
            <a:r>
              <a:rPr lang="en-US" altLang="en-US" sz="1800"/>
              <a:t>&lt;TR&gt;</a:t>
            </a:r>
          </a:p>
          <a:p>
            <a:pPr eaLnBrk="1" hangingPunct="1">
              <a:lnSpc>
                <a:spcPct val="80000"/>
              </a:lnSpc>
              <a:spcBef>
                <a:spcPct val="0"/>
              </a:spcBef>
              <a:buFontTx/>
              <a:buNone/>
            </a:pPr>
            <a:r>
              <a:rPr lang="en-US" altLang="en-US" sz="1800"/>
              <a:t> &lt;TD ALIGN = "RIGHT"&gt; &lt;/TD&gt;</a:t>
            </a:r>
          </a:p>
          <a:p>
            <a:pPr eaLnBrk="1" hangingPunct="1">
              <a:lnSpc>
                <a:spcPct val="80000"/>
              </a:lnSpc>
              <a:spcBef>
                <a:spcPct val="0"/>
              </a:spcBef>
              <a:buFontTx/>
              <a:buNone/>
            </a:pPr>
            <a:r>
              <a:rPr lang="en-US" altLang="en-US" sz="1800"/>
              <a:t> &lt;TD ALIGN = "RIGHT"&gt; &lt;INPUT TYPE = "SUBMIT" NAME="SUBMIT" VALUE = "Login"&gt; &lt;/TD&gt;</a:t>
            </a:r>
          </a:p>
          <a:p>
            <a:pPr eaLnBrk="1" hangingPunct="1">
              <a:lnSpc>
                <a:spcPct val="80000"/>
              </a:lnSpc>
              <a:spcBef>
                <a:spcPct val="0"/>
              </a:spcBef>
              <a:buFontTx/>
              <a:buNone/>
            </a:pPr>
            <a:r>
              <a:rPr lang="en-US" altLang="en-US" sz="1800"/>
              <a:t>&lt;/TR&gt;</a:t>
            </a:r>
          </a:p>
          <a:p>
            <a:pPr eaLnBrk="1" hangingPunct="1">
              <a:lnSpc>
                <a:spcPct val="80000"/>
              </a:lnSpc>
              <a:spcBef>
                <a:spcPct val="0"/>
              </a:spcBef>
              <a:buFontTx/>
              <a:buNone/>
            </a:pPr>
            <a:r>
              <a:rPr lang="en-US" altLang="en-US" sz="1800"/>
              <a:t>&lt;/TABLE&gt;</a:t>
            </a:r>
          </a:p>
          <a:p>
            <a:pPr eaLnBrk="1" hangingPunct="1">
              <a:lnSpc>
                <a:spcPct val="80000"/>
              </a:lnSpc>
              <a:spcBef>
                <a:spcPct val="0"/>
              </a:spcBef>
              <a:buFontTx/>
              <a:buNone/>
            </a:pPr>
            <a:r>
              <a:rPr lang="en-US" altLang="en-US" sz="1800"/>
              <a:t>&lt;/FORM&gt;</a:t>
            </a:r>
          </a:p>
          <a:p>
            <a:pPr eaLnBrk="1" hangingPunct="1">
              <a:lnSpc>
                <a:spcPct val="80000"/>
              </a:lnSpc>
              <a:spcBef>
                <a:spcPct val="0"/>
              </a:spcBef>
              <a:buFontTx/>
              <a:buNone/>
            </a:pPr>
            <a:r>
              <a:rPr lang="en-US" altLang="en-US" sz="1800"/>
              <a:t>&lt;/BODY&gt;</a:t>
            </a:r>
          </a:p>
          <a:p>
            <a:pPr eaLnBrk="1" hangingPunct="1">
              <a:lnSpc>
                <a:spcPct val="80000"/>
              </a:lnSpc>
              <a:spcBef>
                <a:spcPct val="0"/>
              </a:spcBef>
              <a:buFontTx/>
              <a:buNone/>
            </a:pPr>
            <a:r>
              <a:rPr lang="en-US" altLang="en-US" sz="1800"/>
              <a:t>&lt;/HTML&gt;</a:t>
            </a:r>
          </a:p>
        </p:txBody>
      </p:sp>
      <p:sp>
        <p:nvSpPr>
          <p:cNvPr id="39940" name="Slide Number Placeholder 3">
            <a:extLst>
              <a:ext uri="{FF2B5EF4-FFF2-40B4-BE49-F238E27FC236}">
                <a16:creationId xmlns:a16="http://schemas.microsoft.com/office/drawing/2014/main" id="{6A2E0C20-CA6E-4150-9F99-9F18E710A3B9}"/>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4FD924F0-7CB9-4F2B-BBFA-E4B14C17AD6D}" type="slidenum">
              <a:rPr lang="en-US" altLang="en-US" sz="1000" i="0">
                <a:solidFill>
                  <a:srgbClr val="FFFFFF"/>
                </a:solidFill>
              </a:rPr>
              <a:pPr algn="l" eaLnBrk="1" hangingPunct="1"/>
              <a:t>108</a:t>
            </a:fld>
            <a:endParaRPr lang="en-US" altLang="en-US" sz="1000" i="0">
              <a:solidFill>
                <a:srgbClr val="FFFFFF"/>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FBF5168A-3917-4E9C-86B3-0D5D41968682}"/>
              </a:ext>
            </a:extLst>
          </p:cNvPr>
          <p:cNvSpPr>
            <a:spLocks noGrp="1" noChangeArrowheads="1"/>
          </p:cNvSpPr>
          <p:nvPr>
            <p:ph type="title" idx="4294967295"/>
          </p:nvPr>
        </p:nvSpPr>
        <p:spPr/>
        <p:txBody>
          <a:bodyPr/>
          <a:lstStyle/>
          <a:p>
            <a:pPr eaLnBrk="1" hangingPunct="1"/>
            <a:r>
              <a:rPr lang="en-US" altLang="en-US"/>
              <a:t>Servlet-1: ContactServlet.java</a:t>
            </a:r>
          </a:p>
        </p:txBody>
      </p:sp>
      <p:sp>
        <p:nvSpPr>
          <p:cNvPr id="40963" name="Rectangle 3">
            <a:extLst>
              <a:ext uri="{FF2B5EF4-FFF2-40B4-BE49-F238E27FC236}">
                <a16:creationId xmlns:a16="http://schemas.microsoft.com/office/drawing/2014/main" id="{5B1D4F91-B570-460A-A049-20AD0A8AF0AE}"/>
              </a:ext>
            </a:extLst>
          </p:cNvPr>
          <p:cNvSpPr>
            <a:spLocks noGrp="1" noChangeArrowheads="1"/>
          </p:cNvSpPr>
          <p:nvPr>
            <p:ph type="body" idx="4294967295"/>
          </p:nvPr>
        </p:nvSpPr>
        <p:spPr>
          <a:xfrm>
            <a:off x="1752600" y="1447800"/>
            <a:ext cx="8686800" cy="4648200"/>
          </a:xfrm>
          <a:noFill/>
        </p:spPr>
        <p:txBody>
          <a:bodyPr anchor="ctr"/>
          <a:lstStyle/>
          <a:p>
            <a:pPr eaLnBrk="1" hangingPunct="1">
              <a:lnSpc>
                <a:spcPct val="80000"/>
              </a:lnSpc>
              <a:spcBef>
                <a:spcPct val="0"/>
              </a:spcBef>
              <a:buFontTx/>
              <a:buNone/>
            </a:pPr>
            <a:r>
              <a:rPr lang="en-US" altLang="en-US" sz="2000" dirty="0"/>
              <a:t>package    .</a:t>
            </a:r>
            <a:r>
              <a:rPr lang="en-US" altLang="en-US" sz="2000" dirty="0" err="1"/>
              <a:t>sample.include</a:t>
            </a:r>
            <a:r>
              <a:rPr lang="en-US" altLang="en-US" sz="2000" dirty="0"/>
              <a:t>;</a:t>
            </a:r>
          </a:p>
          <a:p>
            <a:pPr eaLnBrk="1" hangingPunct="1">
              <a:lnSpc>
                <a:spcPct val="80000"/>
              </a:lnSpc>
              <a:spcBef>
                <a:spcPct val="0"/>
              </a:spcBef>
              <a:buFontTx/>
              <a:buNone/>
            </a:pPr>
            <a:r>
              <a:rPr lang="en-US" altLang="en-US" sz="2000" dirty="0"/>
              <a:t>import </a:t>
            </a:r>
            <a:r>
              <a:rPr lang="en-US" altLang="en-US" sz="2000" dirty="0" err="1"/>
              <a:t>javax.servlet</a:t>
            </a:r>
            <a:r>
              <a:rPr lang="en-US" altLang="en-US" sz="2000" dirty="0"/>
              <a:t>.*;</a:t>
            </a:r>
          </a:p>
          <a:p>
            <a:pPr eaLnBrk="1" hangingPunct="1">
              <a:lnSpc>
                <a:spcPct val="80000"/>
              </a:lnSpc>
              <a:spcBef>
                <a:spcPct val="0"/>
              </a:spcBef>
              <a:buFontTx/>
              <a:buNone/>
            </a:pPr>
            <a:r>
              <a:rPr lang="en-US" altLang="en-US" sz="2000" dirty="0"/>
              <a:t>import </a:t>
            </a:r>
            <a:r>
              <a:rPr lang="en-US" altLang="en-US" sz="2000" dirty="0" err="1"/>
              <a:t>javax.servlet.http</a:t>
            </a:r>
            <a:r>
              <a:rPr lang="en-US" altLang="en-US" sz="2000" dirty="0"/>
              <a:t>.*;</a:t>
            </a:r>
          </a:p>
          <a:p>
            <a:pPr eaLnBrk="1" hangingPunct="1">
              <a:lnSpc>
                <a:spcPct val="80000"/>
              </a:lnSpc>
              <a:spcBef>
                <a:spcPct val="0"/>
              </a:spcBef>
              <a:buFontTx/>
              <a:buNone/>
            </a:pPr>
            <a:r>
              <a:rPr lang="en-US" altLang="en-US" sz="2000" dirty="0"/>
              <a:t>import java.io.*;</a:t>
            </a:r>
          </a:p>
          <a:p>
            <a:pPr eaLnBrk="1" hangingPunct="1">
              <a:lnSpc>
                <a:spcPct val="80000"/>
              </a:lnSpc>
              <a:spcBef>
                <a:spcPct val="0"/>
              </a:spcBef>
              <a:buFontTx/>
              <a:buNone/>
            </a:pPr>
            <a:endParaRPr lang="en-US" altLang="en-US" sz="2000" dirty="0"/>
          </a:p>
          <a:p>
            <a:pPr eaLnBrk="1" hangingPunct="1">
              <a:lnSpc>
                <a:spcPct val="80000"/>
              </a:lnSpc>
              <a:spcBef>
                <a:spcPct val="0"/>
              </a:spcBef>
              <a:buFontTx/>
              <a:buNone/>
            </a:pPr>
            <a:r>
              <a:rPr lang="en-US" altLang="en-US" sz="2000" dirty="0"/>
              <a:t>public class </a:t>
            </a:r>
            <a:r>
              <a:rPr lang="en-US" altLang="en-US" sz="2000" b="1" dirty="0" err="1"/>
              <a:t>ContactServlet</a:t>
            </a:r>
            <a:r>
              <a:rPr lang="en-US" altLang="en-US" sz="2000" dirty="0"/>
              <a:t> extends </a:t>
            </a:r>
            <a:r>
              <a:rPr lang="en-US" altLang="en-US" sz="2000" b="1" dirty="0" err="1"/>
              <a:t>HttpServlet</a:t>
            </a:r>
            <a:endParaRPr lang="en-US" altLang="en-US" sz="2000" b="1" dirty="0"/>
          </a:p>
          <a:p>
            <a:pPr eaLnBrk="1" hangingPunct="1">
              <a:lnSpc>
                <a:spcPct val="80000"/>
              </a:lnSpc>
              <a:spcBef>
                <a:spcPct val="0"/>
              </a:spcBef>
              <a:buFontTx/>
              <a:buNone/>
            </a:pPr>
            <a:r>
              <a:rPr lang="en-US" altLang="en-US" sz="2000" dirty="0"/>
              <a:t>{</a:t>
            </a:r>
          </a:p>
          <a:p>
            <a:pPr eaLnBrk="1" hangingPunct="1">
              <a:lnSpc>
                <a:spcPct val="80000"/>
              </a:lnSpc>
              <a:spcBef>
                <a:spcPct val="0"/>
              </a:spcBef>
              <a:buFontTx/>
              <a:buNone/>
            </a:pPr>
            <a:r>
              <a:rPr lang="en-US" altLang="en-US" sz="2000" dirty="0"/>
              <a:t>	public void </a:t>
            </a:r>
            <a:r>
              <a:rPr lang="en-US" altLang="en-US" sz="2000" b="1" dirty="0" err="1"/>
              <a:t>doGet</a:t>
            </a:r>
            <a:r>
              <a:rPr lang="en-US" altLang="en-US" sz="2000" dirty="0"/>
              <a:t>(</a:t>
            </a:r>
            <a:r>
              <a:rPr lang="en-US" altLang="en-US" sz="2000" dirty="0" err="1"/>
              <a:t>HttpServletRequest</a:t>
            </a:r>
            <a:r>
              <a:rPr lang="en-US" altLang="en-US" sz="2000" dirty="0"/>
              <a:t> req, </a:t>
            </a:r>
            <a:r>
              <a:rPr lang="en-US" altLang="en-US" sz="2000" dirty="0" err="1"/>
              <a:t>HttpServletResponse</a:t>
            </a:r>
            <a:r>
              <a:rPr lang="en-US" altLang="en-US" sz="2000" dirty="0"/>
              <a:t> res) throws </a:t>
            </a:r>
            <a:r>
              <a:rPr lang="en-US" altLang="en-US" sz="2000" dirty="0" err="1"/>
              <a:t>ServletException</a:t>
            </a:r>
            <a:r>
              <a:rPr lang="en-US" altLang="en-US" sz="2000" dirty="0"/>
              <a:t>, </a:t>
            </a:r>
            <a:r>
              <a:rPr lang="en-US" altLang="en-US" sz="2000" dirty="0" err="1"/>
              <a:t>IOException</a:t>
            </a:r>
            <a:endParaRPr lang="en-US" altLang="en-US" sz="2000" dirty="0"/>
          </a:p>
          <a:p>
            <a:pPr eaLnBrk="1" hangingPunct="1">
              <a:lnSpc>
                <a:spcPct val="80000"/>
              </a:lnSpc>
              <a:spcBef>
                <a:spcPct val="0"/>
              </a:spcBef>
              <a:buFontTx/>
              <a:buNone/>
            </a:pPr>
            <a:r>
              <a:rPr lang="en-US" altLang="en-US" sz="2000" dirty="0"/>
              <a:t>	{</a:t>
            </a:r>
          </a:p>
          <a:p>
            <a:pPr eaLnBrk="1" hangingPunct="1">
              <a:lnSpc>
                <a:spcPct val="80000"/>
              </a:lnSpc>
              <a:spcBef>
                <a:spcPct val="0"/>
              </a:spcBef>
              <a:buFontTx/>
              <a:buNone/>
            </a:pPr>
            <a:r>
              <a:rPr lang="en-US" altLang="en-US" sz="2000" dirty="0"/>
              <a:t>		</a:t>
            </a:r>
            <a:r>
              <a:rPr lang="en-US" altLang="en-US" sz="2000" dirty="0" err="1"/>
              <a:t>PrintWriter</a:t>
            </a:r>
            <a:r>
              <a:rPr lang="en-US" altLang="en-US" sz="2000" dirty="0"/>
              <a:t> out=</a:t>
            </a:r>
            <a:r>
              <a:rPr lang="en-US" altLang="en-US" sz="2000" dirty="0" err="1"/>
              <a:t>res.getWriter</a:t>
            </a:r>
            <a:r>
              <a:rPr lang="en-US" altLang="en-US" sz="2000" dirty="0"/>
              <a:t>();</a:t>
            </a:r>
          </a:p>
          <a:p>
            <a:pPr eaLnBrk="1" hangingPunct="1">
              <a:lnSpc>
                <a:spcPct val="80000"/>
              </a:lnSpc>
              <a:spcBef>
                <a:spcPct val="0"/>
              </a:spcBef>
              <a:buFontTx/>
              <a:buNone/>
            </a:pPr>
            <a:r>
              <a:rPr lang="en-US" altLang="en-US" sz="2000" dirty="0"/>
              <a:t>		</a:t>
            </a:r>
            <a:r>
              <a:rPr lang="en-US" altLang="en-US" sz="2000" dirty="0" err="1"/>
              <a:t>res.setContentType</a:t>
            </a:r>
            <a:r>
              <a:rPr lang="en-US" altLang="en-US" sz="2000" dirty="0"/>
              <a:t>("text/html");</a:t>
            </a:r>
          </a:p>
          <a:p>
            <a:pPr eaLnBrk="1" hangingPunct="1">
              <a:lnSpc>
                <a:spcPct val="80000"/>
              </a:lnSpc>
              <a:spcBef>
                <a:spcPct val="0"/>
              </a:spcBef>
              <a:buFontTx/>
              <a:buNone/>
            </a:pPr>
            <a:r>
              <a:rPr lang="en-US" altLang="en-US" sz="2000" dirty="0"/>
              <a:t>		</a:t>
            </a:r>
            <a:r>
              <a:rPr lang="en-US" altLang="en-US" sz="2000" dirty="0" err="1"/>
              <a:t>out.println</a:t>
            </a:r>
            <a:r>
              <a:rPr lang="en-US" altLang="en-US" sz="2000" dirty="0"/>
              <a:t>(“&lt;address&gt;Web Admin Name : </a:t>
            </a:r>
            <a:r>
              <a:rPr lang="en-US" altLang="en-US" sz="2000" dirty="0" err="1"/>
              <a:t>GoodJava</a:t>
            </a:r>
            <a:r>
              <a:rPr lang="en-US" altLang="en-US" sz="2000" dirty="0"/>
              <a:t>&lt;</a:t>
            </a:r>
            <a:r>
              <a:rPr lang="en-US" altLang="en-US" sz="2000" dirty="0" err="1"/>
              <a:t>br</a:t>
            </a:r>
            <a:r>
              <a:rPr lang="en-US" altLang="en-US" sz="2000" dirty="0"/>
              <a:t>&gt;");</a:t>
            </a:r>
          </a:p>
          <a:p>
            <a:pPr eaLnBrk="1" hangingPunct="1">
              <a:lnSpc>
                <a:spcPct val="80000"/>
              </a:lnSpc>
              <a:spcBef>
                <a:spcPct val="0"/>
              </a:spcBef>
              <a:buFontTx/>
              <a:buNone/>
            </a:pPr>
            <a:r>
              <a:rPr lang="en-US" altLang="en-US" sz="2000" dirty="0"/>
              <a:t>		</a:t>
            </a:r>
            <a:r>
              <a:rPr lang="en-US" altLang="en-US" sz="2000" dirty="0" err="1"/>
              <a:t>out.println</a:t>
            </a:r>
            <a:r>
              <a:rPr lang="en-US" altLang="en-US" sz="2000" dirty="0"/>
              <a:t>("Email Address : goodname@goodjava.com&lt;/address&gt;&lt;</a:t>
            </a:r>
            <a:r>
              <a:rPr lang="en-US" altLang="en-US" sz="2000" dirty="0" err="1"/>
              <a:t>br</a:t>
            </a:r>
            <a:r>
              <a:rPr lang="en-US" altLang="en-US" sz="2000" dirty="0"/>
              <a:t>&gt;");		</a:t>
            </a:r>
          </a:p>
          <a:p>
            <a:pPr eaLnBrk="1" hangingPunct="1">
              <a:lnSpc>
                <a:spcPct val="80000"/>
              </a:lnSpc>
              <a:spcBef>
                <a:spcPct val="0"/>
              </a:spcBef>
              <a:buFontTx/>
              <a:buNone/>
            </a:pPr>
            <a:r>
              <a:rPr lang="en-US" altLang="en-US" sz="2000" dirty="0"/>
              <a:t>	}</a:t>
            </a:r>
          </a:p>
          <a:p>
            <a:pPr eaLnBrk="1" hangingPunct="1">
              <a:lnSpc>
                <a:spcPct val="80000"/>
              </a:lnSpc>
              <a:spcBef>
                <a:spcPct val="0"/>
              </a:spcBef>
              <a:buFontTx/>
              <a:buNone/>
            </a:pPr>
            <a:r>
              <a:rPr lang="en-US" altLang="en-US" sz="2000" dirty="0"/>
              <a:t>}</a:t>
            </a:r>
          </a:p>
        </p:txBody>
      </p:sp>
      <p:sp>
        <p:nvSpPr>
          <p:cNvPr id="40964" name="Slide Number Placeholder 3">
            <a:extLst>
              <a:ext uri="{FF2B5EF4-FFF2-40B4-BE49-F238E27FC236}">
                <a16:creationId xmlns:a16="http://schemas.microsoft.com/office/drawing/2014/main" id="{C249DDB1-EC8F-4235-A388-3E59A00F69A9}"/>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6E4FDACF-897A-4F05-BEA0-EE315805F976}" type="slidenum">
              <a:rPr lang="en-US" altLang="en-US" sz="1000" i="0">
                <a:solidFill>
                  <a:srgbClr val="FFFFFF"/>
                </a:solidFill>
              </a:rPr>
              <a:pPr algn="l" eaLnBrk="1" hangingPunct="1"/>
              <a:t>109</a:t>
            </a:fld>
            <a:endParaRPr lang="en-US" altLang="en-US" sz="1000" i="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480642A1-94FB-4A1C-9AF6-B52C3FAAD3B7}"/>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J2EE Overview</a:t>
            </a:r>
          </a:p>
        </p:txBody>
      </p:sp>
      <p:sp>
        <p:nvSpPr>
          <p:cNvPr id="11267" name="Rectangle 3">
            <a:extLst>
              <a:ext uri="{FF2B5EF4-FFF2-40B4-BE49-F238E27FC236}">
                <a16:creationId xmlns:a16="http://schemas.microsoft.com/office/drawing/2014/main" id="{DD2EA92E-E43E-4CE8-98A6-01E714B8896E}"/>
              </a:ext>
            </a:extLst>
          </p:cNvPr>
          <p:cNvSpPr>
            <a:spLocks noGrp="1" noChangeArrowheads="1"/>
          </p:cNvSpPr>
          <p:nvPr>
            <p:ph type="body" idx="1"/>
          </p:nvPr>
        </p:nvSpPr>
        <p:spPr/>
        <p:txBody>
          <a:bodyPr/>
          <a:lstStyle/>
          <a:p>
            <a:r>
              <a:rPr lang="en-US" altLang="en-US" b="1"/>
              <a:t>Platform Value to Vendors</a:t>
            </a:r>
          </a:p>
          <a:p>
            <a:pPr lvl="1"/>
            <a:r>
              <a:rPr lang="en-US" altLang="en-US" sz="1800"/>
              <a:t> Vendors work together on specifications and then compete in implementations In the areas of Scalability, Performance, Reliability, Availability, Management and development tools, and so on</a:t>
            </a:r>
          </a:p>
          <a:p>
            <a:pPr lvl="1"/>
            <a:r>
              <a:rPr lang="en-US" altLang="en-US" sz="1800"/>
              <a:t> Freedom to innovate while maintaining the portability of applications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52A874BB-04C7-4355-8997-5BB9D2F9182B}"/>
              </a:ext>
            </a:extLst>
          </p:cNvPr>
          <p:cNvSpPr>
            <a:spLocks noGrp="1" noChangeArrowheads="1"/>
          </p:cNvSpPr>
          <p:nvPr>
            <p:ph type="title" idx="4294967295"/>
          </p:nvPr>
        </p:nvSpPr>
        <p:spPr/>
        <p:txBody>
          <a:bodyPr/>
          <a:lstStyle/>
          <a:p>
            <a:pPr eaLnBrk="1" hangingPunct="1"/>
            <a:r>
              <a:rPr lang="en-US" altLang="en-US"/>
              <a:t>Servlet-2: UserLoginServlet.java</a:t>
            </a:r>
          </a:p>
        </p:txBody>
      </p:sp>
      <p:sp>
        <p:nvSpPr>
          <p:cNvPr id="41987" name="Rectangle 3">
            <a:extLst>
              <a:ext uri="{FF2B5EF4-FFF2-40B4-BE49-F238E27FC236}">
                <a16:creationId xmlns:a16="http://schemas.microsoft.com/office/drawing/2014/main" id="{8B145122-60ED-4AA3-893A-D4D29AD85CDF}"/>
              </a:ext>
            </a:extLst>
          </p:cNvPr>
          <p:cNvSpPr>
            <a:spLocks noGrp="1" noChangeArrowheads="1"/>
          </p:cNvSpPr>
          <p:nvPr>
            <p:ph type="body" idx="4294967295"/>
          </p:nvPr>
        </p:nvSpPr>
        <p:spPr>
          <a:xfrm>
            <a:off x="1752600" y="1066800"/>
            <a:ext cx="8686800" cy="5105400"/>
          </a:xfrm>
        </p:spPr>
        <p:txBody>
          <a:bodyPr>
            <a:normAutofit lnSpcReduction="10000"/>
          </a:bodyPr>
          <a:lstStyle/>
          <a:p>
            <a:pPr eaLnBrk="1" hangingPunct="1">
              <a:lnSpc>
                <a:spcPct val="80000"/>
              </a:lnSpc>
              <a:spcBef>
                <a:spcPct val="0"/>
              </a:spcBef>
              <a:buFontTx/>
              <a:buNone/>
            </a:pPr>
            <a:r>
              <a:rPr lang="en-US" altLang="en-US" sz="1800" dirty="0"/>
              <a:t>		</a:t>
            </a:r>
          </a:p>
          <a:p>
            <a:pPr eaLnBrk="1" hangingPunct="1">
              <a:lnSpc>
                <a:spcPct val="80000"/>
              </a:lnSpc>
              <a:spcBef>
                <a:spcPct val="0"/>
              </a:spcBef>
              <a:buFontTx/>
              <a:buNone/>
            </a:pPr>
            <a:endParaRPr lang="en-US" altLang="en-US" sz="1800" dirty="0"/>
          </a:p>
          <a:p>
            <a:pPr eaLnBrk="1" hangingPunct="1">
              <a:lnSpc>
                <a:spcPct val="80000"/>
              </a:lnSpc>
              <a:spcBef>
                <a:spcPct val="0"/>
              </a:spcBef>
              <a:buFontTx/>
              <a:buNone/>
            </a:pPr>
            <a:r>
              <a:rPr lang="en-US" altLang="en-US" sz="1800" dirty="0"/>
              <a:t>package    .</a:t>
            </a:r>
            <a:r>
              <a:rPr lang="en-US" altLang="en-US" sz="1800" dirty="0" err="1"/>
              <a:t>sample.include</a:t>
            </a:r>
            <a:r>
              <a:rPr lang="en-US" altLang="en-US" sz="1800" dirty="0"/>
              <a:t>;</a:t>
            </a:r>
          </a:p>
          <a:p>
            <a:pPr eaLnBrk="1" hangingPunct="1">
              <a:lnSpc>
                <a:spcPct val="80000"/>
              </a:lnSpc>
              <a:spcBef>
                <a:spcPct val="0"/>
              </a:spcBef>
              <a:buFontTx/>
              <a:buNone/>
            </a:pPr>
            <a:r>
              <a:rPr lang="en-US" altLang="en-US" sz="1800" dirty="0"/>
              <a:t>import </a:t>
            </a:r>
            <a:r>
              <a:rPr lang="en-US" altLang="en-US" sz="1800" dirty="0" err="1"/>
              <a:t>javax.servlet</a:t>
            </a:r>
            <a:r>
              <a:rPr lang="en-US" altLang="en-US" sz="1800" dirty="0"/>
              <a:t>.*;</a:t>
            </a:r>
          </a:p>
          <a:p>
            <a:pPr eaLnBrk="1" hangingPunct="1">
              <a:lnSpc>
                <a:spcPct val="80000"/>
              </a:lnSpc>
              <a:spcBef>
                <a:spcPct val="0"/>
              </a:spcBef>
              <a:buFontTx/>
              <a:buNone/>
            </a:pPr>
            <a:r>
              <a:rPr lang="en-US" altLang="en-US" sz="1800" dirty="0"/>
              <a:t>import </a:t>
            </a:r>
            <a:r>
              <a:rPr lang="en-US" altLang="en-US" sz="1800" dirty="0" err="1"/>
              <a:t>javax.servlet.http</a:t>
            </a:r>
            <a:r>
              <a:rPr lang="en-US" altLang="en-US" sz="1800" dirty="0"/>
              <a:t>.*;</a:t>
            </a:r>
          </a:p>
          <a:p>
            <a:pPr eaLnBrk="1" hangingPunct="1">
              <a:lnSpc>
                <a:spcPct val="80000"/>
              </a:lnSpc>
              <a:spcBef>
                <a:spcPct val="0"/>
              </a:spcBef>
              <a:buFontTx/>
              <a:buNone/>
            </a:pPr>
            <a:r>
              <a:rPr lang="en-US" altLang="en-US" sz="1800" dirty="0"/>
              <a:t>import java.io.*;</a:t>
            </a:r>
          </a:p>
          <a:p>
            <a:pPr eaLnBrk="1" hangingPunct="1">
              <a:lnSpc>
                <a:spcPct val="80000"/>
              </a:lnSpc>
              <a:spcBef>
                <a:spcPct val="0"/>
              </a:spcBef>
              <a:buFontTx/>
              <a:buNone/>
            </a:pPr>
            <a:r>
              <a:rPr lang="en-US" altLang="en-US" sz="1800" dirty="0"/>
              <a:t>public class </a:t>
            </a:r>
            <a:r>
              <a:rPr lang="en-US" altLang="en-US" sz="1800" b="1" dirty="0" err="1"/>
              <a:t>UserLoginServlet</a:t>
            </a:r>
            <a:r>
              <a:rPr lang="en-US" altLang="en-US" sz="1800" dirty="0"/>
              <a:t> extends </a:t>
            </a:r>
            <a:r>
              <a:rPr lang="en-US" altLang="en-US" sz="1800" b="1" dirty="0" err="1"/>
              <a:t>HttpServlet</a:t>
            </a:r>
            <a:endParaRPr lang="en-US" altLang="en-US" sz="1800" b="1" dirty="0"/>
          </a:p>
          <a:p>
            <a:pPr eaLnBrk="1" hangingPunct="1">
              <a:lnSpc>
                <a:spcPct val="80000"/>
              </a:lnSpc>
              <a:spcBef>
                <a:spcPct val="0"/>
              </a:spcBef>
              <a:buFontTx/>
              <a:buNone/>
            </a:pPr>
            <a:r>
              <a:rPr lang="en-US" altLang="en-US" sz="1800" dirty="0"/>
              <a:t>{</a:t>
            </a:r>
          </a:p>
          <a:p>
            <a:pPr eaLnBrk="1" hangingPunct="1">
              <a:lnSpc>
                <a:spcPct val="80000"/>
              </a:lnSpc>
              <a:spcBef>
                <a:spcPct val="0"/>
              </a:spcBef>
              <a:buFontTx/>
              <a:buNone/>
            </a:pPr>
            <a:r>
              <a:rPr lang="en-US" altLang="en-US" sz="1800" dirty="0"/>
              <a:t>	public void </a:t>
            </a:r>
            <a:r>
              <a:rPr lang="en-US" altLang="en-US" sz="1800" b="1" dirty="0" err="1"/>
              <a:t>doGet</a:t>
            </a:r>
            <a:r>
              <a:rPr lang="en-US" altLang="en-US" sz="1800" dirty="0"/>
              <a:t>(</a:t>
            </a:r>
            <a:r>
              <a:rPr lang="en-US" altLang="en-US" sz="1800" dirty="0" err="1"/>
              <a:t>HttpServletRequest</a:t>
            </a:r>
            <a:r>
              <a:rPr lang="en-US" altLang="en-US" sz="1800" dirty="0"/>
              <a:t> req, </a:t>
            </a:r>
            <a:r>
              <a:rPr lang="en-US" altLang="en-US" sz="1800" dirty="0" err="1"/>
              <a:t>HttpServletResponse</a:t>
            </a:r>
            <a:r>
              <a:rPr lang="en-US" altLang="en-US" sz="1800" dirty="0"/>
              <a:t> res) throws </a:t>
            </a:r>
            <a:r>
              <a:rPr lang="en-US" altLang="en-US" sz="1800" dirty="0" err="1"/>
              <a:t>ServletException</a:t>
            </a:r>
            <a:r>
              <a:rPr lang="en-US" altLang="en-US" sz="1800" dirty="0"/>
              <a:t>, </a:t>
            </a:r>
            <a:r>
              <a:rPr lang="en-US" altLang="en-US" sz="1800" dirty="0" err="1"/>
              <a:t>IOException</a:t>
            </a:r>
            <a:endParaRPr lang="en-US" altLang="en-US" sz="1800" dirty="0"/>
          </a:p>
          <a:p>
            <a:pPr eaLnBrk="1" hangingPunct="1">
              <a:lnSpc>
                <a:spcPct val="80000"/>
              </a:lnSpc>
              <a:spcBef>
                <a:spcPct val="0"/>
              </a:spcBef>
              <a:buFontTx/>
              <a:buNone/>
            </a:pPr>
            <a:r>
              <a:rPr lang="en-US" altLang="en-US" sz="1800" dirty="0"/>
              <a:t>	{</a:t>
            </a:r>
          </a:p>
          <a:p>
            <a:pPr eaLnBrk="1" hangingPunct="1">
              <a:lnSpc>
                <a:spcPct val="80000"/>
              </a:lnSpc>
              <a:spcBef>
                <a:spcPct val="0"/>
              </a:spcBef>
              <a:buFontTx/>
              <a:buNone/>
            </a:pPr>
            <a:r>
              <a:rPr lang="en-US" altLang="en-US" sz="1800" dirty="0"/>
              <a:t>		</a:t>
            </a:r>
            <a:r>
              <a:rPr lang="en-US" altLang="en-US" sz="1800" dirty="0" err="1"/>
              <a:t>PrintWriter</a:t>
            </a:r>
            <a:r>
              <a:rPr lang="en-US" altLang="en-US" sz="1800" dirty="0"/>
              <a:t> out=</a:t>
            </a:r>
            <a:r>
              <a:rPr lang="en-US" altLang="en-US" sz="1800" dirty="0" err="1"/>
              <a:t>res.getWriter</a:t>
            </a:r>
            <a:r>
              <a:rPr lang="en-US" altLang="en-US" sz="1800" dirty="0"/>
              <a:t>();</a:t>
            </a:r>
          </a:p>
          <a:p>
            <a:pPr eaLnBrk="1" hangingPunct="1">
              <a:lnSpc>
                <a:spcPct val="80000"/>
              </a:lnSpc>
              <a:spcBef>
                <a:spcPct val="0"/>
              </a:spcBef>
              <a:buFontTx/>
              <a:buNone/>
            </a:pPr>
            <a:r>
              <a:rPr lang="en-US" altLang="en-US" sz="1800" dirty="0"/>
              <a:t>		/* Set content type to text/html */</a:t>
            </a:r>
          </a:p>
          <a:p>
            <a:pPr eaLnBrk="1" hangingPunct="1">
              <a:lnSpc>
                <a:spcPct val="80000"/>
              </a:lnSpc>
              <a:spcBef>
                <a:spcPct val="0"/>
              </a:spcBef>
              <a:buFontTx/>
              <a:buNone/>
            </a:pPr>
            <a:r>
              <a:rPr lang="en-US" altLang="en-US" sz="1800" dirty="0"/>
              <a:t>		</a:t>
            </a:r>
            <a:r>
              <a:rPr lang="en-US" altLang="en-US" sz="1800" dirty="0" err="1"/>
              <a:t>res.setContentType</a:t>
            </a:r>
            <a:r>
              <a:rPr lang="en-US" altLang="en-US" sz="1800" dirty="0"/>
              <a:t>("text/html");</a:t>
            </a:r>
          </a:p>
          <a:p>
            <a:pPr eaLnBrk="1" hangingPunct="1">
              <a:lnSpc>
                <a:spcPct val="80000"/>
              </a:lnSpc>
              <a:spcBef>
                <a:spcPct val="0"/>
              </a:spcBef>
              <a:buFontTx/>
              <a:buNone/>
            </a:pPr>
            <a:r>
              <a:rPr lang="en-US" altLang="en-US" sz="1800" dirty="0"/>
              <a:t>		String </a:t>
            </a:r>
            <a:r>
              <a:rPr lang="en-US" altLang="en-US" sz="1800" dirty="0" err="1"/>
              <a:t>user_name</a:t>
            </a:r>
            <a:r>
              <a:rPr lang="en-US" altLang="en-US" sz="1800" dirty="0"/>
              <a:t>=</a:t>
            </a:r>
            <a:r>
              <a:rPr lang="en-US" altLang="en-US" sz="1800" dirty="0" err="1"/>
              <a:t>req.getParameter</a:t>
            </a:r>
            <a:r>
              <a:rPr lang="en-US" altLang="en-US" sz="1800" dirty="0"/>
              <a:t>("</a:t>
            </a:r>
            <a:r>
              <a:rPr lang="en-US" altLang="en-US" sz="1800" dirty="0" err="1"/>
              <a:t>uname</a:t>
            </a:r>
            <a:r>
              <a:rPr lang="en-US" altLang="en-US" sz="1800" dirty="0"/>
              <a:t>");</a:t>
            </a:r>
          </a:p>
          <a:p>
            <a:pPr eaLnBrk="1" hangingPunct="1">
              <a:lnSpc>
                <a:spcPct val="80000"/>
              </a:lnSpc>
              <a:spcBef>
                <a:spcPct val="0"/>
              </a:spcBef>
              <a:buFontTx/>
              <a:buNone/>
            </a:pPr>
            <a:r>
              <a:rPr lang="en-US" altLang="en-US" sz="1800" dirty="0"/>
              <a:t>		</a:t>
            </a:r>
            <a:r>
              <a:rPr lang="en-US" altLang="en-US" sz="1800" dirty="0" err="1"/>
              <a:t>out.println</a:t>
            </a:r>
            <a:r>
              <a:rPr lang="en-US" altLang="en-US" sz="1800" dirty="0"/>
              <a:t>(“&lt;pre&gt;&lt;h3&gt; Hello &amp;</a:t>
            </a:r>
            <a:r>
              <a:rPr lang="en-US" altLang="en-US" sz="1800" dirty="0" err="1"/>
              <a:t>nbsp</a:t>
            </a:r>
            <a:r>
              <a:rPr lang="en-US" altLang="en-US" sz="1800" dirty="0"/>
              <a:t>;" + </a:t>
            </a:r>
            <a:r>
              <a:rPr lang="en-US" altLang="en-US" sz="1800" dirty="0" err="1"/>
              <a:t>uname</a:t>
            </a:r>
            <a:r>
              <a:rPr lang="en-US" altLang="en-US" sz="1800" dirty="0"/>
              <a:t> +"! &amp;</a:t>
            </a:r>
            <a:r>
              <a:rPr lang="en-US" altLang="en-US" sz="1800" dirty="0" err="1"/>
              <a:t>nbsp;Welcome</a:t>
            </a:r>
            <a:r>
              <a:rPr lang="en-US" altLang="en-US" sz="1800" dirty="0"/>
              <a:t> to the Inter-Servlet Communication&lt;/h3&gt;");</a:t>
            </a:r>
          </a:p>
          <a:p>
            <a:pPr eaLnBrk="1" hangingPunct="1">
              <a:lnSpc>
                <a:spcPct val="80000"/>
              </a:lnSpc>
              <a:spcBef>
                <a:spcPct val="0"/>
              </a:spcBef>
              <a:buFontTx/>
              <a:buNone/>
            </a:pPr>
            <a:r>
              <a:rPr lang="en-US" altLang="en-US" sz="1800" dirty="0"/>
              <a:t>		</a:t>
            </a:r>
            <a:r>
              <a:rPr lang="en-US" altLang="en-US" sz="1800" dirty="0" err="1"/>
              <a:t>out.println</a:t>
            </a:r>
            <a:r>
              <a:rPr lang="en-US" altLang="en-US" sz="1800" dirty="0"/>
              <a:t>("&lt;b&gt;Contact information of Application Administrator is&lt;/b&gt;&lt;</a:t>
            </a:r>
            <a:r>
              <a:rPr lang="en-US" altLang="en-US" sz="1800" dirty="0" err="1"/>
              <a:t>br</a:t>
            </a:r>
            <a:r>
              <a:rPr lang="en-US" altLang="en-US" sz="1800" dirty="0"/>
              <a:t>&gt;");</a:t>
            </a:r>
          </a:p>
          <a:p>
            <a:pPr eaLnBrk="1" hangingPunct="1">
              <a:lnSpc>
                <a:spcPct val="80000"/>
              </a:lnSpc>
              <a:spcBef>
                <a:spcPct val="0"/>
              </a:spcBef>
              <a:buFontTx/>
              <a:buNone/>
            </a:pPr>
            <a:r>
              <a:rPr lang="en-US" altLang="en-US" sz="1800" dirty="0"/>
              <a:t>		/* Forward request to </a:t>
            </a:r>
            <a:r>
              <a:rPr lang="en-US" altLang="en-US" sz="1800" dirty="0" err="1"/>
              <a:t>ContactServlet</a:t>
            </a:r>
            <a:r>
              <a:rPr lang="en-US" altLang="en-US" sz="1800" dirty="0"/>
              <a:t> servlet */</a:t>
            </a:r>
          </a:p>
          <a:p>
            <a:pPr eaLnBrk="1" hangingPunct="1">
              <a:lnSpc>
                <a:spcPct val="80000"/>
              </a:lnSpc>
              <a:spcBef>
                <a:spcPct val="0"/>
              </a:spcBef>
              <a:buFontTx/>
              <a:buNone/>
            </a:pPr>
            <a:r>
              <a:rPr lang="en-US" altLang="en-US" sz="1800" dirty="0"/>
              <a:t>		</a:t>
            </a:r>
            <a:r>
              <a:rPr lang="en-US" altLang="en-US" sz="1800" dirty="0" err="1"/>
              <a:t>RequestDispatcher</a:t>
            </a:r>
            <a:r>
              <a:rPr lang="en-US" altLang="en-US" sz="1800" dirty="0"/>
              <a:t> </a:t>
            </a:r>
            <a:r>
              <a:rPr lang="en-US" altLang="en-US" sz="1800" dirty="0" err="1"/>
              <a:t>disp</a:t>
            </a:r>
            <a:r>
              <a:rPr lang="en-US" altLang="en-US" sz="1800" dirty="0"/>
              <a:t> = </a:t>
            </a:r>
            <a:r>
              <a:rPr lang="en-US" altLang="en-US" sz="1800" dirty="0" err="1"/>
              <a:t>req.getRequestDispatcher</a:t>
            </a:r>
            <a:r>
              <a:rPr lang="en-US" altLang="en-US" sz="1800" dirty="0"/>
              <a:t>(</a:t>
            </a:r>
            <a:r>
              <a:rPr lang="en-US" altLang="en-US" sz="1800" b="1" dirty="0"/>
              <a:t>“</a:t>
            </a:r>
            <a:r>
              <a:rPr lang="en-US" altLang="en-US" sz="1800" b="1" i="1" dirty="0" err="1"/>
              <a:t>ContactServlet</a:t>
            </a:r>
            <a:r>
              <a:rPr lang="en-US" altLang="en-US" sz="1800" b="1" i="1" dirty="0"/>
              <a:t>”</a:t>
            </a:r>
            <a:r>
              <a:rPr lang="en-US" altLang="en-US" sz="1800" dirty="0"/>
              <a:t>);</a:t>
            </a:r>
          </a:p>
          <a:p>
            <a:pPr eaLnBrk="1" hangingPunct="1">
              <a:lnSpc>
                <a:spcPct val="80000"/>
              </a:lnSpc>
              <a:spcBef>
                <a:spcPct val="0"/>
              </a:spcBef>
              <a:buFontTx/>
              <a:buNone/>
            </a:pPr>
            <a:r>
              <a:rPr lang="en-US" altLang="en-US" sz="1800" b="1" dirty="0">
                <a:solidFill>
                  <a:srgbClr val="0000FF"/>
                </a:solidFill>
              </a:rPr>
              <a:t>		</a:t>
            </a:r>
            <a:r>
              <a:rPr lang="en-US" altLang="en-US" sz="1800" b="1" dirty="0" err="1">
                <a:solidFill>
                  <a:srgbClr val="0000FF"/>
                </a:solidFill>
              </a:rPr>
              <a:t>disp.include</a:t>
            </a:r>
            <a:r>
              <a:rPr lang="en-US" altLang="en-US" sz="1800" b="1" dirty="0">
                <a:solidFill>
                  <a:srgbClr val="0000FF"/>
                </a:solidFill>
              </a:rPr>
              <a:t>(req, res);</a:t>
            </a:r>
          </a:p>
          <a:p>
            <a:pPr eaLnBrk="1" hangingPunct="1">
              <a:lnSpc>
                <a:spcPct val="80000"/>
              </a:lnSpc>
              <a:spcBef>
                <a:spcPct val="0"/>
              </a:spcBef>
              <a:buFontTx/>
              <a:buNone/>
            </a:pPr>
            <a:r>
              <a:rPr lang="en-US" altLang="en-US" sz="1800" dirty="0"/>
              <a:t>	}</a:t>
            </a:r>
          </a:p>
          <a:p>
            <a:pPr eaLnBrk="1" hangingPunct="1">
              <a:lnSpc>
                <a:spcPct val="80000"/>
              </a:lnSpc>
              <a:spcBef>
                <a:spcPct val="0"/>
              </a:spcBef>
              <a:buFontTx/>
              <a:buNone/>
            </a:pPr>
            <a:r>
              <a:rPr lang="en-US" altLang="en-US" sz="1800" dirty="0"/>
              <a:t>}</a:t>
            </a:r>
          </a:p>
        </p:txBody>
      </p:sp>
      <p:sp>
        <p:nvSpPr>
          <p:cNvPr id="41988" name="Slide Number Placeholder 3">
            <a:extLst>
              <a:ext uri="{FF2B5EF4-FFF2-40B4-BE49-F238E27FC236}">
                <a16:creationId xmlns:a16="http://schemas.microsoft.com/office/drawing/2014/main" id="{3AAD079D-30A8-4153-95DC-A7A93B0D4147}"/>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D7DB104D-043F-446A-A61D-5267483F3478}" type="slidenum">
              <a:rPr lang="en-US" altLang="en-US" sz="1000" i="0">
                <a:solidFill>
                  <a:srgbClr val="FFFFFF"/>
                </a:solidFill>
              </a:rPr>
              <a:pPr algn="l" eaLnBrk="1" hangingPunct="1"/>
              <a:t>110</a:t>
            </a:fld>
            <a:endParaRPr lang="en-US" altLang="en-US" sz="1000" i="0">
              <a:solidFill>
                <a:srgbClr val="FFFFFF"/>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7F28CAB-1779-4A1B-9B46-5C0CF10C8164}"/>
              </a:ext>
            </a:extLst>
          </p:cNvPr>
          <p:cNvSpPr>
            <a:spLocks noGrp="1" noChangeArrowheads="1"/>
          </p:cNvSpPr>
          <p:nvPr>
            <p:ph type="title" idx="4294967295"/>
          </p:nvPr>
        </p:nvSpPr>
        <p:spPr/>
        <p:txBody>
          <a:bodyPr/>
          <a:lstStyle/>
          <a:p>
            <a:pPr eaLnBrk="1" hangingPunct="1"/>
            <a:r>
              <a:rPr lang="en-US" altLang="en-US"/>
              <a:t>Request Dispatcher Object Methods</a:t>
            </a:r>
          </a:p>
        </p:txBody>
      </p:sp>
      <p:sp>
        <p:nvSpPr>
          <p:cNvPr id="43011" name="Text Box 3">
            <a:extLst>
              <a:ext uri="{FF2B5EF4-FFF2-40B4-BE49-F238E27FC236}">
                <a16:creationId xmlns:a16="http://schemas.microsoft.com/office/drawing/2014/main" id="{3AA5C595-404E-48B3-A42C-71486E5CC104}"/>
              </a:ext>
            </a:extLst>
          </p:cNvPr>
          <p:cNvSpPr txBox="1">
            <a:spLocks noChangeArrowheads="1"/>
          </p:cNvSpPr>
          <p:nvPr/>
        </p:nvSpPr>
        <p:spPr bwMode="auto">
          <a:xfrm>
            <a:off x="1676400" y="2133600"/>
            <a:ext cx="3962400" cy="4114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endParaRPr lang="en-US" altLang="en-US" sz="2000" b="0" i="0"/>
          </a:p>
          <a:p>
            <a:pPr algn="just" eaLnBrk="1" hangingPunct="1"/>
            <a:r>
              <a:rPr lang="en-US" altLang="en-US" sz="2000" b="0" i="0"/>
              <a:t>When you wish to forward the request and response to another servlet for further processing or final output</a:t>
            </a:r>
          </a:p>
          <a:p>
            <a:pPr algn="just" eaLnBrk="1" hangingPunct="1"/>
            <a:r>
              <a:rPr lang="en-US" altLang="en-US" sz="2000" b="0" i="0"/>
              <a:t>– Use </a:t>
            </a:r>
            <a:r>
              <a:rPr lang="en-US" altLang="en-US" sz="2000" i="0"/>
              <a:t>forward() method</a:t>
            </a:r>
            <a:r>
              <a:rPr lang="en-US" altLang="en-US" sz="2000" b="0" i="0"/>
              <a:t>.</a:t>
            </a:r>
          </a:p>
          <a:p>
            <a:pPr algn="just" eaLnBrk="1" hangingPunct="1"/>
            <a:endParaRPr lang="en-US" altLang="en-US" sz="2000" b="0" i="0"/>
          </a:p>
          <a:p>
            <a:pPr algn="just" eaLnBrk="1" hangingPunct="1"/>
            <a:r>
              <a:rPr lang="en-US" altLang="en-US" sz="2000" b="0" i="0" u="sng"/>
              <a:t>Example</a:t>
            </a:r>
            <a:r>
              <a:rPr lang="en-US" altLang="en-US" sz="2000" b="0" i="0"/>
              <a:t>:</a:t>
            </a:r>
          </a:p>
          <a:p>
            <a:pPr algn="just" eaLnBrk="1" hangingPunct="1"/>
            <a:r>
              <a:rPr lang="en-US" altLang="en-US" sz="2000" b="0" i="0"/>
              <a:t>Processing a catalog request and forwarding the request to designated servlet page.</a:t>
            </a:r>
            <a:endParaRPr lang="en-US" altLang="en-US" sz="2000" i="0"/>
          </a:p>
          <a:p>
            <a:pPr algn="just" eaLnBrk="1" hangingPunct="1"/>
            <a:endParaRPr lang="en-US" altLang="en-US" sz="2000" b="0" i="0"/>
          </a:p>
        </p:txBody>
      </p:sp>
      <p:sp>
        <p:nvSpPr>
          <p:cNvPr id="43012" name="Text Box 4">
            <a:extLst>
              <a:ext uri="{FF2B5EF4-FFF2-40B4-BE49-F238E27FC236}">
                <a16:creationId xmlns:a16="http://schemas.microsoft.com/office/drawing/2014/main" id="{E04FBF48-006F-4F56-8BB5-B99AFA6B5E40}"/>
              </a:ext>
            </a:extLst>
          </p:cNvPr>
          <p:cNvSpPr txBox="1">
            <a:spLocks noChangeArrowheads="1"/>
          </p:cNvSpPr>
          <p:nvPr/>
        </p:nvSpPr>
        <p:spPr bwMode="auto">
          <a:xfrm>
            <a:off x="2209800" y="1690688"/>
            <a:ext cx="3048000" cy="595312"/>
          </a:xfrm>
          <a:prstGeom prst="rect">
            <a:avLst/>
          </a:prstGeom>
          <a:gradFill rotWithShape="1">
            <a:gsLst>
              <a:gs pos="0">
                <a:srgbClr val="7BDFDD"/>
              </a:gs>
              <a:gs pos="100000">
                <a:schemeClr val="bg1"/>
              </a:gs>
            </a:gsLst>
            <a:lin ang="5400000" scaled="1"/>
          </a:gradFill>
          <a:ln>
            <a:noFill/>
          </a:ln>
          <a:effectLst>
            <a:prstShdw prst="shdw17" dist="17961" dir="2700000">
              <a:srgbClr val="4A8685"/>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i="0"/>
              <a:t>forward() method</a:t>
            </a:r>
          </a:p>
        </p:txBody>
      </p:sp>
      <p:sp>
        <p:nvSpPr>
          <p:cNvPr id="43013" name="Text Box 5">
            <a:extLst>
              <a:ext uri="{FF2B5EF4-FFF2-40B4-BE49-F238E27FC236}">
                <a16:creationId xmlns:a16="http://schemas.microsoft.com/office/drawing/2014/main" id="{71D680F9-B8BF-41B0-B26D-24CEA4F3A291}"/>
              </a:ext>
            </a:extLst>
          </p:cNvPr>
          <p:cNvSpPr txBox="1">
            <a:spLocks noChangeArrowheads="1"/>
          </p:cNvSpPr>
          <p:nvPr/>
        </p:nvSpPr>
        <p:spPr bwMode="auto">
          <a:xfrm>
            <a:off x="1752600" y="1690688"/>
            <a:ext cx="457200" cy="595312"/>
          </a:xfrm>
          <a:prstGeom prst="rect">
            <a:avLst/>
          </a:prstGeom>
          <a:gradFill rotWithShape="1">
            <a:gsLst>
              <a:gs pos="0">
                <a:srgbClr val="7BDFDD"/>
              </a:gs>
              <a:gs pos="100000">
                <a:schemeClr val="bg1"/>
              </a:gs>
            </a:gsLst>
            <a:lin ang="5400000" scaled="1"/>
          </a:gradFill>
          <a:ln>
            <a:noFill/>
          </a:ln>
          <a:effectLst>
            <a:prstShdw prst="shdw17" dist="17961" dir="2700000">
              <a:srgbClr val="4A8685"/>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i="0"/>
              <a:t>2.</a:t>
            </a:r>
          </a:p>
        </p:txBody>
      </p:sp>
      <p:pic>
        <p:nvPicPr>
          <p:cNvPr id="43014" name="Picture 6">
            <a:extLst>
              <a:ext uri="{FF2B5EF4-FFF2-40B4-BE49-F238E27FC236}">
                <a16:creationId xmlns:a16="http://schemas.microsoft.com/office/drawing/2014/main" id="{23C0DCB5-A244-4605-A7E0-B106F7DC2410}"/>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5791200" y="1752600"/>
            <a:ext cx="4876800" cy="4724400"/>
          </a:xfrm>
          <a:noFill/>
        </p:spPr>
      </p:pic>
      <p:sp>
        <p:nvSpPr>
          <p:cNvPr id="43015" name="Line 7">
            <a:extLst>
              <a:ext uri="{FF2B5EF4-FFF2-40B4-BE49-F238E27FC236}">
                <a16:creationId xmlns:a16="http://schemas.microsoft.com/office/drawing/2014/main" id="{9472A4CE-F40E-4846-9B1D-369AAA11EFB8}"/>
              </a:ext>
            </a:extLst>
          </p:cNvPr>
          <p:cNvSpPr>
            <a:spLocks noChangeShapeType="1"/>
          </p:cNvSpPr>
          <p:nvPr/>
        </p:nvSpPr>
        <p:spPr bwMode="auto">
          <a:xfrm flipV="1">
            <a:off x="5715000" y="3810000"/>
            <a:ext cx="1371600" cy="1600200"/>
          </a:xfrm>
          <a:prstGeom prst="line">
            <a:avLst/>
          </a:prstGeom>
          <a:noFill/>
          <a:ln w="19050">
            <a:solidFill>
              <a:schemeClr val="tx1"/>
            </a:solidFill>
            <a:prstDash val="dash"/>
            <a:round/>
            <a:headEnd type="none" w="sm" len="sm"/>
            <a:tailEnd type="stealth" w="lg" len="med"/>
          </a:ln>
          <a:extLst>
            <a:ext uri="{909E8E84-426E-40DD-AFC4-6F175D3DCCD1}">
              <a14:hiddenFill xmlns:a14="http://schemas.microsoft.com/office/drawing/2010/main">
                <a:noFill/>
              </a14:hiddenFill>
            </a:ext>
          </a:extLst>
        </p:spPr>
        <p:txBody>
          <a:bodyPr/>
          <a:lstStyle/>
          <a:p>
            <a:endParaRPr lang="en-US"/>
          </a:p>
        </p:txBody>
      </p:sp>
      <p:sp>
        <p:nvSpPr>
          <p:cNvPr id="43016" name="Slide Number Placeholder 7">
            <a:extLst>
              <a:ext uri="{FF2B5EF4-FFF2-40B4-BE49-F238E27FC236}">
                <a16:creationId xmlns:a16="http://schemas.microsoft.com/office/drawing/2014/main" id="{3D08DD3D-A9CE-402B-BBA6-BB61F82EDBB6}"/>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70EEA6D4-AA2D-4399-8D72-35BB7FEAEB91}" type="slidenum">
              <a:rPr lang="en-US" altLang="en-US" sz="1000" i="0">
                <a:solidFill>
                  <a:srgbClr val="FFFFFF"/>
                </a:solidFill>
              </a:rPr>
              <a:pPr algn="l" eaLnBrk="1" hangingPunct="1"/>
              <a:t>111</a:t>
            </a:fld>
            <a:endParaRPr lang="en-US" altLang="en-US" sz="1000" i="0">
              <a:solidFill>
                <a:srgbClr val="FFFFFF"/>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3D7D1CB4-5BB9-4859-9352-2A3592887CBC}"/>
              </a:ext>
            </a:extLst>
          </p:cNvPr>
          <p:cNvSpPr>
            <a:spLocks noGrp="1" noChangeArrowheads="1"/>
          </p:cNvSpPr>
          <p:nvPr>
            <p:ph type="title" idx="4294967295"/>
          </p:nvPr>
        </p:nvSpPr>
        <p:spPr/>
        <p:txBody>
          <a:bodyPr/>
          <a:lstStyle/>
          <a:p>
            <a:pPr eaLnBrk="1" hangingPunct="1"/>
            <a:r>
              <a:rPr lang="en-US" altLang="en-US"/>
              <a:t>Demonstration: Using forward</a:t>
            </a:r>
          </a:p>
        </p:txBody>
      </p:sp>
      <p:sp>
        <p:nvSpPr>
          <p:cNvPr id="44035" name="Rectangle 3">
            <a:extLst>
              <a:ext uri="{FF2B5EF4-FFF2-40B4-BE49-F238E27FC236}">
                <a16:creationId xmlns:a16="http://schemas.microsoft.com/office/drawing/2014/main" id="{7DD6CCFC-E3D1-4054-B24B-94CE52590F0B}"/>
              </a:ext>
            </a:extLst>
          </p:cNvPr>
          <p:cNvSpPr>
            <a:spLocks noGrp="1" noChangeArrowheads="1"/>
          </p:cNvSpPr>
          <p:nvPr>
            <p:ph type="body" idx="4294967295"/>
          </p:nvPr>
        </p:nvSpPr>
        <p:spPr>
          <a:xfrm>
            <a:off x="2286000" y="1776414"/>
            <a:ext cx="8382000" cy="1500187"/>
          </a:xfrm>
          <a:gradFill rotWithShape="1">
            <a:gsLst>
              <a:gs pos="0">
                <a:srgbClr val="FFFFCC"/>
              </a:gs>
              <a:gs pos="100000">
                <a:schemeClr val="bg1"/>
              </a:gs>
            </a:gsLst>
            <a:lin ang="5400000" scaled="1"/>
          </a:gradFill>
        </p:spPr>
        <p:txBody>
          <a:bodyPr/>
          <a:lstStyle/>
          <a:p>
            <a:pPr algn="just" eaLnBrk="1" hangingPunct="1">
              <a:spcBef>
                <a:spcPct val="0"/>
              </a:spcBef>
              <a:buFontTx/>
              <a:buNone/>
            </a:pPr>
            <a:r>
              <a:rPr lang="en-US" altLang="en-US"/>
              <a:t>Write a servlet that will dispatch the request to designated servlet based </a:t>
            </a:r>
          </a:p>
          <a:p>
            <a:pPr algn="just" eaLnBrk="1" hangingPunct="1">
              <a:spcBef>
                <a:spcPct val="0"/>
              </a:spcBef>
              <a:buFontTx/>
              <a:buNone/>
            </a:pPr>
            <a:r>
              <a:rPr lang="en-US" altLang="en-US"/>
              <a:t>on the choice made in the </a:t>
            </a:r>
            <a:r>
              <a:rPr lang="en-US" altLang="en-US" b="1" i="1"/>
              <a:t>Catalog </a:t>
            </a:r>
            <a:r>
              <a:rPr lang="en-US" altLang="en-US" i="1"/>
              <a:t>page.</a:t>
            </a:r>
            <a:endParaRPr lang="en-US" altLang="en-US"/>
          </a:p>
        </p:txBody>
      </p:sp>
      <p:pic>
        <p:nvPicPr>
          <p:cNvPr id="44036" name="Picture 4" descr="0511-0703-2215-1516">
            <a:extLst>
              <a:ext uri="{FF2B5EF4-FFF2-40B4-BE49-F238E27FC236}">
                <a16:creationId xmlns:a16="http://schemas.microsoft.com/office/drawing/2014/main" id="{53E2EC2D-429A-4806-BE0C-D16C3EC6E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048000"/>
            <a:ext cx="28194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Slide Number Placeholder 4">
            <a:extLst>
              <a:ext uri="{FF2B5EF4-FFF2-40B4-BE49-F238E27FC236}">
                <a16:creationId xmlns:a16="http://schemas.microsoft.com/office/drawing/2014/main" id="{BA024D6D-FAEC-4FF3-8009-0A28F5B8687B}"/>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ED3980B3-5B15-4E12-8A2D-C0E9A6CE2D02}" type="slidenum">
              <a:rPr lang="en-US" altLang="en-US" sz="1000" i="0">
                <a:solidFill>
                  <a:srgbClr val="FFFFFF"/>
                </a:solidFill>
              </a:rPr>
              <a:pPr algn="l" eaLnBrk="1" hangingPunct="1"/>
              <a:t>112</a:t>
            </a:fld>
            <a:endParaRPr lang="en-US" altLang="en-US" sz="1000" i="0">
              <a:solidFill>
                <a:srgbClr val="FFFFFF"/>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2A4F773E-2CF0-4DD6-8024-A59C91F7412E}"/>
              </a:ext>
            </a:extLst>
          </p:cNvPr>
          <p:cNvSpPr>
            <a:spLocks noGrp="1" noChangeArrowheads="1"/>
          </p:cNvSpPr>
          <p:nvPr>
            <p:ph type="title" idx="4294967295"/>
          </p:nvPr>
        </p:nvSpPr>
        <p:spPr/>
        <p:txBody>
          <a:bodyPr/>
          <a:lstStyle/>
          <a:p>
            <a:pPr eaLnBrk="1" hangingPunct="1"/>
            <a:r>
              <a:rPr lang="en-US" altLang="en-US"/>
              <a:t>Catalog Page – Catalog.html</a:t>
            </a:r>
          </a:p>
        </p:txBody>
      </p:sp>
      <p:sp>
        <p:nvSpPr>
          <p:cNvPr id="45059" name="Rectangle 3">
            <a:extLst>
              <a:ext uri="{FF2B5EF4-FFF2-40B4-BE49-F238E27FC236}">
                <a16:creationId xmlns:a16="http://schemas.microsoft.com/office/drawing/2014/main" id="{BE4949B0-586C-46B6-839F-AD50D3D4E7E7}"/>
              </a:ext>
            </a:extLst>
          </p:cNvPr>
          <p:cNvSpPr>
            <a:spLocks noGrp="1" noChangeArrowheads="1"/>
          </p:cNvSpPr>
          <p:nvPr>
            <p:ph type="body" idx="4294967295"/>
          </p:nvPr>
        </p:nvSpPr>
        <p:spPr>
          <a:xfrm>
            <a:off x="1752600" y="1404938"/>
            <a:ext cx="8686800" cy="5105400"/>
          </a:xfrm>
        </p:spPr>
        <p:txBody>
          <a:bodyPr/>
          <a:lstStyle/>
          <a:p>
            <a:pPr eaLnBrk="1" hangingPunct="1">
              <a:lnSpc>
                <a:spcPct val="80000"/>
              </a:lnSpc>
              <a:spcBef>
                <a:spcPct val="0"/>
              </a:spcBef>
              <a:buFontTx/>
              <a:buNone/>
            </a:pPr>
            <a:r>
              <a:rPr lang="en-US" altLang="en-US" sz="1600"/>
              <a:t>&lt;html&gt;</a:t>
            </a:r>
          </a:p>
          <a:p>
            <a:pPr eaLnBrk="1" hangingPunct="1">
              <a:lnSpc>
                <a:spcPct val="80000"/>
              </a:lnSpc>
              <a:spcBef>
                <a:spcPct val="0"/>
              </a:spcBef>
              <a:buFontTx/>
              <a:buNone/>
            </a:pPr>
            <a:r>
              <a:rPr lang="en-US" altLang="en-US" sz="1600"/>
              <a:t>&lt;title&gt;Catalog&lt;/title&gt;</a:t>
            </a:r>
          </a:p>
          <a:p>
            <a:pPr eaLnBrk="1" hangingPunct="1">
              <a:lnSpc>
                <a:spcPct val="80000"/>
              </a:lnSpc>
              <a:spcBef>
                <a:spcPct val="0"/>
              </a:spcBef>
              <a:buFontTx/>
              <a:buNone/>
            </a:pPr>
            <a:r>
              <a:rPr lang="en-US" altLang="en-US" sz="1600"/>
              <a:t>&lt;body&gt;</a:t>
            </a:r>
          </a:p>
          <a:p>
            <a:pPr eaLnBrk="1" hangingPunct="1">
              <a:lnSpc>
                <a:spcPct val="80000"/>
              </a:lnSpc>
              <a:spcBef>
                <a:spcPct val="0"/>
              </a:spcBef>
              <a:buFontTx/>
              <a:buNone/>
            </a:pPr>
            <a:r>
              <a:rPr lang="en-US" altLang="en-US" sz="1600"/>
              <a:t>&lt;center&gt;</a:t>
            </a:r>
          </a:p>
          <a:p>
            <a:pPr eaLnBrk="1" hangingPunct="1">
              <a:lnSpc>
                <a:spcPct val="80000"/>
              </a:lnSpc>
              <a:spcBef>
                <a:spcPct val="0"/>
              </a:spcBef>
              <a:buFontTx/>
              <a:buNone/>
            </a:pPr>
            <a:r>
              <a:rPr lang="en-US" altLang="en-US" sz="1600"/>
              <a:t>&lt;form action=</a:t>
            </a:r>
            <a:r>
              <a:rPr lang="en-US" altLang="en-US" sz="1600" b="1"/>
              <a:t>"http://localhost:9080/ForwardServletProject/ChoiceServlet</a:t>
            </a:r>
            <a:r>
              <a:rPr lang="en-US" altLang="en-US" sz="1600"/>
              <a:t>"&gt;</a:t>
            </a:r>
          </a:p>
          <a:p>
            <a:pPr eaLnBrk="1" hangingPunct="1">
              <a:lnSpc>
                <a:spcPct val="80000"/>
              </a:lnSpc>
              <a:spcBef>
                <a:spcPct val="0"/>
              </a:spcBef>
              <a:buFontTx/>
              <a:buNone/>
            </a:pPr>
            <a:r>
              <a:rPr lang="en-US" altLang="en-US" sz="1600"/>
              <a:t>&lt;h2&gt;Choose Your Area of Interest&lt;/h2&gt;</a:t>
            </a:r>
          </a:p>
          <a:p>
            <a:pPr eaLnBrk="1" hangingPunct="1">
              <a:lnSpc>
                <a:spcPct val="80000"/>
              </a:lnSpc>
              <a:spcBef>
                <a:spcPct val="0"/>
              </a:spcBef>
              <a:buFontTx/>
              <a:buNone/>
            </a:pPr>
            <a:r>
              <a:rPr lang="en-US" altLang="en-US" sz="1600"/>
              <a:t>&lt;table cellspacing =10 cellpadding=10 border=1&gt;</a:t>
            </a:r>
          </a:p>
          <a:p>
            <a:pPr eaLnBrk="1" hangingPunct="1">
              <a:lnSpc>
                <a:spcPct val="80000"/>
              </a:lnSpc>
              <a:spcBef>
                <a:spcPct val="0"/>
              </a:spcBef>
              <a:buFontTx/>
              <a:buNone/>
            </a:pPr>
            <a:r>
              <a:rPr lang="en-US" altLang="en-US" sz="1600"/>
              <a:t>&lt;tr&gt;&lt;td&gt;&lt;input type="radio" name="r1" value="Tourist"&gt;Tourist Information&lt;/td&gt;</a:t>
            </a:r>
          </a:p>
          <a:p>
            <a:pPr eaLnBrk="1" hangingPunct="1">
              <a:lnSpc>
                <a:spcPct val="80000"/>
              </a:lnSpc>
              <a:spcBef>
                <a:spcPct val="0"/>
              </a:spcBef>
              <a:buFontTx/>
              <a:buNone/>
            </a:pPr>
            <a:r>
              <a:rPr lang="en-US" altLang="en-US" sz="1600"/>
              <a:t>&lt;td&gt;&lt;input type="radio" name="r1" value="Flight"&gt;Flight Information&lt;/td&gt;&lt;/tr&gt;</a:t>
            </a:r>
          </a:p>
          <a:p>
            <a:pPr eaLnBrk="1" hangingPunct="1">
              <a:lnSpc>
                <a:spcPct val="80000"/>
              </a:lnSpc>
              <a:spcBef>
                <a:spcPct val="0"/>
              </a:spcBef>
              <a:buFontTx/>
              <a:buNone/>
            </a:pPr>
            <a:r>
              <a:rPr lang="en-US" altLang="en-US" sz="1600"/>
              <a:t>&lt;tr&gt;</a:t>
            </a:r>
          </a:p>
          <a:p>
            <a:pPr eaLnBrk="1" hangingPunct="1">
              <a:lnSpc>
                <a:spcPct val="80000"/>
              </a:lnSpc>
              <a:spcBef>
                <a:spcPct val="0"/>
              </a:spcBef>
              <a:buFontTx/>
              <a:buNone/>
            </a:pPr>
            <a:r>
              <a:rPr lang="en-US" altLang="en-US" sz="1600"/>
              <a:t>&lt;td&gt;&lt;input type="radio" name="r1" value="Hotel"&gt;Hotel Information&lt;/td&gt;</a:t>
            </a:r>
          </a:p>
          <a:p>
            <a:pPr eaLnBrk="1" hangingPunct="1">
              <a:lnSpc>
                <a:spcPct val="80000"/>
              </a:lnSpc>
              <a:spcBef>
                <a:spcPct val="0"/>
              </a:spcBef>
              <a:buFontTx/>
              <a:buNone/>
            </a:pPr>
            <a:r>
              <a:rPr lang="en-US" altLang="en-US" sz="1600"/>
              <a:t>&lt;td&gt;&lt;input type="radio" name="r1" value="Railway"&gt;Railway Information&lt;/td&gt;</a:t>
            </a:r>
          </a:p>
          <a:p>
            <a:pPr eaLnBrk="1" hangingPunct="1">
              <a:lnSpc>
                <a:spcPct val="80000"/>
              </a:lnSpc>
              <a:spcBef>
                <a:spcPct val="0"/>
              </a:spcBef>
              <a:buFontTx/>
              <a:buNone/>
            </a:pPr>
            <a:r>
              <a:rPr lang="en-US" altLang="en-US" sz="1600"/>
              <a:t>&lt;/td&gt;</a:t>
            </a:r>
          </a:p>
          <a:p>
            <a:pPr eaLnBrk="1" hangingPunct="1">
              <a:lnSpc>
                <a:spcPct val="80000"/>
              </a:lnSpc>
              <a:spcBef>
                <a:spcPct val="0"/>
              </a:spcBef>
              <a:buFontTx/>
              <a:buNone/>
            </a:pPr>
            <a:r>
              <a:rPr lang="en-US" altLang="en-US" sz="1600"/>
              <a:t>&lt;/tr&gt;</a:t>
            </a:r>
          </a:p>
          <a:p>
            <a:pPr eaLnBrk="1" hangingPunct="1">
              <a:lnSpc>
                <a:spcPct val="80000"/>
              </a:lnSpc>
              <a:spcBef>
                <a:spcPct val="0"/>
              </a:spcBef>
              <a:buFontTx/>
              <a:buNone/>
            </a:pPr>
            <a:r>
              <a:rPr lang="en-US" altLang="en-US" sz="1600"/>
              <a:t>&lt;tr&gt;&lt;td&gt;&lt;input type="submit" value="submit"&gt;&lt;/td&gt;&lt;td&gt;&lt;input type="reset" value="Clear"&gt;&lt;/td&gt;&lt;/tr&gt;</a:t>
            </a:r>
          </a:p>
          <a:p>
            <a:pPr eaLnBrk="1" hangingPunct="1">
              <a:lnSpc>
                <a:spcPct val="80000"/>
              </a:lnSpc>
              <a:spcBef>
                <a:spcPct val="0"/>
              </a:spcBef>
              <a:buFontTx/>
              <a:buNone/>
            </a:pPr>
            <a:r>
              <a:rPr lang="en-US" altLang="en-US" sz="1600"/>
              <a:t>&lt;/table&gt;</a:t>
            </a:r>
          </a:p>
          <a:p>
            <a:pPr eaLnBrk="1" hangingPunct="1">
              <a:lnSpc>
                <a:spcPct val="80000"/>
              </a:lnSpc>
              <a:spcBef>
                <a:spcPct val="0"/>
              </a:spcBef>
              <a:buFontTx/>
              <a:buNone/>
            </a:pPr>
            <a:r>
              <a:rPr lang="en-US" altLang="en-US" sz="1600"/>
              <a:t>&lt;/form&gt;</a:t>
            </a:r>
          </a:p>
          <a:p>
            <a:pPr eaLnBrk="1" hangingPunct="1">
              <a:lnSpc>
                <a:spcPct val="80000"/>
              </a:lnSpc>
              <a:spcBef>
                <a:spcPct val="0"/>
              </a:spcBef>
              <a:buFontTx/>
              <a:buNone/>
            </a:pPr>
            <a:r>
              <a:rPr lang="en-US" altLang="en-US" sz="1600"/>
              <a:t>&lt;/center&gt;</a:t>
            </a:r>
          </a:p>
          <a:p>
            <a:pPr eaLnBrk="1" hangingPunct="1">
              <a:lnSpc>
                <a:spcPct val="80000"/>
              </a:lnSpc>
              <a:spcBef>
                <a:spcPct val="0"/>
              </a:spcBef>
              <a:buFontTx/>
              <a:buNone/>
            </a:pPr>
            <a:r>
              <a:rPr lang="en-US" altLang="en-US" sz="1600"/>
              <a:t>&lt;/body&gt;</a:t>
            </a:r>
          </a:p>
          <a:p>
            <a:pPr eaLnBrk="1" hangingPunct="1">
              <a:lnSpc>
                <a:spcPct val="80000"/>
              </a:lnSpc>
              <a:spcBef>
                <a:spcPct val="0"/>
              </a:spcBef>
              <a:buFontTx/>
              <a:buNone/>
            </a:pPr>
            <a:r>
              <a:rPr lang="en-US" altLang="en-US" sz="1600"/>
              <a:t>&lt;/html&gt;</a:t>
            </a:r>
          </a:p>
        </p:txBody>
      </p:sp>
      <p:sp>
        <p:nvSpPr>
          <p:cNvPr id="45060" name="Slide Number Placeholder 3">
            <a:extLst>
              <a:ext uri="{FF2B5EF4-FFF2-40B4-BE49-F238E27FC236}">
                <a16:creationId xmlns:a16="http://schemas.microsoft.com/office/drawing/2014/main" id="{42D049E5-C623-45E1-BAF4-EA891065DB5C}"/>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3F46C6E8-E811-4B54-B3B9-190F70CEA76A}" type="slidenum">
              <a:rPr lang="en-US" altLang="en-US" sz="1000" i="0">
                <a:solidFill>
                  <a:srgbClr val="FFFFFF"/>
                </a:solidFill>
              </a:rPr>
              <a:pPr algn="l" eaLnBrk="1" hangingPunct="1"/>
              <a:t>113</a:t>
            </a:fld>
            <a:endParaRPr lang="en-US" altLang="en-US" sz="1000" i="0">
              <a:solidFill>
                <a:srgbClr val="FFFFF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7B5671D-F149-43FF-852E-600DCB01E29F}"/>
              </a:ext>
            </a:extLst>
          </p:cNvPr>
          <p:cNvSpPr>
            <a:spLocks noGrp="1" noChangeArrowheads="1"/>
          </p:cNvSpPr>
          <p:nvPr>
            <p:ph type="title" idx="4294967295"/>
          </p:nvPr>
        </p:nvSpPr>
        <p:spPr/>
        <p:txBody>
          <a:bodyPr/>
          <a:lstStyle/>
          <a:p>
            <a:pPr eaLnBrk="1" hangingPunct="1"/>
            <a:r>
              <a:rPr lang="en-US" altLang="en-US"/>
              <a:t>Choice Servlet– ChoiceServlet.java</a:t>
            </a:r>
          </a:p>
        </p:txBody>
      </p:sp>
      <p:sp>
        <p:nvSpPr>
          <p:cNvPr id="46083" name="Rectangle 3">
            <a:extLst>
              <a:ext uri="{FF2B5EF4-FFF2-40B4-BE49-F238E27FC236}">
                <a16:creationId xmlns:a16="http://schemas.microsoft.com/office/drawing/2014/main" id="{DEC87540-27FB-4FE6-BD70-F6596FA6E47E}"/>
              </a:ext>
            </a:extLst>
          </p:cNvPr>
          <p:cNvSpPr>
            <a:spLocks noGrp="1" noChangeArrowheads="1"/>
          </p:cNvSpPr>
          <p:nvPr>
            <p:ph type="body" idx="4294967295"/>
          </p:nvPr>
        </p:nvSpPr>
        <p:spPr>
          <a:xfrm>
            <a:off x="1752600" y="1600200"/>
            <a:ext cx="8686800" cy="5105400"/>
          </a:xfrm>
        </p:spPr>
        <p:txBody>
          <a:bodyPr/>
          <a:lstStyle/>
          <a:p>
            <a:pPr eaLnBrk="1" hangingPunct="1">
              <a:lnSpc>
                <a:spcPct val="80000"/>
              </a:lnSpc>
              <a:spcBef>
                <a:spcPct val="0"/>
              </a:spcBef>
              <a:buFontTx/>
              <a:buNone/>
            </a:pPr>
            <a:r>
              <a:rPr lang="en-US" altLang="en-US" sz="1600" dirty="0"/>
              <a:t>package    .</a:t>
            </a:r>
            <a:r>
              <a:rPr lang="en-US" altLang="en-US" sz="1600" dirty="0" err="1"/>
              <a:t>sample.forward</a:t>
            </a:r>
            <a:r>
              <a:rPr lang="en-US" altLang="en-US" sz="1600" dirty="0"/>
              <a:t>;</a:t>
            </a:r>
          </a:p>
          <a:p>
            <a:pPr eaLnBrk="1" hangingPunct="1">
              <a:lnSpc>
                <a:spcPct val="80000"/>
              </a:lnSpc>
              <a:spcBef>
                <a:spcPct val="0"/>
              </a:spcBef>
              <a:buFontTx/>
              <a:buNone/>
            </a:pPr>
            <a:r>
              <a:rPr lang="en-US" altLang="en-US" sz="1600" dirty="0"/>
              <a:t>import java.io.*;</a:t>
            </a:r>
          </a:p>
          <a:p>
            <a:pPr eaLnBrk="1" hangingPunct="1">
              <a:lnSpc>
                <a:spcPct val="80000"/>
              </a:lnSpc>
              <a:spcBef>
                <a:spcPct val="0"/>
              </a:spcBef>
              <a:buFontTx/>
              <a:buNone/>
            </a:pPr>
            <a:r>
              <a:rPr lang="en-US" altLang="en-US" sz="1600" dirty="0"/>
              <a:t>import </a:t>
            </a:r>
            <a:r>
              <a:rPr lang="en-US" altLang="en-US" sz="1600" dirty="0" err="1"/>
              <a:t>javax.servlet</a:t>
            </a:r>
            <a:r>
              <a:rPr lang="en-US" altLang="en-US" sz="1600" dirty="0"/>
              <a:t>.*;</a:t>
            </a:r>
          </a:p>
          <a:p>
            <a:pPr eaLnBrk="1" hangingPunct="1">
              <a:lnSpc>
                <a:spcPct val="80000"/>
              </a:lnSpc>
              <a:spcBef>
                <a:spcPct val="0"/>
              </a:spcBef>
              <a:buFontTx/>
              <a:buNone/>
            </a:pPr>
            <a:r>
              <a:rPr lang="en-US" altLang="en-US" sz="1600" dirty="0"/>
              <a:t>import </a:t>
            </a:r>
            <a:r>
              <a:rPr lang="en-US" altLang="en-US" sz="1600" dirty="0" err="1"/>
              <a:t>javax.servlet.http</a:t>
            </a:r>
            <a:r>
              <a:rPr lang="en-US" altLang="en-US" sz="1600" dirty="0"/>
              <a:t>.*;</a:t>
            </a:r>
          </a:p>
          <a:p>
            <a:pPr eaLnBrk="1" hangingPunct="1">
              <a:lnSpc>
                <a:spcPct val="80000"/>
              </a:lnSpc>
              <a:spcBef>
                <a:spcPct val="0"/>
              </a:spcBef>
              <a:buFontTx/>
              <a:buNone/>
            </a:pPr>
            <a:endParaRPr lang="en-US" altLang="en-US" sz="1600" dirty="0"/>
          </a:p>
          <a:p>
            <a:pPr eaLnBrk="1" hangingPunct="1">
              <a:lnSpc>
                <a:spcPct val="80000"/>
              </a:lnSpc>
              <a:spcBef>
                <a:spcPct val="0"/>
              </a:spcBef>
              <a:buFontTx/>
              <a:buNone/>
            </a:pPr>
            <a:r>
              <a:rPr lang="en-US" altLang="en-US" sz="1600" dirty="0"/>
              <a:t>public class </a:t>
            </a:r>
            <a:r>
              <a:rPr lang="en-US" altLang="en-US" sz="1600" b="1" dirty="0" err="1"/>
              <a:t>ChoiceServlet</a:t>
            </a:r>
            <a:r>
              <a:rPr lang="en-US" altLang="en-US" sz="1600" dirty="0"/>
              <a:t> extends </a:t>
            </a:r>
            <a:r>
              <a:rPr lang="en-US" altLang="en-US" sz="1600" b="1" dirty="0" err="1"/>
              <a:t>HttpServlet</a:t>
            </a:r>
            <a:r>
              <a:rPr lang="en-US" altLang="en-US" sz="1600" dirty="0"/>
              <a:t> {</a:t>
            </a:r>
          </a:p>
          <a:p>
            <a:pPr eaLnBrk="1" hangingPunct="1">
              <a:lnSpc>
                <a:spcPct val="80000"/>
              </a:lnSpc>
              <a:spcBef>
                <a:spcPct val="0"/>
              </a:spcBef>
              <a:buFontTx/>
              <a:buNone/>
            </a:pPr>
            <a:endParaRPr lang="en-US" altLang="en-US" sz="1600" dirty="0"/>
          </a:p>
          <a:p>
            <a:pPr eaLnBrk="1" hangingPunct="1">
              <a:lnSpc>
                <a:spcPct val="80000"/>
              </a:lnSpc>
              <a:spcBef>
                <a:spcPct val="0"/>
              </a:spcBef>
              <a:buFontTx/>
              <a:buNone/>
            </a:pPr>
            <a:r>
              <a:rPr lang="en-US" altLang="en-US" sz="1600" dirty="0"/>
              <a:t>    public void </a:t>
            </a:r>
            <a:r>
              <a:rPr lang="en-US" altLang="en-US" sz="1600" dirty="0" err="1"/>
              <a:t>doGet</a:t>
            </a:r>
            <a:r>
              <a:rPr lang="en-US" altLang="en-US" sz="1600" dirty="0"/>
              <a:t>(</a:t>
            </a:r>
            <a:r>
              <a:rPr lang="en-US" altLang="en-US" sz="1600" dirty="0" err="1"/>
              <a:t>HttpServletRequest</a:t>
            </a:r>
            <a:r>
              <a:rPr lang="en-US" altLang="en-US" sz="1600" dirty="0"/>
              <a:t> request, </a:t>
            </a:r>
            <a:r>
              <a:rPr lang="en-US" altLang="en-US" sz="1600" dirty="0" err="1"/>
              <a:t>HttpServletResponse</a:t>
            </a:r>
            <a:r>
              <a:rPr lang="en-US" altLang="en-US" sz="1600" dirty="0"/>
              <a:t> response)</a:t>
            </a:r>
          </a:p>
          <a:p>
            <a:pPr eaLnBrk="1" hangingPunct="1">
              <a:lnSpc>
                <a:spcPct val="80000"/>
              </a:lnSpc>
              <a:spcBef>
                <a:spcPct val="0"/>
              </a:spcBef>
              <a:buFontTx/>
              <a:buNone/>
            </a:pPr>
            <a:r>
              <a:rPr lang="en-US" altLang="en-US" sz="1600" dirty="0"/>
              <a:t>    throws </a:t>
            </a:r>
            <a:r>
              <a:rPr lang="en-US" altLang="en-US" sz="1600" dirty="0" err="1"/>
              <a:t>IOException</a:t>
            </a:r>
            <a:r>
              <a:rPr lang="en-US" altLang="en-US" sz="1600" dirty="0"/>
              <a:t>, </a:t>
            </a:r>
            <a:r>
              <a:rPr lang="en-US" altLang="en-US" sz="1600" dirty="0" err="1"/>
              <a:t>ServletException</a:t>
            </a:r>
            <a:endParaRPr lang="en-US" altLang="en-US" sz="1600" dirty="0"/>
          </a:p>
          <a:p>
            <a:pPr eaLnBrk="1" hangingPunct="1">
              <a:lnSpc>
                <a:spcPct val="80000"/>
              </a:lnSpc>
              <a:spcBef>
                <a:spcPct val="0"/>
              </a:spcBef>
              <a:buFontTx/>
              <a:buNone/>
            </a:pPr>
            <a:r>
              <a:rPr lang="en-US" altLang="en-US" sz="1600" dirty="0"/>
              <a:t>    {</a:t>
            </a:r>
          </a:p>
          <a:p>
            <a:pPr eaLnBrk="1" hangingPunct="1">
              <a:lnSpc>
                <a:spcPct val="80000"/>
              </a:lnSpc>
              <a:spcBef>
                <a:spcPct val="0"/>
              </a:spcBef>
              <a:buFontTx/>
              <a:buNone/>
            </a:pPr>
            <a:endParaRPr lang="en-US" altLang="en-US" sz="1600" dirty="0"/>
          </a:p>
          <a:p>
            <a:pPr eaLnBrk="1" hangingPunct="1">
              <a:lnSpc>
                <a:spcPct val="80000"/>
              </a:lnSpc>
              <a:spcBef>
                <a:spcPct val="0"/>
              </a:spcBef>
              <a:buFontTx/>
              <a:buNone/>
            </a:pPr>
            <a:r>
              <a:rPr lang="en-US" altLang="en-US" sz="1600" dirty="0"/>
              <a:t>	 String type = </a:t>
            </a:r>
            <a:r>
              <a:rPr lang="en-US" altLang="en-US" sz="1600" dirty="0" err="1"/>
              <a:t>request.getParameter</a:t>
            </a:r>
            <a:r>
              <a:rPr lang="en-US" altLang="en-US" sz="1600" dirty="0"/>
              <a:t>("r1");</a:t>
            </a:r>
          </a:p>
          <a:p>
            <a:pPr eaLnBrk="1" hangingPunct="1">
              <a:lnSpc>
                <a:spcPct val="80000"/>
              </a:lnSpc>
              <a:spcBef>
                <a:spcPct val="0"/>
              </a:spcBef>
              <a:buFontTx/>
              <a:buNone/>
            </a:pPr>
            <a:endParaRPr lang="en-US" altLang="en-US" sz="1600" dirty="0"/>
          </a:p>
          <a:p>
            <a:pPr eaLnBrk="1" hangingPunct="1">
              <a:lnSpc>
                <a:spcPct val="80000"/>
              </a:lnSpc>
              <a:spcBef>
                <a:spcPct val="0"/>
              </a:spcBef>
              <a:buFontTx/>
              <a:buNone/>
            </a:pPr>
            <a:r>
              <a:rPr lang="en-US" altLang="en-US" sz="1600" dirty="0"/>
              <a:t>	if(</a:t>
            </a:r>
            <a:r>
              <a:rPr lang="en-US" altLang="en-US" sz="1600" dirty="0" err="1"/>
              <a:t>type.equals</a:t>
            </a:r>
            <a:r>
              <a:rPr lang="en-US" altLang="en-US" sz="1600" dirty="0"/>
              <a:t>("Tourist"))</a:t>
            </a:r>
          </a:p>
          <a:p>
            <a:pPr eaLnBrk="1" hangingPunct="1">
              <a:lnSpc>
                <a:spcPct val="80000"/>
              </a:lnSpc>
              <a:spcBef>
                <a:spcPct val="0"/>
              </a:spcBef>
              <a:buFontTx/>
              <a:buNone/>
            </a:pPr>
            <a:r>
              <a:rPr lang="en-US" altLang="en-US" sz="1600" dirty="0"/>
              <a:t>	{</a:t>
            </a:r>
          </a:p>
          <a:p>
            <a:pPr eaLnBrk="1" hangingPunct="1">
              <a:lnSpc>
                <a:spcPct val="80000"/>
              </a:lnSpc>
              <a:spcBef>
                <a:spcPct val="0"/>
              </a:spcBef>
              <a:buFontTx/>
              <a:buNone/>
            </a:pPr>
            <a:r>
              <a:rPr lang="en-US" altLang="en-US" sz="1600" dirty="0"/>
              <a:t>	</a:t>
            </a:r>
            <a:r>
              <a:rPr lang="en-US" altLang="en-US" sz="1600" dirty="0" err="1"/>
              <a:t>RequestDispatcher</a:t>
            </a:r>
            <a:r>
              <a:rPr lang="en-US" altLang="en-US" sz="1600" dirty="0"/>
              <a:t> </a:t>
            </a:r>
            <a:r>
              <a:rPr lang="en-US" altLang="en-US" sz="1600" dirty="0" err="1"/>
              <a:t>rd</a:t>
            </a:r>
            <a:r>
              <a:rPr lang="en-US" altLang="en-US" sz="1600" dirty="0"/>
              <a:t> = </a:t>
            </a:r>
            <a:r>
              <a:rPr lang="en-US" altLang="en-US" sz="1600" dirty="0" err="1"/>
              <a:t>getServletContext</a:t>
            </a:r>
            <a:r>
              <a:rPr lang="en-US" altLang="en-US" sz="1600" dirty="0"/>
              <a:t>().</a:t>
            </a:r>
            <a:r>
              <a:rPr lang="en-US" altLang="en-US" sz="1600" dirty="0" err="1"/>
              <a:t>getRequestDispatcher</a:t>
            </a:r>
            <a:r>
              <a:rPr lang="en-US" altLang="en-US" sz="1600" dirty="0"/>
              <a:t>("/Tourist");</a:t>
            </a:r>
          </a:p>
          <a:p>
            <a:pPr eaLnBrk="1" hangingPunct="1">
              <a:lnSpc>
                <a:spcPct val="80000"/>
              </a:lnSpc>
              <a:spcBef>
                <a:spcPct val="0"/>
              </a:spcBef>
              <a:buFontTx/>
              <a:buNone/>
            </a:pPr>
            <a:r>
              <a:rPr lang="en-US" altLang="en-US" sz="1600" dirty="0"/>
              <a:t>	</a:t>
            </a:r>
            <a:r>
              <a:rPr lang="en-US" altLang="en-US" sz="1600" dirty="0" err="1"/>
              <a:t>rd.forward</a:t>
            </a:r>
            <a:r>
              <a:rPr lang="en-US" altLang="en-US" sz="1600" dirty="0"/>
              <a:t>(</a:t>
            </a:r>
            <a:r>
              <a:rPr lang="en-US" altLang="en-US" sz="1600" dirty="0" err="1"/>
              <a:t>request,response</a:t>
            </a:r>
            <a:r>
              <a:rPr lang="en-US" altLang="en-US" sz="1600" dirty="0"/>
              <a:t>);</a:t>
            </a:r>
          </a:p>
          <a:p>
            <a:pPr eaLnBrk="1" hangingPunct="1">
              <a:lnSpc>
                <a:spcPct val="80000"/>
              </a:lnSpc>
              <a:spcBef>
                <a:spcPct val="0"/>
              </a:spcBef>
              <a:buFontTx/>
              <a:buNone/>
            </a:pPr>
            <a:r>
              <a:rPr lang="en-US" altLang="en-US" sz="1600" dirty="0"/>
              <a:t>	}</a:t>
            </a:r>
          </a:p>
          <a:p>
            <a:pPr eaLnBrk="1" hangingPunct="1">
              <a:lnSpc>
                <a:spcPct val="80000"/>
              </a:lnSpc>
              <a:spcBef>
                <a:spcPct val="0"/>
              </a:spcBef>
              <a:buFontTx/>
              <a:buNone/>
            </a:pPr>
            <a:endParaRPr lang="en-US" altLang="en-US" sz="1600" dirty="0"/>
          </a:p>
        </p:txBody>
      </p:sp>
      <p:sp>
        <p:nvSpPr>
          <p:cNvPr id="46084" name="Slide Number Placeholder 3">
            <a:extLst>
              <a:ext uri="{FF2B5EF4-FFF2-40B4-BE49-F238E27FC236}">
                <a16:creationId xmlns:a16="http://schemas.microsoft.com/office/drawing/2014/main" id="{AA150225-79D1-4D37-8F6F-59730507010A}"/>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95F2B9EF-FDE9-4D92-A43B-FABE75374001}" type="slidenum">
              <a:rPr lang="en-US" altLang="en-US" sz="1000" i="0">
                <a:solidFill>
                  <a:srgbClr val="FFFFFF"/>
                </a:solidFill>
              </a:rPr>
              <a:pPr algn="l" eaLnBrk="1" hangingPunct="1"/>
              <a:t>114</a:t>
            </a:fld>
            <a:endParaRPr lang="en-US" altLang="en-US" sz="1000" i="0">
              <a:solidFill>
                <a:srgbClr val="FFFFFF"/>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7E50EB5F-5BB3-4D3A-B43A-1CA174D25B85}"/>
              </a:ext>
            </a:extLst>
          </p:cNvPr>
          <p:cNvSpPr>
            <a:spLocks noGrp="1" noChangeArrowheads="1"/>
          </p:cNvSpPr>
          <p:nvPr>
            <p:ph type="title" idx="4294967295"/>
          </p:nvPr>
        </p:nvSpPr>
        <p:spPr/>
        <p:txBody>
          <a:bodyPr/>
          <a:lstStyle/>
          <a:p>
            <a:pPr eaLnBrk="1" hangingPunct="1"/>
            <a:r>
              <a:rPr lang="en-US" altLang="en-US"/>
              <a:t>Choice Servlet– ChoiceServlet.java</a:t>
            </a:r>
          </a:p>
        </p:txBody>
      </p:sp>
      <p:sp>
        <p:nvSpPr>
          <p:cNvPr id="47107" name="Rectangle 3">
            <a:extLst>
              <a:ext uri="{FF2B5EF4-FFF2-40B4-BE49-F238E27FC236}">
                <a16:creationId xmlns:a16="http://schemas.microsoft.com/office/drawing/2014/main" id="{D4738DDA-9FFA-4DBB-9012-8984ACD93A08}"/>
              </a:ext>
            </a:extLst>
          </p:cNvPr>
          <p:cNvSpPr>
            <a:spLocks noGrp="1" noChangeArrowheads="1"/>
          </p:cNvSpPr>
          <p:nvPr>
            <p:ph type="body" idx="4294967295"/>
          </p:nvPr>
        </p:nvSpPr>
        <p:spPr>
          <a:xfrm>
            <a:off x="1752600" y="1752600"/>
            <a:ext cx="8686800" cy="5105400"/>
          </a:xfrm>
        </p:spPr>
        <p:txBody>
          <a:bodyPr/>
          <a:lstStyle/>
          <a:p>
            <a:pPr eaLnBrk="1" hangingPunct="1">
              <a:lnSpc>
                <a:spcPct val="80000"/>
              </a:lnSpc>
              <a:spcBef>
                <a:spcPct val="0"/>
              </a:spcBef>
              <a:buFontTx/>
              <a:buNone/>
            </a:pPr>
            <a:r>
              <a:rPr lang="en-US" altLang="en-US" sz="2000"/>
              <a:t>	</a:t>
            </a:r>
            <a:r>
              <a:rPr lang="en-US" altLang="en-US" sz="1600"/>
              <a:t>if(type.equals("Flight"))</a:t>
            </a:r>
          </a:p>
          <a:p>
            <a:pPr eaLnBrk="1" hangingPunct="1">
              <a:lnSpc>
                <a:spcPct val="80000"/>
              </a:lnSpc>
              <a:spcBef>
                <a:spcPct val="0"/>
              </a:spcBef>
              <a:buFontTx/>
              <a:buNone/>
            </a:pPr>
            <a:r>
              <a:rPr lang="en-US" altLang="en-US" sz="1600"/>
              <a:t>	{</a:t>
            </a:r>
          </a:p>
          <a:p>
            <a:pPr eaLnBrk="1" hangingPunct="1">
              <a:lnSpc>
                <a:spcPct val="80000"/>
              </a:lnSpc>
              <a:spcBef>
                <a:spcPct val="0"/>
              </a:spcBef>
              <a:buFontTx/>
              <a:buNone/>
            </a:pPr>
            <a:r>
              <a:rPr lang="en-US" altLang="en-US" sz="1600"/>
              <a:t>	RequestDispatcher rd = getServletContext().getRequestDispatcher("/Flight");</a:t>
            </a:r>
          </a:p>
          <a:p>
            <a:pPr eaLnBrk="1" hangingPunct="1">
              <a:lnSpc>
                <a:spcPct val="80000"/>
              </a:lnSpc>
              <a:spcBef>
                <a:spcPct val="0"/>
              </a:spcBef>
              <a:buFontTx/>
              <a:buNone/>
            </a:pPr>
            <a:r>
              <a:rPr lang="en-US" altLang="en-US" sz="1600"/>
              <a:t>	rd.forward(request,response);</a:t>
            </a:r>
          </a:p>
          <a:p>
            <a:pPr eaLnBrk="1" hangingPunct="1">
              <a:lnSpc>
                <a:spcPct val="80000"/>
              </a:lnSpc>
              <a:spcBef>
                <a:spcPct val="0"/>
              </a:spcBef>
              <a:buFontTx/>
              <a:buNone/>
            </a:pPr>
            <a:r>
              <a:rPr lang="en-US" altLang="en-US" sz="1600"/>
              <a:t>	}</a:t>
            </a:r>
          </a:p>
          <a:p>
            <a:pPr eaLnBrk="1" hangingPunct="1">
              <a:lnSpc>
                <a:spcPct val="80000"/>
              </a:lnSpc>
              <a:spcBef>
                <a:spcPct val="0"/>
              </a:spcBef>
              <a:buFontTx/>
              <a:buNone/>
            </a:pPr>
            <a:r>
              <a:rPr lang="en-US" altLang="en-US" sz="1600"/>
              <a:t>	</a:t>
            </a:r>
          </a:p>
          <a:p>
            <a:pPr eaLnBrk="1" hangingPunct="1">
              <a:lnSpc>
                <a:spcPct val="80000"/>
              </a:lnSpc>
              <a:spcBef>
                <a:spcPct val="0"/>
              </a:spcBef>
              <a:buFontTx/>
              <a:buNone/>
            </a:pPr>
            <a:r>
              <a:rPr lang="en-US" altLang="en-US" sz="1600"/>
              <a:t>	if(type.equals("Hotel"))</a:t>
            </a:r>
          </a:p>
          <a:p>
            <a:pPr eaLnBrk="1" hangingPunct="1">
              <a:lnSpc>
                <a:spcPct val="80000"/>
              </a:lnSpc>
              <a:spcBef>
                <a:spcPct val="0"/>
              </a:spcBef>
              <a:buFontTx/>
              <a:buNone/>
            </a:pPr>
            <a:r>
              <a:rPr lang="en-US" altLang="en-US" sz="1600"/>
              <a:t>	{</a:t>
            </a:r>
          </a:p>
          <a:p>
            <a:pPr eaLnBrk="1" hangingPunct="1">
              <a:lnSpc>
                <a:spcPct val="80000"/>
              </a:lnSpc>
              <a:spcBef>
                <a:spcPct val="0"/>
              </a:spcBef>
              <a:buFontTx/>
              <a:buNone/>
            </a:pPr>
            <a:r>
              <a:rPr lang="en-US" altLang="en-US" sz="1600"/>
              <a:t>	RequestDispatcher rd = getServletContext().getRequestDispatcher("/Hotel");</a:t>
            </a:r>
          </a:p>
          <a:p>
            <a:pPr eaLnBrk="1" hangingPunct="1">
              <a:lnSpc>
                <a:spcPct val="80000"/>
              </a:lnSpc>
              <a:spcBef>
                <a:spcPct val="0"/>
              </a:spcBef>
              <a:buFontTx/>
              <a:buNone/>
            </a:pPr>
            <a:r>
              <a:rPr lang="en-US" altLang="en-US" sz="1600"/>
              <a:t>	rd.forward(request,response);</a:t>
            </a:r>
          </a:p>
          <a:p>
            <a:pPr eaLnBrk="1" hangingPunct="1">
              <a:lnSpc>
                <a:spcPct val="80000"/>
              </a:lnSpc>
              <a:spcBef>
                <a:spcPct val="0"/>
              </a:spcBef>
              <a:buFontTx/>
              <a:buNone/>
            </a:pPr>
            <a:r>
              <a:rPr lang="en-US" altLang="en-US" sz="1600"/>
              <a:t>	}</a:t>
            </a:r>
          </a:p>
          <a:p>
            <a:pPr eaLnBrk="1" hangingPunct="1">
              <a:lnSpc>
                <a:spcPct val="80000"/>
              </a:lnSpc>
              <a:spcBef>
                <a:spcPct val="0"/>
              </a:spcBef>
              <a:buFontTx/>
              <a:buNone/>
            </a:pPr>
            <a:endParaRPr lang="en-US" altLang="en-US" sz="1600"/>
          </a:p>
          <a:p>
            <a:pPr eaLnBrk="1" hangingPunct="1">
              <a:lnSpc>
                <a:spcPct val="80000"/>
              </a:lnSpc>
              <a:spcBef>
                <a:spcPct val="0"/>
              </a:spcBef>
              <a:buFontTx/>
              <a:buNone/>
            </a:pPr>
            <a:r>
              <a:rPr lang="en-US" altLang="en-US" sz="1600"/>
              <a:t>	if(type.equals("Railway"))</a:t>
            </a:r>
          </a:p>
          <a:p>
            <a:pPr eaLnBrk="1" hangingPunct="1">
              <a:lnSpc>
                <a:spcPct val="80000"/>
              </a:lnSpc>
              <a:spcBef>
                <a:spcPct val="0"/>
              </a:spcBef>
              <a:buFontTx/>
              <a:buNone/>
            </a:pPr>
            <a:r>
              <a:rPr lang="en-US" altLang="en-US" sz="1600"/>
              <a:t>	{</a:t>
            </a:r>
          </a:p>
          <a:p>
            <a:pPr eaLnBrk="1" hangingPunct="1">
              <a:lnSpc>
                <a:spcPct val="80000"/>
              </a:lnSpc>
              <a:spcBef>
                <a:spcPct val="0"/>
              </a:spcBef>
              <a:buFontTx/>
              <a:buNone/>
            </a:pPr>
            <a:r>
              <a:rPr lang="en-US" altLang="en-US" sz="1600"/>
              <a:t>	RequestDispatcher rd = getServletContext().getRequestDispatcher("/Railway");</a:t>
            </a:r>
          </a:p>
          <a:p>
            <a:pPr eaLnBrk="1" hangingPunct="1">
              <a:lnSpc>
                <a:spcPct val="80000"/>
              </a:lnSpc>
              <a:spcBef>
                <a:spcPct val="0"/>
              </a:spcBef>
              <a:buFontTx/>
              <a:buNone/>
            </a:pPr>
            <a:r>
              <a:rPr lang="en-US" altLang="en-US" sz="1600"/>
              <a:t>	rd.forward(request,response);</a:t>
            </a:r>
          </a:p>
          <a:p>
            <a:pPr eaLnBrk="1" hangingPunct="1">
              <a:lnSpc>
                <a:spcPct val="80000"/>
              </a:lnSpc>
              <a:spcBef>
                <a:spcPct val="0"/>
              </a:spcBef>
              <a:buFontTx/>
              <a:buNone/>
            </a:pPr>
            <a:r>
              <a:rPr lang="en-US" altLang="en-US" sz="1600"/>
              <a:t>	}</a:t>
            </a:r>
          </a:p>
          <a:p>
            <a:pPr eaLnBrk="1" hangingPunct="1">
              <a:lnSpc>
                <a:spcPct val="80000"/>
              </a:lnSpc>
              <a:spcBef>
                <a:spcPct val="0"/>
              </a:spcBef>
              <a:buFontTx/>
              <a:buNone/>
            </a:pPr>
            <a:endParaRPr lang="en-US" altLang="en-US" sz="1600"/>
          </a:p>
          <a:p>
            <a:pPr eaLnBrk="1" hangingPunct="1">
              <a:lnSpc>
                <a:spcPct val="80000"/>
              </a:lnSpc>
              <a:spcBef>
                <a:spcPct val="0"/>
              </a:spcBef>
              <a:buFontTx/>
              <a:buNone/>
            </a:pPr>
            <a:r>
              <a:rPr lang="en-US" altLang="en-US" sz="1600"/>
              <a:t>    }</a:t>
            </a:r>
          </a:p>
          <a:p>
            <a:pPr eaLnBrk="1" hangingPunct="1">
              <a:lnSpc>
                <a:spcPct val="80000"/>
              </a:lnSpc>
              <a:spcBef>
                <a:spcPct val="0"/>
              </a:spcBef>
              <a:buFontTx/>
              <a:buNone/>
            </a:pPr>
            <a:r>
              <a:rPr lang="en-US" altLang="en-US" sz="1600"/>
              <a:t>}</a:t>
            </a:r>
          </a:p>
          <a:p>
            <a:pPr eaLnBrk="1" hangingPunct="1">
              <a:lnSpc>
                <a:spcPct val="80000"/>
              </a:lnSpc>
              <a:spcBef>
                <a:spcPct val="0"/>
              </a:spcBef>
              <a:buFontTx/>
              <a:buNone/>
            </a:pPr>
            <a:endParaRPr lang="en-US" altLang="en-US" sz="1600"/>
          </a:p>
        </p:txBody>
      </p:sp>
      <p:sp>
        <p:nvSpPr>
          <p:cNvPr id="47108" name="Slide Number Placeholder 3">
            <a:extLst>
              <a:ext uri="{FF2B5EF4-FFF2-40B4-BE49-F238E27FC236}">
                <a16:creationId xmlns:a16="http://schemas.microsoft.com/office/drawing/2014/main" id="{F5E8187D-0B0B-4AA4-8182-15C323046331}"/>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AD898CCE-6EEA-4E08-B655-235E4895459B}" type="slidenum">
              <a:rPr lang="en-US" altLang="en-US" sz="1000" i="0">
                <a:solidFill>
                  <a:srgbClr val="FFFFFF"/>
                </a:solidFill>
              </a:rPr>
              <a:pPr algn="l" eaLnBrk="1" hangingPunct="1"/>
              <a:t>115</a:t>
            </a:fld>
            <a:endParaRPr lang="en-US" altLang="en-US" sz="1000" i="0">
              <a:solidFill>
                <a:srgbClr val="FFFFF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50F9276F-584C-470D-B3D9-CD75945EE9D0}"/>
              </a:ext>
            </a:extLst>
          </p:cNvPr>
          <p:cNvSpPr>
            <a:spLocks noGrp="1" noChangeArrowheads="1"/>
          </p:cNvSpPr>
          <p:nvPr>
            <p:ph type="title" idx="4294967295"/>
          </p:nvPr>
        </p:nvSpPr>
        <p:spPr/>
        <p:txBody>
          <a:bodyPr/>
          <a:lstStyle/>
          <a:p>
            <a:pPr eaLnBrk="1" hangingPunct="1"/>
            <a:r>
              <a:rPr lang="en-US" altLang="en-US"/>
              <a:t>Tourist Servlet – Tourist.java</a:t>
            </a:r>
          </a:p>
        </p:txBody>
      </p:sp>
      <p:sp>
        <p:nvSpPr>
          <p:cNvPr id="48131" name="Rectangle 3">
            <a:extLst>
              <a:ext uri="{FF2B5EF4-FFF2-40B4-BE49-F238E27FC236}">
                <a16:creationId xmlns:a16="http://schemas.microsoft.com/office/drawing/2014/main" id="{06FFBAC4-3D80-475A-B7B7-EB9EC07C6EB6}"/>
              </a:ext>
            </a:extLst>
          </p:cNvPr>
          <p:cNvSpPr>
            <a:spLocks noGrp="1" noChangeArrowheads="1"/>
          </p:cNvSpPr>
          <p:nvPr>
            <p:ph type="body" idx="4294967295"/>
          </p:nvPr>
        </p:nvSpPr>
        <p:spPr>
          <a:xfrm>
            <a:off x="1752600" y="1752600"/>
            <a:ext cx="8686800" cy="5105400"/>
          </a:xfrm>
        </p:spPr>
        <p:txBody>
          <a:bodyPr/>
          <a:lstStyle/>
          <a:p>
            <a:pPr eaLnBrk="1" hangingPunct="1">
              <a:lnSpc>
                <a:spcPct val="90000"/>
              </a:lnSpc>
              <a:spcBef>
                <a:spcPct val="0"/>
              </a:spcBef>
              <a:buFontTx/>
              <a:buNone/>
            </a:pPr>
            <a:r>
              <a:rPr lang="en-US" altLang="en-US" sz="1600" dirty="0"/>
              <a:t>package    .</a:t>
            </a:r>
            <a:r>
              <a:rPr lang="en-US" altLang="en-US" sz="1600" dirty="0" err="1"/>
              <a:t>sample.forward</a:t>
            </a:r>
            <a:r>
              <a:rPr lang="en-US" altLang="en-US" sz="1600" dirty="0"/>
              <a:t>;</a:t>
            </a:r>
          </a:p>
          <a:p>
            <a:pPr eaLnBrk="1" hangingPunct="1">
              <a:lnSpc>
                <a:spcPct val="90000"/>
              </a:lnSpc>
              <a:spcBef>
                <a:spcPct val="0"/>
              </a:spcBef>
              <a:buFontTx/>
              <a:buNone/>
            </a:pPr>
            <a:r>
              <a:rPr lang="en-US" altLang="en-US" sz="1600" dirty="0"/>
              <a:t>import java.io.*;</a:t>
            </a:r>
          </a:p>
          <a:p>
            <a:pPr eaLnBrk="1" hangingPunct="1">
              <a:lnSpc>
                <a:spcPct val="90000"/>
              </a:lnSpc>
              <a:spcBef>
                <a:spcPct val="0"/>
              </a:spcBef>
              <a:buFontTx/>
              <a:buNone/>
            </a:pPr>
            <a:r>
              <a:rPr lang="en-US" altLang="en-US" sz="1600" dirty="0"/>
              <a:t>import </a:t>
            </a:r>
            <a:r>
              <a:rPr lang="en-US" altLang="en-US" sz="1600" dirty="0" err="1"/>
              <a:t>javax.servlet</a:t>
            </a:r>
            <a:r>
              <a:rPr lang="en-US" altLang="en-US" sz="1600" dirty="0"/>
              <a:t>.*;</a:t>
            </a:r>
          </a:p>
          <a:p>
            <a:pPr eaLnBrk="1" hangingPunct="1">
              <a:lnSpc>
                <a:spcPct val="90000"/>
              </a:lnSpc>
              <a:spcBef>
                <a:spcPct val="0"/>
              </a:spcBef>
              <a:buFontTx/>
              <a:buNone/>
            </a:pPr>
            <a:r>
              <a:rPr lang="en-US" altLang="en-US" sz="1600" dirty="0"/>
              <a:t>import </a:t>
            </a:r>
            <a:r>
              <a:rPr lang="en-US" altLang="en-US" sz="1600" dirty="0" err="1"/>
              <a:t>javax.servlet.http</a:t>
            </a:r>
            <a:r>
              <a:rPr lang="en-US" altLang="en-US" sz="1600" dirty="0"/>
              <a:t>.*;</a:t>
            </a:r>
          </a:p>
          <a:p>
            <a:pPr eaLnBrk="1" hangingPunct="1">
              <a:lnSpc>
                <a:spcPct val="90000"/>
              </a:lnSpc>
              <a:spcBef>
                <a:spcPct val="0"/>
              </a:spcBef>
              <a:buFontTx/>
              <a:buNone/>
            </a:pPr>
            <a:endParaRPr lang="en-US" altLang="en-US" sz="1600" dirty="0"/>
          </a:p>
          <a:p>
            <a:pPr eaLnBrk="1" hangingPunct="1">
              <a:lnSpc>
                <a:spcPct val="90000"/>
              </a:lnSpc>
              <a:spcBef>
                <a:spcPct val="0"/>
              </a:spcBef>
              <a:buFontTx/>
              <a:buNone/>
            </a:pPr>
            <a:r>
              <a:rPr lang="en-US" altLang="en-US" sz="1600" dirty="0"/>
              <a:t>public class </a:t>
            </a:r>
            <a:r>
              <a:rPr lang="en-US" altLang="en-US" sz="1600" b="1" dirty="0"/>
              <a:t>Tourist</a:t>
            </a:r>
            <a:r>
              <a:rPr lang="en-US" altLang="en-US" sz="1600" dirty="0"/>
              <a:t> extends </a:t>
            </a:r>
            <a:r>
              <a:rPr lang="en-US" altLang="en-US" sz="1600" b="1" dirty="0" err="1"/>
              <a:t>HttpServlet</a:t>
            </a:r>
            <a:r>
              <a:rPr lang="en-US" altLang="en-US" sz="1600" dirty="0"/>
              <a:t> {</a:t>
            </a:r>
          </a:p>
          <a:p>
            <a:pPr eaLnBrk="1" hangingPunct="1">
              <a:lnSpc>
                <a:spcPct val="90000"/>
              </a:lnSpc>
              <a:spcBef>
                <a:spcPct val="0"/>
              </a:spcBef>
              <a:buFontTx/>
              <a:buNone/>
            </a:pPr>
            <a:endParaRPr lang="en-US" altLang="en-US" sz="1600" dirty="0"/>
          </a:p>
          <a:p>
            <a:pPr eaLnBrk="1" hangingPunct="1">
              <a:lnSpc>
                <a:spcPct val="90000"/>
              </a:lnSpc>
              <a:spcBef>
                <a:spcPct val="0"/>
              </a:spcBef>
              <a:buFontTx/>
              <a:buNone/>
            </a:pPr>
            <a:r>
              <a:rPr lang="en-US" altLang="en-US" sz="1600" dirty="0"/>
              <a:t>    public void </a:t>
            </a:r>
            <a:r>
              <a:rPr lang="en-US" altLang="en-US" sz="1600" dirty="0" err="1"/>
              <a:t>doGet</a:t>
            </a:r>
            <a:r>
              <a:rPr lang="en-US" altLang="en-US" sz="1600" dirty="0"/>
              <a:t>(</a:t>
            </a:r>
            <a:r>
              <a:rPr lang="en-US" altLang="en-US" sz="1600" dirty="0" err="1"/>
              <a:t>HttpServletRequest</a:t>
            </a:r>
            <a:r>
              <a:rPr lang="en-US" altLang="en-US" sz="1600" dirty="0"/>
              <a:t> request, </a:t>
            </a:r>
            <a:r>
              <a:rPr lang="en-US" altLang="en-US" sz="1600" dirty="0" err="1"/>
              <a:t>HttpServletResponse</a:t>
            </a:r>
            <a:r>
              <a:rPr lang="en-US" altLang="en-US" sz="1600" dirty="0"/>
              <a:t> response)</a:t>
            </a:r>
          </a:p>
          <a:p>
            <a:pPr eaLnBrk="1" hangingPunct="1">
              <a:lnSpc>
                <a:spcPct val="90000"/>
              </a:lnSpc>
              <a:spcBef>
                <a:spcPct val="0"/>
              </a:spcBef>
              <a:buFontTx/>
              <a:buNone/>
            </a:pPr>
            <a:r>
              <a:rPr lang="en-US" altLang="en-US" sz="1600" dirty="0"/>
              <a:t>    throws </a:t>
            </a:r>
            <a:r>
              <a:rPr lang="en-US" altLang="en-US" sz="1600" dirty="0" err="1"/>
              <a:t>IOException</a:t>
            </a:r>
            <a:r>
              <a:rPr lang="en-US" altLang="en-US" sz="1600" dirty="0"/>
              <a:t>, </a:t>
            </a:r>
            <a:r>
              <a:rPr lang="en-US" altLang="en-US" sz="1600" dirty="0" err="1"/>
              <a:t>ServletException</a:t>
            </a:r>
            <a:endParaRPr lang="en-US" altLang="en-US" sz="1600" dirty="0"/>
          </a:p>
          <a:p>
            <a:pPr eaLnBrk="1" hangingPunct="1">
              <a:lnSpc>
                <a:spcPct val="90000"/>
              </a:lnSpc>
              <a:spcBef>
                <a:spcPct val="0"/>
              </a:spcBef>
              <a:buFontTx/>
              <a:buNone/>
            </a:pPr>
            <a:r>
              <a:rPr lang="en-US" altLang="en-US" sz="1600" dirty="0"/>
              <a:t>    {</a:t>
            </a:r>
          </a:p>
          <a:p>
            <a:pPr eaLnBrk="1" hangingPunct="1">
              <a:lnSpc>
                <a:spcPct val="90000"/>
              </a:lnSpc>
              <a:spcBef>
                <a:spcPct val="0"/>
              </a:spcBef>
              <a:buFontTx/>
              <a:buNone/>
            </a:pPr>
            <a:r>
              <a:rPr lang="en-US" altLang="en-US" sz="1600" dirty="0"/>
              <a:t>	</a:t>
            </a:r>
            <a:r>
              <a:rPr lang="en-US" altLang="en-US" sz="1600" dirty="0" err="1"/>
              <a:t>response.setContentType</a:t>
            </a:r>
            <a:r>
              <a:rPr lang="en-US" altLang="en-US" sz="1600" dirty="0"/>
              <a:t>("text/html");</a:t>
            </a:r>
          </a:p>
          <a:p>
            <a:pPr eaLnBrk="1" hangingPunct="1">
              <a:lnSpc>
                <a:spcPct val="90000"/>
              </a:lnSpc>
              <a:spcBef>
                <a:spcPct val="0"/>
              </a:spcBef>
              <a:buFontTx/>
              <a:buNone/>
            </a:pPr>
            <a:r>
              <a:rPr lang="en-US" altLang="en-US" sz="1600" dirty="0"/>
              <a:t>	</a:t>
            </a:r>
            <a:r>
              <a:rPr lang="en-US" altLang="en-US" sz="1600" dirty="0" err="1"/>
              <a:t>PrintWriter</a:t>
            </a:r>
            <a:r>
              <a:rPr lang="en-US" altLang="en-US" sz="1600" dirty="0"/>
              <a:t> out = </a:t>
            </a:r>
            <a:r>
              <a:rPr lang="en-US" altLang="en-US" sz="1600" dirty="0" err="1"/>
              <a:t>response.getWriter</a:t>
            </a:r>
            <a:r>
              <a:rPr lang="en-US" altLang="en-US" sz="1600" dirty="0"/>
              <a:t>();</a:t>
            </a:r>
          </a:p>
          <a:p>
            <a:pPr eaLnBrk="1" hangingPunct="1">
              <a:lnSpc>
                <a:spcPct val="90000"/>
              </a:lnSpc>
              <a:spcBef>
                <a:spcPct val="0"/>
              </a:spcBef>
              <a:buFontTx/>
              <a:buNone/>
            </a:pPr>
            <a:r>
              <a:rPr lang="en-US" altLang="en-US" sz="1600" dirty="0"/>
              <a:t>	</a:t>
            </a:r>
            <a:r>
              <a:rPr lang="en-US" altLang="en-US" sz="1600" dirty="0" err="1"/>
              <a:t>out.println</a:t>
            </a:r>
            <a:r>
              <a:rPr lang="en-US" altLang="en-US" sz="1600" dirty="0"/>
              <a:t>("&lt;h2&gt;Tourist Place Details Will Be Available Shortly...&lt;/h2&gt;");</a:t>
            </a:r>
          </a:p>
          <a:p>
            <a:pPr eaLnBrk="1" hangingPunct="1">
              <a:lnSpc>
                <a:spcPct val="90000"/>
              </a:lnSpc>
              <a:spcBef>
                <a:spcPct val="0"/>
              </a:spcBef>
              <a:buFontTx/>
              <a:buNone/>
            </a:pPr>
            <a:r>
              <a:rPr lang="en-US" altLang="en-US" sz="1600" dirty="0"/>
              <a:t>	</a:t>
            </a:r>
            <a:r>
              <a:rPr lang="en-US" altLang="en-US" sz="1600" dirty="0" err="1"/>
              <a:t>out.println</a:t>
            </a:r>
            <a:r>
              <a:rPr lang="en-US" altLang="en-US" sz="1600" dirty="0"/>
              <a:t>("&lt;</a:t>
            </a:r>
            <a:r>
              <a:rPr lang="en-US" altLang="en-US" sz="1600" dirty="0" err="1"/>
              <a:t>hr</a:t>
            </a:r>
            <a:r>
              <a:rPr lang="en-US" altLang="en-US" sz="1600" dirty="0"/>
              <a:t> color='blue' size=5&gt;");</a:t>
            </a:r>
          </a:p>
          <a:p>
            <a:pPr eaLnBrk="1" hangingPunct="1">
              <a:lnSpc>
                <a:spcPct val="90000"/>
              </a:lnSpc>
              <a:spcBef>
                <a:spcPct val="0"/>
              </a:spcBef>
              <a:buFontTx/>
              <a:buNone/>
            </a:pPr>
            <a:r>
              <a:rPr lang="en-US" altLang="en-US" sz="1600" dirty="0"/>
              <a:t>   }</a:t>
            </a:r>
          </a:p>
          <a:p>
            <a:pPr eaLnBrk="1" hangingPunct="1">
              <a:lnSpc>
                <a:spcPct val="90000"/>
              </a:lnSpc>
              <a:spcBef>
                <a:spcPct val="0"/>
              </a:spcBef>
              <a:buFontTx/>
              <a:buNone/>
            </a:pPr>
            <a:r>
              <a:rPr lang="en-US" altLang="en-US" sz="1600" dirty="0"/>
              <a:t>}</a:t>
            </a:r>
          </a:p>
          <a:p>
            <a:pPr eaLnBrk="1" hangingPunct="1">
              <a:lnSpc>
                <a:spcPct val="90000"/>
              </a:lnSpc>
              <a:spcBef>
                <a:spcPct val="0"/>
              </a:spcBef>
              <a:buFontTx/>
              <a:buNone/>
            </a:pPr>
            <a:endParaRPr lang="en-US" altLang="en-US" sz="1600" dirty="0"/>
          </a:p>
          <a:p>
            <a:pPr eaLnBrk="1" hangingPunct="1">
              <a:lnSpc>
                <a:spcPct val="90000"/>
              </a:lnSpc>
              <a:spcBef>
                <a:spcPct val="0"/>
              </a:spcBef>
              <a:buFontTx/>
              <a:buNone/>
            </a:pPr>
            <a:endParaRPr lang="en-US" altLang="en-US" sz="1600" dirty="0"/>
          </a:p>
        </p:txBody>
      </p:sp>
      <p:sp>
        <p:nvSpPr>
          <p:cNvPr id="48132" name="Slide Number Placeholder 3">
            <a:extLst>
              <a:ext uri="{FF2B5EF4-FFF2-40B4-BE49-F238E27FC236}">
                <a16:creationId xmlns:a16="http://schemas.microsoft.com/office/drawing/2014/main" id="{36717C8F-D15C-4758-9962-F5CA9240C3FA}"/>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9D663310-8809-4FE4-A069-C6B22EC32038}" type="slidenum">
              <a:rPr lang="en-US" altLang="en-US" sz="1000" i="0">
                <a:solidFill>
                  <a:srgbClr val="FFFFFF"/>
                </a:solidFill>
              </a:rPr>
              <a:pPr algn="l" eaLnBrk="1" hangingPunct="1"/>
              <a:t>116</a:t>
            </a:fld>
            <a:endParaRPr lang="en-US" altLang="en-US" sz="1000" i="0">
              <a:solidFill>
                <a:srgbClr val="FFFFFF"/>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F38AF4C4-45F3-42DA-B8FF-8775050347D5}"/>
              </a:ext>
            </a:extLst>
          </p:cNvPr>
          <p:cNvSpPr>
            <a:spLocks noGrp="1" noChangeArrowheads="1"/>
          </p:cNvSpPr>
          <p:nvPr>
            <p:ph type="title" idx="4294967295"/>
          </p:nvPr>
        </p:nvSpPr>
        <p:spPr/>
        <p:txBody>
          <a:bodyPr/>
          <a:lstStyle/>
          <a:p>
            <a:pPr eaLnBrk="1" hangingPunct="1"/>
            <a:r>
              <a:rPr lang="en-US" altLang="en-US"/>
              <a:t>Flight Servlet – Flight.java</a:t>
            </a:r>
          </a:p>
        </p:txBody>
      </p:sp>
      <p:sp>
        <p:nvSpPr>
          <p:cNvPr id="49155" name="Rectangle 3">
            <a:extLst>
              <a:ext uri="{FF2B5EF4-FFF2-40B4-BE49-F238E27FC236}">
                <a16:creationId xmlns:a16="http://schemas.microsoft.com/office/drawing/2014/main" id="{948811AA-6FDF-4692-AD51-E7CEACF9C9BC}"/>
              </a:ext>
            </a:extLst>
          </p:cNvPr>
          <p:cNvSpPr>
            <a:spLocks noGrp="1" noChangeArrowheads="1"/>
          </p:cNvSpPr>
          <p:nvPr>
            <p:ph type="body" idx="4294967295"/>
          </p:nvPr>
        </p:nvSpPr>
        <p:spPr>
          <a:xfrm>
            <a:off x="1752600" y="1752600"/>
            <a:ext cx="8686800" cy="5105400"/>
          </a:xfrm>
        </p:spPr>
        <p:txBody>
          <a:bodyPr/>
          <a:lstStyle/>
          <a:p>
            <a:pPr eaLnBrk="1" hangingPunct="1">
              <a:lnSpc>
                <a:spcPct val="90000"/>
              </a:lnSpc>
              <a:spcBef>
                <a:spcPct val="0"/>
              </a:spcBef>
              <a:buFontTx/>
              <a:buNone/>
            </a:pPr>
            <a:r>
              <a:rPr lang="en-US" altLang="en-US" sz="1600" dirty="0"/>
              <a:t>package    .</a:t>
            </a:r>
            <a:r>
              <a:rPr lang="en-US" altLang="en-US" sz="1600" dirty="0" err="1"/>
              <a:t>sample.forward</a:t>
            </a:r>
            <a:r>
              <a:rPr lang="en-US" altLang="en-US" sz="1600" dirty="0"/>
              <a:t>;</a:t>
            </a:r>
          </a:p>
          <a:p>
            <a:pPr eaLnBrk="1" hangingPunct="1">
              <a:lnSpc>
                <a:spcPct val="90000"/>
              </a:lnSpc>
              <a:spcBef>
                <a:spcPct val="0"/>
              </a:spcBef>
              <a:buFontTx/>
              <a:buNone/>
            </a:pPr>
            <a:r>
              <a:rPr lang="en-US" altLang="en-US" sz="1600" dirty="0"/>
              <a:t>import java.io.*;</a:t>
            </a:r>
          </a:p>
          <a:p>
            <a:pPr eaLnBrk="1" hangingPunct="1">
              <a:lnSpc>
                <a:spcPct val="90000"/>
              </a:lnSpc>
              <a:spcBef>
                <a:spcPct val="0"/>
              </a:spcBef>
              <a:buFontTx/>
              <a:buNone/>
            </a:pPr>
            <a:r>
              <a:rPr lang="en-US" altLang="en-US" sz="1600" dirty="0"/>
              <a:t>import </a:t>
            </a:r>
            <a:r>
              <a:rPr lang="en-US" altLang="en-US" sz="1600" dirty="0" err="1"/>
              <a:t>javax.servlet</a:t>
            </a:r>
            <a:r>
              <a:rPr lang="en-US" altLang="en-US" sz="1600" dirty="0"/>
              <a:t>.*;</a:t>
            </a:r>
          </a:p>
          <a:p>
            <a:pPr eaLnBrk="1" hangingPunct="1">
              <a:lnSpc>
                <a:spcPct val="90000"/>
              </a:lnSpc>
              <a:spcBef>
                <a:spcPct val="0"/>
              </a:spcBef>
              <a:buFontTx/>
              <a:buNone/>
            </a:pPr>
            <a:r>
              <a:rPr lang="en-US" altLang="en-US" sz="1600" dirty="0"/>
              <a:t>import </a:t>
            </a:r>
            <a:r>
              <a:rPr lang="en-US" altLang="en-US" sz="1600" dirty="0" err="1"/>
              <a:t>javax.servlet.http</a:t>
            </a:r>
            <a:r>
              <a:rPr lang="en-US" altLang="en-US" sz="1600" dirty="0"/>
              <a:t>.*;</a:t>
            </a:r>
          </a:p>
          <a:p>
            <a:pPr eaLnBrk="1" hangingPunct="1">
              <a:lnSpc>
                <a:spcPct val="90000"/>
              </a:lnSpc>
              <a:spcBef>
                <a:spcPct val="0"/>
              </a:spcBef>
              <a:buFontTx/>
              <a:buNone/>
            </a:pPr>
            <a:endParaRPr lang="en-US" altLang="en-US" sz="1600" dirty="0"/>
          </a:p>
          <a:p>
            <a:pPr eaLnBrk="1" hangingPunct="1">
              <a:lnSpc>
                <a:spcPct val="90000"/>
              </a:lnSpc>
              <a:spcBef>
                <a:spcPct val="0"/>
              </a:spcBef>
              <a:buFontTx/>
              <a:buNone/>
            </a:pPr>
            <a:r>
              <a:rPr lang="en-US" altLang="en-US" sz="1600" dirty="0"/>
              <a:t>public class </a:t>
            </a:r>
            <a:r>
              <a:rPr lang="en-US" altLang="en-US" sz="1600" b="1" dirty="0"/>
              <a:t>Flight</a:t>
            </a:r>
            <a:r>
              <a:rPr lang="en-US" altLang="en-US" sz="1600" dirty="0"/>
              <a:t> extends </a:t>
            </a:r>
            <a:r>
              <a:rPr lang="en-US" altLang="en-US" sz="1600" b="1" dirty="0" err="1"/>
              <a:t>HttpServlet</a:t>
            </a:r>
            <a:r>
              <a:rPr lang="en-US" altLang="en-US" sz="1600" dirty="0"/>
              <a:t> {</a:t>
            </a:r>
          </a:p>
          <a:p>
            <a:pPr eaLnBrk="1" hangingPunct="1">
              <a:lnSpc>
                <a:spcPct val="90000"/>
              </a:lnSpc>
              <a:spcBef>
                <a:spcPct val="0"/>
              </a:spcBef>
              <a:buFontTx/>
              <a:buNone/>
            </a:pPr>
            <a:endParaRPr lang="en-US" altLang="en-US" sz="1600" dirty="0"/>
          </a:p>
          <a:p>
            <a:pPr eaLnBrk="1" hangingPunct="1">
              <a:lnSpc>
                <a:spcPct val="90000"/>
              </a:lnSpc>
              <a:spcBef>
                <a:spcPct val="0"/>
              </a:spcBef>
              <a:buFontTx/>
              <a:buNone/>
            </a:pPr>
            <a:r>
              <a:rPr lang="en-US" altLang="en-US" sz="1600" dirty="0"/>
              <a:t>    public void </a:t>
            </a:r>
            <a:r>
              <a:rPr lang="en-US" altLang="en-US" sz="1600" dirty="0" err="1"/>
              <a:t>doGet</a:t>
            </a:r>
            <a:r>
              <a:rPr lang="en-US" altLang="en-US" sz="1600" dirty="0"/>
              <a:t>(</a:t>
            </a:r>
            <a:r>
              <a:rPr lang="en-US" altLang="en-US" sz="1600" dirty="0" err="1"/>
              <a:t>HttpServletRequest</a:t>
            </a:r>
            <a:r>
              <a:rPr lang="en-US" altLang="en-US" sz="1600" dirty="0"/>
              <a:t> request, </a:t>
            </a:r>
            <a:r>
              <a:rPr lang="en-US" altLang="en-US" sz="1600" dirty="0" err="1"/>
              <a:t>HttpServletResponse</a:t>
            </a:r>
            <a:r>
              <a:rPr lang="en-US" altLang="en-US" sz="1600" dirty="0"/>
              <a:t> response)</a:t>
            </a:r>
          </a:p>
          <a:p>
            <a:pPr eaLnBrk="1" hangingPunct="1">
              <a:lnSpc>
                <a:spcPct val="90000"/>
              </a:lnSpc>
              <a:spcBef>
                <a:spcPct val="0"/>
              </a:spcBef>
              <a:buFontTx/>
              <a:buNone/>
            </a:pPr>
            <a:r>
              <a:rPr lang="en-US" altLang="en-US" sz="1600" dirty="0"/>
              <a:t>    throws </a:t>
            </a:r>
            <a:r>
              <a:rPr lang="en-US" altLang="en-US" sz="1600" dirty="0" err="1"/>
              <a:t>IOException</a:t>
            </a:r>
            <a:r>
              <a:rPr lang="en-US" altLang="en-US" sz="1600" dirty="0"/>
              <a:t>, </a:t>
            </a:r>
            <a:r>
              <a:rPr lang="en-US" altLang="en-US" sz="1600" dirty="0" err="1"/>
              <a:t>ServletException</a:t>
            </a:r>
            <a:endParaRPr lang="en-US" altLang="en-US" sz="1600" dirty="0"/>
          </a:p>
          <a:p>
            <a:pPr eaLnBrk="1" hangingPunct="1">
              <a:lnSpc>
                <a:spcPct val="90000"/>
              </a:lnSpc>
              <a:spcBef>
                <a:spcPct val="0"/>
              </a:spcBef>
              <a:buFontTx/>
              <a:buNone/>
            </a:pPr>
            <a:r>
              <a:rPr lang="en-US" altLang="en-US" sz="1600" dirty="0"/>
              <a:t>    {</a:t>
            </a:r>
          </a:p>
          <a:p>
            <a:pPr eaLnBrk="1" hangingPunct="1">
              <a:lnSpc>
                <a:spcPct val="90000"/>
              </a:lnSpc>
              <a:spcBef>
                <a:spcPct val="0"/>
              </a:spcBef>
              <a:buFontTx/>
              <a:buNone/>
            </a:pPr>
            <a:r>
              <a:rPr lang="en-US" altLang="en-US" sz="1600" dirty="0"/>
              <a:t>	</a:t>
            </a:r>
            <a:r>
              <a:rPr lang="en-US" altLang="en-US" sz="1600" dirty="0" err="1"/>
              <a:t>response.setContentType</a:t>
            </a:r>
            <a:r>
              <a:rPr lang="en-US" altLang="en-US" sz="1600" dirty="0"/>
              <a:t>("text/html");</a:t>
            </a:r>
          </a:p>
          <a:p>
            <a:pPr eaLnBrk="1" hangingPunct="1">
              <a:lnSpc>
                <a:spcPct val="90000"/>
              </a:lnSpc>
              <a:spcBef>
                <a:spcPct val="0"/>
              </a:spcBef>
              <a:buFontTx/>
              <a:buNone/>
            </a:pPr>
            <a:r>
              <a:rPr lang="en-US" altLang="en-US" sz="1600" dirty="0"/>
              <a:t>	</a:t>
            </a:r>
            <a:r>
              <a:rPr lang="en-US" altLang="en-US" sz="1600" dirty="0" err="1"/>
              <a:t>PrintWriter</a:t>
            </a:r>
            <a:r>
              <a:rPr lang="en-US" altLang="en-US" sz="1600" dirty="0"/>
              <a:t> out = </a:t>
            </a:r>
            <a:r>
              <a:rPr lang="en-US" altLang="en-US" sz="1600" dirty="0" err="1"/>
              <a:t>response.getWriter</a:t>
            </a:r>
            <a:r>
              <a:rPr lang="en-US" altLang="en-US" sz="1600" dirty="0"/>
              <a:t>();</a:t>
            </a:r>
          </a:p>
          <a:p>
            <a:pPr eaLnBrk="1" hangingPunct="1">
              <a:lnSpc>
                <a:spcPct val="90000"/>
              </a:lnSpc>
              <a:spcBef>
                <a:spcPct val="0"/>
              </a:spcBef>
              <a:buFontTx/>
              <a:buNone/>
            </a:pPr>
            <a:r>
              <a:rPr lang="en-US" altLang="en-US" sz="1600" dirty="0"/>
              <a:t>	</a:t>
            </a:r>
            <a:r>
              <a:rPr lang="en-US" altLang="en-US" sz="1600" dirty="0" err="1"/>
              <a:t>out.println</a:t>
            </a:r>
            <a:r>
              <a:rPr lang="en-US" altLang="en-US" sz="1600" dirty="0"/>
              <a:t>("&lt;h2&gt;Flight Information Will Be Available Shortly...&lt;/h2&gt;");</a:t>
            </a:r>
          </a:p>
          <a:p>
            <a:pPr eaLnBrk="1" hangingPunct="1">
              <a:lnSpc>
                <a:spcPct val="90000"/>
              </a:lnSpc>
              <a:spcBef>
                <a:spcPct val="0"/>
              </a:spcBef>
              <a:buFontTx/>
              <a:buNone/>
            </a:pPr>
            <a:r>
              <a:rPr lang="en-US" altLang="en-US" sz="1600" dirty="0"/>
              <a:t>	</a:t>
            </a:r>
            <a:r>
              <a:rPr lang="en-US" altLang="en-US" sz="1600" dirty="0" err="1"/>
              <a:t>out.println</a:t>
            </a:r>
            <a:r>
              <a:rPr lang="en-US" altLang="en-US" sz="1600" dirty="0"/>
              <a:t>("&lt;</a:t>
            </a:r>
            <a:r>
              <a:rPr lang="en-US" altLang="en-US" sz="1600" dirty="0" err="1"/>
              <a:t>hr</a:t>
            </a:r>
            <a:r>
              <a:rPr lang="en-US" altLang="en-US" sz="1600" dirty="0"/>
              <a:t> color='blue' size=5&gt;");</a:t>
            </a:r>
          </a:p>
          <a:p>
            <a:pPr eaLnBrk="1" hangingPunct="1">
              <a:lnSpc>
                <a:spcPct val="90000"/>
              </a:lnSpc>
              <a:spcBef>
                <a:spcPct val="0"/>
              </a:spcBef>
              <a:buFontTx/>
              <a:buNone/>
            </a:pPr>
            <a:r>
              <a:rPr lang="en-US" altLang="en-US" sz="1600" dirty="0"/>
              <a:t>   }</a:t>
            </a:r>
          </a:p>
          <a:p>
            <a:pPr eaLnBrk="1" hangingPunct="1">
              <a:lnSpc>
                <a:spcPct val="90000"/>
              </a:lnSpc>
              <a:spcBef>
                <a:spcPct val="0"/>
              </a:spcBef>
              <a:buFontTx/>
              <a:buNone/>
            </a:pPr>
            <a:r>
              <a:rPr lang="en-US" altLang="en-US" sz="1600" dirty="0"/>
              <a:t>}</a:t>
            </a:r>
          </a:p>
          <a:p>
            <a:pPr eaLnBrk="1" hangingPunct="1">
              <a:lnSpc>
                <a:spcPct val="90000"/>
              </a:lnSpc>
              <a:spcBef>
                <a:spcPct val="0"/>
              </a:spcBef>
              <a:buFontTx/>
              <a:buNone/>
            </a:pPr>
            <a:endParaRPr lang="en-US" altLang="en-US" sz="1600" dirty="0"/>
          </a:p>
          <a:p>
            <a:pPr eaLnBrk="1" hangingPunct="1">
              <a:lnSpc>
                <a:spcPct val="90000"/>
              </a:lnSpc>
              <a:spcBef>
                <a:spcPct val="0"/>
              </a:spcBef>
              <a:buFontTx/>
              <a:buNone/>
            </a:pPr>
            <a:endParaRPr lang="en-US" altLang="en-US" sz="2000" dirty="0"/>
          </a:p>
        </p:txBody>
      </p:sp>
      <p:sp>
        <p:nvSpPr>
          <p:cNvPr id="49156" name="Slide Number Placeholder 3">
            <a:extLst>
              <a:ext uri="{FF2B5EF4-FFF2-40B4-BE49-F238E27FC236}">
                <a16:creationId xmlns:a16="http://schemas.microsoft.com/office/drawing/2014/main" id="{CC9F2BEC-1869-48F6-B8A7-00E9392E11B9}"/>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3C6B9F5D-E804-4BBD-93DB-94714335C33E}" type="slidenum">
              <a:rPr lang="en-US" altLang="en-US" sz="1000" i="0">
                <a:solidFill>
                  <a:srgbClr val="FFFFFF"/>
                </a:solidFill>
              </a:rPr>
              <a:pPr algn="l" eaLnBrk="1" hangingPunct="1"/>
              <a:t>117</a:t>
            </a:fld>
            <a:endParaRPr lang="en-US" altLang="en-US" sz="1000" i="0">
              <a:solidFill>
                <a:srgbClr val="FFFFFF"/>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D899CCB7-105C-4345-8768-D76633758D82}"/>
              </a:ext>
            </a:extLst>
          </p:cNvPr>
          <p:cNvSpPr>
            <a:spLocks noGrp="1" noChangeArrowheads="1"/>
          </p:cNvSpPr>
          <p:nvPr>
            <p:ph type="title" idx="4294967295"/>
          </p:nvPr>
        </p:nvSpPr>
        <p:spPr/>
        <p:txBody>
          <a:bodyPr/>
          <a:lstStyle/>
          <a:p>
            <a:pPr eaLnBrk="1" hangingPunct="1"/>
            <a:r>
              <a:rPr lang="en-US" altLang="en-US"/>
              <a:t>Hotel Servlet – Hotel.java</a:t>
            </a:r>
          </a:p>
        </p:txBody>
      </p:sp>
      <p:sp>
        <p:nvSpPr>
          <p:cNvPr id="50179" name="Rectangle 3">
            <a:extLst>
              <a:ext uri="{FF2B5EF4-FFF2-40B4-BE49-F238E27FC236}">
                <a16:creationId xmlns:a16="http://schemas.microsoft.com/office/drawing/2014/main" id="{9E109DF1-F726-4BA9-BCF5-F27D107A60C3}"/>
              </a:ext>
            </a:extLst>
          </p:cNvPr>
          <p:cNvSpPr>
            <a:spLocks noGrp="1" noChangeArrowheads="1"/>
          </p:cNvSpPr>
          <p:nvPr>
            <p:ph type="body" idx="4294967295"/>
          </p:nvPr>
        </p:nvSpPr>
        <p:spPr>
          <a:xfrm>
            <a:off x="1752600" y="1752600"/>
            <a:ext cx="8686800" cy="5105400"/>
          </a:xfrm>
        </p:spPr>
        <p:txBody>
          <a:bodyPr/>
          <a:lstStyle/>
          <a:p>
            <a:pPr eaLnBrk="1" hangingPunct="1">
              <a:lnSpc>
                <a:spcPct val="90000"/>
              </a:lnSpc>
              <a:spcBef>
                <a:spcPct val="0"/>
              </a:spcBef>
              <a:buFontTx/>
              <a:buNone/>
            </a:pPr>
            <a:r>
              <a:rPr lang="en-US" altLang="en-US" sz="1600" dirty="0"/>
              <a:t>package    .</a:t>
            </a:r>
            <a:r>
              <a:rPr lang="en-US" altLang="en-US" sz="1600" dirty="0" err="1"/>
              <a:t>sample.forward</a:t>
            </a:r>
            <a:r>
              <a:rPr lang="en-US" altLang="en-US" sz="1600" dirty="0"/>
              <a:t>;</a:t>
            </a:r>
          </a:p>
          <a:p>
            <a:pPr eaLnBrk="1" hangingPunct="1">
              <a:lnSpc>
                <a:spcPct val="90000"/>
              </a:lnSpc>
              <a:spcBef>
                <a:spcPct val="0"/>
              </a:spcBef>
              <a:buFontTx/>
              <a:buNone/>
            </a:pPr>
            <a:r>
              <a:rPr lang="en-US" altLang="en-US" sz="1600" dirty="0"/>
              <a:t>import java.io.*;</a:t>
            </a:r>
          </a:p>
          <a:p>
            <a:pPr eaLnBrk="1" hangingPunct="1">
              <a:lnSpc>
                <a:spcPct val="90000"/>
              </a:lnSpc>
              <a:spcBef>
                <a:spcPct val="0"/>
              </a:spcBef>
              <a:buFontTx/>
              <a:buNone/>
            </a:pPr>
            <a:r>
              <a:rPr lang="en-US" altLang="en-US" sz="1600" dirty="0"/>
              <a:t>import </a:t>
            </a:r>
            <a:r>
              <a:rPr lang="en-US" altLang="en-US" sz="1600" dirty="0" err="1"/>
              <a:t>javax.servlet</a:t>
            </a:r>
            <a:r>
              <a:rPr lang="en-US" altLang="en-US" sz="1600" dirty="0"/>
              <a:t>.*;</a:t>
            </a:r>
          </a:p>
          <a:p>
            <a:pPr eaLnBrk="1" hangingPunct="1">
              <a:lnSpc>
                <a:spcPct val="90000"/>
              </a:lnSpc>
              <a:spcBef>
                <a:spcPct val="0"/>
              </a:spcBef>
              <a:buFontTx/>
              <a:buNone/>
            </a:pPr>
            <a:r>
              <a:rPr lang="en-US" altLang="en-US" sz="1600" dirty="0"/>
              <a:t>import </a:t>
            </a:r>
            <a:r>
              <a:rPr lang="en-US" altLang="en-US" sz="1600" dirty="0" err="1"/>
              <a:t>javax.servlet.http</a:t>
            </a:r>
            <a:r>
              <a:rPr lang="en-US" altLang="en-US" sz="1600" dirty="0"/>
              <a:t>.*;</a:t>
            </a:r>
          </a:p>
          <a:p>
            <a:pPr eaLnBrk="1" hangingPunct="1">
              <a:lnSpc>
                <a:spcPct val="90000"/>
              </a:lnSpc>
              <a:spcBef>
                <a:spcPct val="0"/>
              </a:spcBef>
              <a:buFontTx/>
              <a:buNone/>
            </a:pPr>
            <a:endParaRPr lang="en-US" altLang="en-US" sz="1600" dirty="0"/>
          </a:p>
          <a:p>
            <a:pPr eaLnBrk="1" hangingPunct="1">
              <a:lnSpc>
                <a:spcPct val="90000"/>
              </a:lnSpc>
              <a:spcBef>
                <a:spcPct val="0"/>
              </a:spcBef>
              <a:buFontTx/>
              <a:buNone/>
            </a:pPr>
            <a:r>
              <a:rPr lang="en-US" altLang="en-US" sz="1600" dirty="0"/>
              <a:t>public class </a:t>
            </a:r>
            <a:r>
              <a:rPr lang="en-US" altLang="en-US" sz="1600" b="1" dirty="0"/>
              <a:t>Hotel</a:t>
            </a:r>
            <a:r>
              <a:rPr lang="en-US" altLang="en-US" sz="1600" dirty="0"/>
              <a:t> extends </a:t>
            </a:r>
            <a:r>
              <a:rPr lang="en-US" altLang="en-US" sz="1600" b="1" dirty="0" err="1"/>
              <a:t>HttpServlet</a:t>
            </a:r>
            <a:r>
              <a:rPr lang="en-US" altLang="en-US" sz="1600" dirty="0"/>
              <a:t> {</a:t>
            </a:r>
          </a:p>
          <a:p>
            <a:pPr eaLnBrk="1" hangingPunct="1">
              <a:lnSpc>
                <a:spcPct val="90000"/>
              </a:lnSpc>
              <a:spcBef>
                <a:spcPct val="0"/>
              </a:spcBef>
              <a:buFontTx/>
              <a:buNone/>
            </a:pPr>
            <a:endParaRPr lang="en-US" altLang="en-US" sz="1600" dirty="0"/>
          </a:p>
          <a:p>
            <a:pPr eaLnBrk="1" hangingPunct="1">
              <a:lnSpc>
                <a:spcPct val="90000"/>
              </a:lnSpc>
              <a:spcBef>
                <a:spcPct val="0"/>
              </a:spcBef>
              <a:buFontTx/>
              <a:buNone/>
            </a:pPr>
            <a:r>
              <a:rPr lang="en-US" altLang="en-US" sz="1600" dirty="0"/>
              <a:t>    public void </a:t>
            </a:r>
            <a:r>
              <a:rPr lang="en-US" altLang="en-US" sz="1600" dirty="0" err="1"/>
              <a:t>doGet</a:t>
            </a:r>
            <a:r>
              <a:rPr lang="en-US" altLang="en-US" sz="1600" dirty="0"/>
              <a:t>(</a:t>
            </a:r>
            <a:r>
              <a:rPr lang="en-US" altLang="en-US" sz="1600" dirty="0" err="1"/>
              <a:t>HttpServletRequest</a:t>
            </a:r>
            <a:r>
              <a:rPr lang="en-US" altLang="en-US" sz="1600" dirty="0"/>
              <a:t> request, </a:t>
            </a:r>
            <a:r>
              <a:rPr lang="en-US" altLang="en-US" sz="1600" dirty="0" err="1"/>
              <a:t>HttpServletResponse</a:t>
            </a:r>
            <a:r>
              <a:rPr lang="en-US" altLang="en-US" sz="1600" dirty="0"/>
              <a:t> response)</a:t>
            </a:r>
          </a:p>
          <a:p>
            <a:pPr eaLnBrk="1" hangingPunct="1">
              <a:lnSpc>
                <a:spcPct val="90000"/>
              </a:lnSpc>
              <a:spcBef>
                <a:spcPct val="0"/>
              </a:spcBef>
              <a:buFontTx/>
              <a:buNone/>
            </a:pPr>
            <a:r>
              <a:rPr lang="en-US" altLang="en-US" sz="1600" dirty="0"/>
              <a:t>    throws </a:t>
            </a:r>
            <a:r>
              <a:rPr lang="en-US" altLang="en-US" sz="1600" dirty="0" err="1"/>
              <a:t>IOException</a:t>
            </a:r>
            <a:r>
              <a:rPr lang="en-US" altLang="en-US" sz="1600" dirty="0"/>
              <a:t>, </a:t>
            </a:r>
            <a:r>
              <a:rPr lang="en-US" altLang="en-US" sz="1600" dirty="0" err="1"/>
              <a:t>ServletException</a:t>
            </a:r>
            <a:endParaRPr lang="en-US" altLang="en-US" sz="1600" dirty="0"/>
          </a:p>
          <a:p>
            <a:pPr eaLnBrk="1" hangingPunct="1">
              <a:lnSpc>
                <a:spcPct val="90000"/>
              </a:lnSpc>
              <a:spcBef>
                <a:spcPct val="0"/>
              </a:spcBef>
              <a:buFontTx/>
              <a:buNone/>
            </a:pPr>
            <a:r>
              <a:rPr lang="en-US" altLang="en-US" sz="1600" dirty="0"/>
              <a:t>    {</a:t>
            </a:r>
          </a:p>
          <a:p>
            <a:pPr eaLnBrk="1" hangingPunct="1">
              <a:lnSpc>
                <a:spcPct val="90000"/>
              </a:lnSpc>
              <a:spcBef>
                <a:spcPct val="0"/>
              </a:spcBef>
              <a:buFontTx/>
              <a:buNone/>
            </a:pPr>
            <a:r>
              <a:rPr lang="en-US" altLang="en-US" sz="1600" dirty="0"/>
              <a:t>	</a:t>
            </a:r>
            <a:r>
              <a:rPr lang="en-US" altLang="en-US" sz="1600" dirty="0" err="1"/>
              <a:t>response.setContentType</a:t>
            </a:r>
            <a:r>
              <a:rPr lang="en-US" altLang="en-US" sz="1600" dirty="0"/>
              <a:t>("text/html");</a:t>
            </a:r>
          </a:p>
          <a:p>
            <a:pPr eaLnBrk="1" hangingPunct="1">
              <a:lnSpc>
                <a:spcPct val="90000"/>
              </a:lnSpc>
              <a:spcBef>
                <a:spcPct val="0"/>
              </a:spcBef>
              <a:buFontTx/>
              <a:buNone/>
            </a:pPr>
            <a:r>
              <a:rPr lang="en-US" altLang="en-US" sz="1600" dirty="0"/>
              <a:t>	</a:t>
            </a:r>
            <a:r>
              <a:rPr lang="en-US" altLang="en-US" sz="1600" dirty="0" err="1"/>
              <a:t>PrintWriter</a:t>
            </a:r>
            <a:r>
              <a:rPr lang="en-US" altLang="en-US" sz="1600" dirty="0"/>
              <a:t> out = </a:t>
            </a:r>
            <a:r>
              <a:rPr lang="en-US" altLang="en-US" sz="1600" dirty="0" err="1"/>
              <a:t>response.getWriter</a:t>
            </a:r>
            <a:r>
              <a:rPr lang="en-US" altLang="en-US" sz="1600" dirty="0"/>
              <a:t>();</a:t>
            </a:r>
          </a:p>
          <a:p>
            <a:pPr eaLnBrk="1" hangingPunct="1">
              <a:lnSpc>
                <a:spcPct val="90000"/>
              </a:lnSpc>
              <a:spcBef>
                <a:spcPct val="0"/>
              </a:spcBef>
              <a:buFontTx/>
              <a:buNone/>
            </a:pPr>
            <a:r>
              <a:rPr lang="en-US" altLang="en-US" sz="1600" dirty="0"/>
              <a:t>	</a:t>
            </a:r>
            <a:r>
              <a:rPr lang="en-US" altLang="en-US" sz="1600" dirty="0" err="1"/>
              <a:t>out.println</a:t>
            </a:r>
            <a:r>
              <a:rPr lang="en-US" altLang="en-US" sz="1600" dirty="0"/>
              <a:t>("&lt;h2&gt;Hotel Information Will Be Available Shortly...&lt;/h2&gt;");</a:t>
            </a:r>
          </a:p>
          <a:p>
            <a:pPr eaLnBrk="1" hangingPunct="1">
              <a:lnSpc>
                <a:spcPct val="90000"/>
              </a:lnSpc>
              <a:spcBef>
                <a:spcPct val="0"/>
              </a:spcBef>
              <a:buFontTx/>
              <a:buNone/>
            </a:pPr>
            <a:r>
              <a:rPr lang="en-US" altLang="en-US" sz="1600" dirty="0"/>
              <a:t>	</a:t>
            </a:r>
            <a:r>
              <a:rPr lang="en-US" altLang="en-US" sz="1600" dirty="0" err="1"/>
              <a:t>out.println</a:t>
            </a:r>
            <a:r>
              <a:rPr lang="en-US" altLang="en-US" sz="1600" dirty="0"/>
              <a:t>("&lt;</a:t>
            </a:r>
            <a:r>
              <a:rPr lang="en-US" altLang="en-US" sz="1600" dirty="0" err="1"/>
              <a:t>hr</a:t>
            </a:r>
            <a:r>
              <a:rPr lang="en-US" altLang="en-US" sz="1600" dirty="0"/>
              <a:t> color='blue' size=5&gt;");</a:t>
            </a:r>
          </a:p>
          <a:p>
            <a:pPr eaLnBrk="1" hangingPunct="1">
              <a:lnSpc>
                <a:spcPct val="90000"/>
              </a:lnSpc>
              <a:spcBef>
                <a:spcPct val="0"/>
              </a:spcBef>
              <a:buFontTx/>
              <a:buNone/>
            </a:pPr>
            <a:r>
              <a:rPr lang="en-US" altLang="en-US" sz="1600" dirty="0"/>
              <a:t>   }</a:t>
            </a:r>
          </a:p>
          <a:p>
            <a:pPr eaLnBrk="1" hangingPunct="1">
              <a:lnSpc>
                <a:spcPct val="90000"/>
              </a:lnSpc>
              <a:spcBef>
                <a:spcPct val="0"/>
              </a:spcBef>
              <a:buFontTx/>
              <a:buNone/>
            </a:pPr>
            <a:r>
              <a:rPr lang="en-US" altLang="en-US" sz="1600" dirty="0"/>
              <a:t>}</a:t>
            </a:r>
          </a:p>
          <a:p>
            <a:pPr eaLnBrk="1" hangingPunct="1">
              <a:lnSpc>
                <a:spcPct val="90000"/>
              </a:lnSpc>
              <a:spcBef>
                <a:spcPct val="0"/>
              </a:spcBef>
              <a:buFontTx/>
              <a:buNone/>
            </a:pPr>
            <a:endParaRPr lang="en-US" altLang="en-US" sz="1600" dirty="0"/>
          </a:p>
          <a:p>
            <a:pPr eaLnBrk="1" hangingPunct="1">
              <a:lnSpc>
                <a:spcPct val="90000"/>
              </a:lnSpc>
              <a:spcBef>
                <a:spcPct val="0"/>
              </a:spcBef>
              <a:buFontTx/>
              <a:buNone/>
            </a:pPr>
            <a:endParaRPr lang="en-US" altLang="en-US" sz="1600" dirty="0"/>
          </a:p>
        </p:txBody>
      </p:sp>
      <p:sp>
        <p:nvSpPr>
          <p:cNvPr id="50180" name="Slide Number Placeholder 3">
            <a:extLst>
              <a:ext uri="{FF2B5EF4-FFF2-40B4-BE49-F238E27FC236}">
                <a16:creationId xmlns:a16="http://schemas.microsoft.com/office/drawing/2014/main" id="{8278AAD0-617F-4FA7-909F-BDF83E869345}"/>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2F276105-B5F6-4F17-BBB4-7F8BC7CD8410}" type="slidenum">
              <a:rPr lang="en-US" altLang="en-US" sz="1000" i="0">
                <a:solidFill>
                  <a:srgbClr val="FFFFFF"/>
                </a:solidFill>
              </a:rPr>
              <a:pPr algn="l" eaLnBrk="1" hangingPunct="1"/>
              <a:t>118</a:t>
            </a:fld>
            <a:endParaRPr lang="en-US" altLang="en-US" sz="1000" i="0">
              <a:solidFill>
                <a:srgbClr val="FFFFFF"/>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CDB56235-CE8D-4BD5-811A-C9091B341BC2}"/>
              </a:ext>
            </a:extLst>
          </p:cNvPr>
          <p:cNvSpPr>
            <a:spLocks noGrp="1" noChangeArrowheads="1"/>
          </p:cNvSpPr>
          <p:nvPr>
            <p:ph type="title" idx="4294967295"/>
          </p:nvPr>
        </p:nvSpPr>
        <p:spPr/>
        <p:txBody>
          <a:bodyPr/>
          <a:lstStyle/>
          <a:p>
            <a:pPr eaLnBrk="1" hangingPunct="1"/>
            <a:r>
              <a:rPr lang="en-US" altLang="en-US"/>
              <a:t>Railway Servlet – Railway.java</a:t>
            </a:r>
          </a:p>
        </p:txBody>
      </p:sp>
      <p:sp>
        <p:nvSpPr>
          <p:cNvPr id="51203" name="Rectangle 3">
            <a:extLst>
              <a:ext uri="{FF2B5EF4-FFF2-40B4-BE49-F238E27FC236}">
                <a16:creationId xmlns:a16="http://schemas.microsoft.com/office/drawing/2014/main" id="{79F8CD5B-BC14-4A2C-8598-DB4F17EFA54B}"/>
              </a:ext>
            </a:extLst>
          </p:cNvPr>
          <p:cNvSpPr>
            <a:spLocks noGrp="1" noChangeArrowheads="1"/>
          </p:cNvSpPr>
          <p:nvPr>
            <p:ph type="body" idx="4294967295"/>
          </p:nvPr>
        </p:nvSpPr>
        <p:spPr>
          <a:xfrm>
            <a:off x="1752600" y="1752600"/>
            <a:ext cx="8686800" cy="5105400"/>
          </a:xfrm>
        </p:spPr>
        <p:txBody>
          <a:bodyPr/>
          <a:lstStyle/>
          <a:p>
            <a:pPr eaLnBrk="1" hangingPunct="1">
              <a:lnSpc>
                <a:spcPct val="90000"/>
              </a:lnSpc>
              <a:spcBef>
                <a:spcPct val="0"/>
              </a:spcBef>
              <a:buFontTx/>
              <a:buNone/>
            </a:pPr>
            <a:r>
              <a:rPr lang="en-US" altLang="en-US" sz="1600" dirty="0"/>
              <a:t>package    .</a:t>
            </a:r>
            <a:r>
              <a:rPr lang="en-US" altLang="en-US" sz="1600" dirty="0" err="1"/>
              <a:t>sample.forward</a:t>
            </a:r>
            <a:r>
              <a:rPr lang="en-US" altLang="en-US" sz="1600" dirty="0"/>
              <a:t>;</a:t>
            </a:r>
          </a:p>
          <a:p>
            <a:pPr eaLnBrk="1" hangingPunct="1">
              <a:lnSpc>
                <a:spcPct val="90000"/>
              </a:lnSpc>
              <a:spcBef>
                <a:spcPct val="0"/>
              </a:spcBef>
              <a:buFontTx/>
              <a:buNone/>
            </a:pPr>
            <a:r>
              <a:rPr lang="en-US" altLang="en-US" sz="1600" dirty="0"/>
              <a:t>import java.io.*;</a:t>
            </a:r>
          </a:p>
          <a:p>
            <a:pPr eaLnBrk="1" hangingPunct="1">
              <a:lnSpc>
                <a:spcPct val="90000"/>
              </a:lnSpc>
              <a:spcBef>
                <a:spcPct val="0"/>
              </a:spcBef>
              <a:buFontTx/>
              <a:buNone/>
            </a:pPr>
            <a:r>
              <a:rPr lang="en-US" altLang="en-US" sz="1600" dirty="0"/>
              <a:t>import </a:t>
            </a:r>
            <a:r>
              <a:rPr lang="en-US" altLang="en-US" sz="1600" dirty="0" err="1"/>
              <a:t>javax.servlet</a:t>
            </a:r>
            <a:r>
              <a:rPr lang="en-US" altLang="en-US" sz="1600" dirty="0"/>
              <a:t>.*;</a:t>
            </a:r>
          </a:p>
          <a:p>
            <a:pPr eaLnBrk="1" hangingPunct="1">
              <a:lnSpc>
                <a:spcPct val="90000"/>
              </a:lnSpc>
              <a:spcBef>
                <a:spcPct val="0"/>
              </a:spcBef>
              <a:buFontTx/>
              <a:buNone/>
            </a:pPr>
            <a:r>
              <a:rPr lang="en-US" altLang="en-US" sz="1600" dirty="0"/>
              <a:t>import </a:t>
            </a:r>
            <a:r>
              <a:rPr lang="en-US" altLang="en-US" sz="1600" dirty="0" err="1"/>
              <a:t>javax.servlet.http</a:t>
            </a:r>
            <a:r>
              <a:rPr lang="en-US" altLang="en-US" sz="1600" dirty="0"/>
              <a:t>.*;</a:t>
            </a:r>
          </a:p>
          <a:p>
            <a:pPr eaLnBrk="1" hangingPunct="1">
              <a:lnSpc>
                <a:spcPct val="90000"/>
              </a:lnSpc>
              <a:spcBef>
                <a:spcPct val="0"/>
              </a:spcBef>
              <a:buFontTx/>
              <a:buNone/>
            </a:pPr>
            <a:endParaRPr lang="en-US" altLang="en-US" sz="1600" dirty="0"/>
          </a:p>
          <a:p>
            <a:pPr eaLnBrk="1" hangingPunct="1">
              <a:lnSpc>
                <a:spcPct val="90000"/>
              </a:lnSpc>
              <a:spcBef>
                <a:spcPct val="0"/>
              </a:spcBef>
              <a:buFontTx/>
              <a:buNone/>
            </a:pPr>
            <a:r>
              <a:rPr lang="en-US" altLang="en-US" sz="1600" dirty="0"/>
              <a:t>public class </a:t>
            </a:r>
            <a:r>
              <a:rPr lang="en-US" altLang="en-US" sz="1600" b="1" dirty="0"/>
              <a:t>Railway</a:t>
            </a:r>
            <a:r>
              <a:rPr lang="en-US" altLang="en-US" sz="1600" dirty="0"/>
              <a:t> extends </a:t>
            </a:r>
            <a:r>
              <a:rPr lang="en-US" altLang="en-US" sz="1600" b="1" dirty="0" err="1"/>
              <a:t>HttpServlet</a:t>
            </a:r>
            <a:r>
              <a:rPr lang="en-US" altLang="en-US" sz="1600" dirty="0"/>
              <a:t> {</a:t>
            </a:r>
          </a:p>
          <a:p>
            <a:pPr eaLnBrk="1" hangingPunct="1">
              <a:lnSpc>
                <a:spcPct val="90000"/>
              </a:lnSpc>
              <a:spcBef>
                <a:spcPct val="0"/>
              </a:spcBef>
              <a:buFontTx/>
              <a:buNone/>
            </a:pPr>
            <a:endParaRPr lang="en-US" altLang="en-US" sz="1600" dirty="0"/>
          </a:p>
          <a:p>
            <a:pPr eaLnBrk="1" hangingPunct="1">
              <a:lnSpc>
                <a:spcPct val="90000"/>
              </a:lnSpc>
              <a:spcBef>
                <a:spcPct val="0"/>
              </a:spcBef>
              <a:buFontTx/>
              <a:buNone/>
            </a:pPr>
            <a:r>
              <a:rPr lang="en-US" altLang="en-US" sz="1600" dirty="0"/>
              <a:t>    public void </a:t>
            </a:r>
            <a:r>
              <a:rPr lang="en-US" altLang="en-US" sz="1600" dirty="0" err="1"/>
              <a:t>doGet</a:t>
            </a:r>
            <a:r>
              <a:rPr lang="en-US" altLang="en-US" sz="1600" dirty="0"/>
              <a:t>(</a:t>
            </a:r>
            <a:r>
              <a:rPr lang="en-US" altLang="en-US" sz="1600" dirty="0" err="1"/>
              <a:t>HttpServletRequest</a:t>
            </a:r>
            <a:r>
              <a:rPr lang="en-US" altLang="en-US" sz="1600" dirty="0"/>
              <a:t> request, </a:t>
            </a:r>
            <a:r>
              <a:rPr lang="en-US" altLang="en-US" sz="1600" dirty="0" err="1"/>
              <a:t>HttpServletResponse</a:t>
            </a:r>
            <a:r>
              <a:rPr lang="en-US" altLang="en-US" sz="1600" dirty="0"/>
              <a:t> response)</a:t>
            </a:r>
          </a:p>
          <a:p>
            <a:pPr eaLnBrk="1" hangingPunct="1">
              <a:lnSpc>
                <a:spcPct val="90000"/>
              </a:lnSpc>
              <a:spcBef>
                <a:spcPct val="0"/>
              </a:spcBef>
              <a:buFontTx/>
              <a:buNone/>
            </a:pPr>
            <a:r>
              <a:rPr lang="en-US" altLang="en-US" sz="1600" dirty="0"/>
              <a:t>    throws </a:t>
            </a:r>
            <a:r>
              <a:rPr lang="en-US" altLang="en-US" sz="1600" dirty="0" err="1"/>
              <a:t>IOException</a:t>
            </a:r>
            <a:r>
              <a:rPr lang="en-US" altLang="en-US" sz="1600" dirty="0"/>
              <a:t>, </a:t>
            </a:r>
            <a:r>
              <a:rPr lang="en-US" altLang="en-US" sz="1600" dirty="0" err="1"/>
              <a:t>ServletException</a:t>
            </a:r>
            <a:endParaRPr lang="en-US" altLang="en-US" sz="1600" dirty="0"/>
          </a:p>
          <a:p>
            <a:pPr eaLnBrk="1" hangingPunct="1">
              <a:lnSpc>
                <a:spcPct val="90000"/>
              </a:lnSpc>
              <a:spcBef>
                <a:spcPct val="0"/>
              </a:spcBef>
              <a:buFontTx/>
              <a:buNone/>
            </a:pPr>
            <a:r>
              <a:rPr lang="en-US" altLang="en-US" sz="1600" dirty="0"/>
              <a:t>    {</a:t>
            </a:r>
          </a:p>
          <a:p>
            <a:pPr eaLnBrk="1" hangingPunct="1">
              <a:lnSpc>
                <a:spcPct val="90000"/>
              </a:lnSpc>
              <a:spcBef>
                <a:spcPct val="0"/>
              </a:spcBef>
              <a:buFontTx/>
              <a:buNone/>
            </a:pPr>
            <a:r>
              <a:rPr lang="en-US" altLang="en-US" sz="1600" dirty="0"/>
              <a:t>	</a:t>
            </a:r>
            <a:r>
              <a:rPr lang="en-US" altLang="en-US" sz="1600" dirty="0" err="1"/>
              <a:t>response.setContentType</a:t>
            </a:r>
            <a:r>
              <a:rPr lang="en-US" altLang="en-US" sz="1600" dirty="0"/>
              <a:t>("text/html");</a:t>
            </a:r>
          </a:p>
          <a:p>
            <a:pPr eaLnBrk="1" hangingPunct="1">
              <a:lnSpc>
                <a:spcPct val="90000"/>
              </a:lnSpc>
              <a:spcBef>
                <a:spcPct val="0"/>
              </a:spcBef>
              <a:buFontTx/>
              <a:buNone/>
            </a:pPr>
            <a:r>
              <a:rPr lang="en-US" altLang="en-US" sz="1600" dirty="0"/>
              <a:t>	</a:t>
            </a:r>
            <a:r>
              <a:rPr lang="en-US" altLang="en-US" sz="1600" dirty="0" err="1"/>
              <a:t>PrintWriter</a:t>
            </a:r>
            <a:r>
              <a:rPr lang="en-US" altLang="en-US" sz="1600" dirty="0"/>
              <a:t> out = </a:t>
            </a:r>
            <a:r>
              <a:rPr lang="en-US" altLang="en-US" sz="1600" dirty="0" err="1"/>
              <a:t>response.getWriter</a:t>
            </a:r>
            <a:r>
              <a:rPr lang="en-US" altLang="en-US" sz="1600" dirty="0"/>
              <a:t>();</a:t>
            </a:r>
          </a:p>
          <a:p>
            <a:pPr eaLnBrk="1" hangingPunct="1">
              <a:lnSpc>
                <a:spcPct val="90000"/>
              </a:lnSpc>
              <a:spcBef>
                <a:spcPct val="0"/>
              </a:spcBef>
              <a:buFontTx/>
              <a:buNone/>
            </a:pPr>
            <a:r>
              <a:rPr lang="en-US" altLang="en-US" sz="1600" dirty="0"/>
              <a:t>	</a:t>
            </a:r>
            <a:r>
              <a:rPr lang="en-US" altLang="en-US" sz="1600" dirty="0" err="1"/>
              <a:t>out.println</a:t>
            </a:r>
            <a:r>
              <a:rPr lang="en-US" altLang="en-US" sz="1600" dirty="0"/>
              <a:t>("&lt;h2&gt;Railway Time-Table Information Shortly Available...&lt;/h2&gt;");</a:t>
            </a:r>
          </a:p>
          <a:p>
            <a:pPr eaLnBrk="1" hangingPunct="1">
              <a:lnSpc>
                <a:spcPct val="90000"/>
              </a:lnSpc>
              <a:spcBef>
                <a:spcPct val="0"/>
              </a:spcBef>
              <a:buFontTx/>
              <a:buNone/>
            </a:pPr>
            <a:r>
              <a:rPr lang="en-US" altLang="en-US" sz="1600" dirty="0"/>
              <a:t>	</a:t>
            </a:r>
            <a:r>
              <a:rPr lang="en-US" altLang="en-US" sz="1600" dirty="0" err="1"/>
              <a:t>out.println</a:t>
            </a:r>
            <a:r>
              <a:rPr lang="en-US" altLang="en-US" sz="1600" dirty="0"/>
              <a:t>("&lt;</a:t>
            </a:r>
            <a:r>
              <a:rPr lang="en-US" altLang="en-US" sz="1600" dirty="0" err="1"/>
              <a:t>hr</a:t>
            </a:r>
            <a:r>
              <a:rPr lang="en-US" altLang="en-US" sz="1600" dirty="0"/>
              <a:t> color='blue' size=5&gt;");</a:t>
            </a:r>
          </a:p>
          <a:p>
            <a:pPr eaLnBrk="1" hangingPunct="1">
              <a:lnSpc>
                <a:spcPct val="90000"/>
              </a:lnSpc>
              <a:spcBef>
                <a:spcPct val="0"/>
              </a:spcBef>
              <a:buFontTx/>
              <a:buNone/>
            </a:pPr>
            <a:r>
              <a:rPr lang="en-US" altLang="en-US" sz="1600" dirty="0"/>
              <a:t>   }</a:t>
            </a:r>
          </a:p>
          <a:p>
            <a:pPr eaLnBrk="1" hangingPunct="1">
              <a:lnSpc>
                <a:spcPct val="90000"/>
              </a:lnSpc>
              <a:spcBef>
                <a:spcPct val="0"/>
              </a:spcBef>
              <a:buFontTx/>
              <a:buNone/>
            </a:pPr>
            <a:r>
              <a:rPr lang="en-US" altLang="en-US" sz="1600" dirty="0"/>
              <a:t>}</a:t>
            </a:r>
          </a:p>
          <a:p>
            <a:pPr eaLnBrk="1" hangingPunct="1">
              <a:lnSpc>
                <a:spcPct val="90000"/>
              </a:lnSpc>
              <a:spcBef>
                <a:spcPct val="0"/>
              </a:spcBef>
              <a:buFontTx/>
              <a:buNone/>
            </a:pPr>
            <a:endParaRPr lang="en-US" altLang="en-US" sz="1600" dirty="0"/>
          </a:p>
          <a:p>
            <a:pPr eaLnBrk="1" hangingPunct="1">
              <a:lnSpc>
                <a:spcPct val="90000"/>
              </a:lnSpc>
              <a:spcBef>
                <a:spcPct val="0"/>
              </a:spcBef>
              <a:buFontTx/>
              <a:buNone/>
            </a:pPr>
            <a:endParaRPr lang="en-US" altLang="en-US" sz="1600" dirty="0"/>
          </a:p>
        </p:txBody>
      </p:sp>
      <p:sp>
        <p:nvSpPr>
          <p:cNvPr id="51204" name="Slide Number Placeholder 3">
            <a:extLst>
              <a:ext uri="{FF2B5EF4-FFF2-40B4-BE49-F238E27FC236}">
                <a16:creationId xmlns:a16="http://schemas.microsoft.com/office/drawing/2014/main" id="{737CF0D6-F4F3-4893-A1CB-FD1DA888128A}"/>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FADA49A2-B53A-4ABB-9799-21D049ABBDE6}" type="slidenum">
              <a:rPr lang="en-US" altLang="en-US" sz="1000" i="0">
                <a:solidFill>
                  <a:srgbClr val="FFFFFF"/>
                </a:solidFill>
              </a:rPr>
              <a:pPr algn="l" eaLnBrk="1" hangingPunct="1"/>
              <a:t>119</a:t>
            </a:fld>
            <a:endParaRPr lang="en-US" altLang="en-US" sz="1000" i="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AA9AFF3-CBC3-4D2D-8FD7-EFEA86941A5F}"/>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J2EE Overview</a:t>
            </a:r>
          </a:p>
        </p:txBody>
      </p:sp>
      <p:sp>
        <p:nvSpPr>
          <p:cNvPr id="12291" name="Rectangle 3">
            <a:extLst>
              <a:ext uri="{FF2B5EF4-FFF2-40B4-BE49-F238E27FC236}">
                <a16:creationId xmlns:a16="http://schemas.microsoft.com/office/drawing/2014/main" id="{97CBB6A6-630D-4410-9CF7-D31E57EA500B}"/>
              </a:ext>
            </a:extLst>
          </p:cNvPr>
          <p:cNvSpPr>
            <a:spLocks noGrp="1" noChangeArrowheads="1"/>
          </p:cNvSpPr>
          <p:nvPr>
            <p:ph type="body" idx="1"/>
          </p:nvPr>
        </p:nvSpPr>
        <p:spPr/>
        <p:txBody>
          <a:bodyPr/>
          <a:lstStyle/>
          <a:p>
            <a:r>
              <a:rPr lang="en-US" altLang="en-US" b="1"/>
              <a:t>Platform Value to Business Customers</a:t>
            </a:r>
          </a:p>
          <a:p>
            <a:pPr lvl="1"/>
            <a:r>
              <a:rPr lang="en-US" altLang="en-US" sz="1800"/>
              <a:t> Application portability</a:t>
            </a:r>
          </a:p>
          <a:p>
            <a:pPr lvl="1"/>
            <a:r>
              <a:rPr lang="en-US" altLang="en-US" sz="1800"/>
              <a:t>Many implementation choices are possible based on various requirements</a:t>
            </a:r>
          </a:p>
          <a:p>
            <a:pPr lvl="1"/>
            <a:r>
              <a:rPr lang="en-US" altLang="en-US" sz="1800"/>
              <a:t> Price (free to high-end), scalability (single CPU to clustered model), reliability, performance, tools, and more</a:t>
            </a:r>
          </a:p>
          <a:p>
            <a:pPr lvl="1"/>
            <a:r>
              <a:rPr lang="en-US" altLang="en-US" sz="1800"/>
              <a:t>Best of breed of applications and platforms</a:t>
            </a:r>
          </a:p>
          <a:p>
            <a:pPr lvl="1"/>
            <a:r>
              <a:rPr lang="en-US" altLang="en-US" sz="1800"/>
              <a:t>Large developer pool</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2C6DD765-B0C6-4C32-8F04-BA95107C4896}"/>
              </a:ext>
            </a:extLst>
          </p:cNvPr>
          <p:cNvSpPr>
            <a:spLocks noGrp="1" noChangeArrowheads="1"/>
          </p:cNvSpPr>
          <p:nvPr>
            <p:ph type="title" idx="4294967295"/>
          </p:nvPr>
        </p:nvSpPr>
        <p:spPr/>
        <p:txBody>
          <a:bodyPr/>
          <a:lstStyle/>
          <a:p>
            <a:pPr eaLnBrk="1" hangingPunct="1"/>
            <a:r>
              <a:rPr lang="en-US" altLang="en-US" sz="2400"/>
              <a:t>Inter-Servlet Communication: Do’s &amp; Don’ts of RequestDispatcher</a:t>
            </a:r>
          </a:p>
        </p:txBody>
      </p:sp>
      <p:grpSp>
        <p:nvGrpSpPr>
          <p:cNvPr id="52227" name="Group 3">
            <a:extLst>
              <a:ext uri="{FF2B5EF4-FFF2-40B4-BE49-F238E27FC236}">
                <a16:creationId xmlns:a16="http://schemas.microsoft.com/office/drawing/2014/main" id="{7220912F-9A03-4A1C-AD13-3B3AB7D1D4D1}"/>
              </a:ext>
            </a:extLst>
          </p:cNvPr>
          <p:cNvGrpSpPr>
            <a:grpSpLocks/>
          </p:cNvGrpSpPr>
          <p:nvPr/>
        </p:nvGrpSpPr>
        <p:grpSpPr bwMode="auto">
          <a:xfrm>
            <a:off x="1905000" y="2057400"/>
            <a:ext cx="8153400" cy="1295400"/>
            <a:chOff x="240" y="1008"/>
            <a:chExt cx="5136" cy="736"/>
          </a:xfrm>
        </p:grpSpPr>
        <p:sp>
          <p:nvSpPr>
            <p:cNvPr id="52237" name="AutoShape 4">
              <a:extLst>
                <a:ext uri="{FF2B5EF4-FFF2-40B4-BE49-F238E27FC236}">
                  <a16:creationId xmlns:a16="http://schemas.microsoft.com/office/drawing/2014/main" id="{23660827-0644-4A33-B1D6-8E4FEE4A6565}"/>
                </a:ext>
              </a:extLst>
            </p:cNvPr>
            <p:cNvSpPr>
              <a:spLocks noChangeArrowheads="1"/>
            </p:cNvSpPr>
            <p:nvPr/>
          </p:nvSpPr>
          <p:spPr bwMode="auto">
            <a:xfrm>
              <a:off x="240" y="1008"/>
              <a:ext cx="5136" cy="736"/>
            </a:xfrm>
            <a:prstGeom prst="roundRect">
              <a:avLst>
                <a:gd name="adj" fmla="val 16667"/>
              </a:avLst>
            </a:prstGeom>
            <a:noFill/>
            <a:ln w="12700">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b="0" i="0" u="sng"/>
                <a:t>Do’s of RequestDispatcher</a:t>
              </a:r>
            </a:p>
          </p:txBody>
        </p:sp>
        <p:pic>
          <p:nvPicPr>
            <p:cNvPr id="52238" name="Picture 5" descr="Tick Mark">
              <a:extLst>
                <a:ext uri="{FF2B5EF4-FFF2-40B4-BE49-F238E27FC236}">
                  <a16:creationId xmlns:a16="http://schemas.microsoft.com/office/drawing/2014/main" id="{9F83B995-8536-4FDD-B44D-035BD5BB38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 y="1296"/>
              <a:ext cx="336"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9" name="Rectangle 6">
              <a:extLst>
                <a:ext uri="{FF2B5EF4-FFF2-40B4-BE49-F238E27FC236}">
                  <a16:creationId xmlns:a16="http://schemas.microsoft.com/office/drawing/2014/main" id="{6C0735A4-1872-41B0-AF1E-C730069D7369}"/>
                </a:ext>
              </a:extLst>
            </p:cNvPr>
            <p:cNvSpPr>
              <a:spLocks noChangeArrowheads="1"/>
            </p:cNvSpPr>
            <p:nvPr/>
          </p:nvSpPr>
          <p:spPr bwMode="auto">
            <a:xfrm>
              <a:off x="720" y="1252"/>
              <a:ext cx="460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b="0" i="0"/>
                <a:t>allows inter-servlet communication by </a:t>
              </a:r>
              <a:r>
                <a:rPr lang="en-US" altLang="en-US" i="0"/>
                <a:t>forwarding </a:t>
              </a:r>
              <a:r>
                <a:rPr lang="en-US" altLang="en-US" b="0" i="0"/>
                <a:t>request to another servlet and </a:t>
              </a:r>
              <a:r>
                <a:rPr lang="en-US" altLang="en-US" i="0"/>
                <a:t>including </a:t>
              </a:r>
              <a:r>
                <a:rPr lang="en-US" altLang="en-US" b="0" i="0"/>
                <a:t>response from another servlet.</a:t>
              </a:r>
              <a:r>
                <a:rPr lang="en-US" altLang="en-US"/>
                <a:t> </a:t>
              </a:r>
            </a:p>
          </p:txBody>
        </p:sp>
      </p:grpSp>
      <p:grpSp>
        <p:nvGrpSpPr>
          <p:cNvPr id="52228" name="Group 7">
            <a:extLst>
              <a:ext uri="{FF2B5EF4-FFF2-40B4-BE49-F238E27FC236}">
                <a16:creationId xmlns:a16="http://schemas.microsoft.com/office/drawing/2014/main" id="{7EB4DE96-ED13-450C-844A-8232E1B21E9B}"/>
              </a:ext>
            </a:extLst>
          </p:cNvPr>
          <p:cNvGrpSpPr>
            <a:grpSpLocks/>
          </p:cNvGrpSpPr>
          <p:nvPr/>
        </p:nvGrpSpPr>
        <p:grpSpPr bwMode="auto">
          <a:xfrm>
            <a:off x="1905000" y="4191000"/>
            <a:ext cx="8153400" cy="1371600"/>
            <a:chOff x="240" y="1776"/>
            <a:chExt cx="5136" cy="816"/>
          </a:xfrm>
        </p:grpSpPr>
        <p:sp>
          <p:nvSpPr>
            <p:cNvPr id="52231" name="AutoShape 8">
              <a:extLst>
                <a:ext uri="{FF2B5EF4-FFF2-40B4-BE49-F238E27FC236}">
                  <a16:creationId xmlns:a16="http://schemas.microsoft.com/office/drawing/2014/main" id="{1495231A-F21F-4A2A-AA51-A18BBC560B63}"/>
                </a:ext>
              </a:extLst>
            </p:cNvPr>
            <p:cNvSpPr>
              <a:spLocks noChangeArrowheads="1"/>
            </p:cNvSpPr>
            <p:nvPr/>
          </p:nvSpPr>
          <p:spPr bwMode="auto">
            <a:xfrm>
              <a:off x="240" y="1776"/>
              <a:ext cx="5136" cy="816"/>
            </a:xfrm>
            <a:prstGeom prst="roundRect">
              <a:avLst>
                <a:gd name="adj" fmla="val 16667"/>
              </a:avLst>
            </a:prstGeom>
            <a:noFill/>
            <a:ln w="12700">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b="0" i="0" u="sng"/>
                <a:t>Don'ts of RequestDispatcher</a:t>
              </a:r>
            </a:p>
            <a:p>
              <a:pPr algn="l" eaLnBrk="1" hangingPunct="1"/>
              <a:endParaRPr lang="en-US" altLang="en-US" b="0" i="0" u="sng"/>
            </a:p>
          </p:txBody>
        </p:sp>
        <p:grpSp>
          <p:nvGrpSpPr>
            <p:cNvPr id="52232" name="Group 9">
              <a:extLst>
                <a:ext uri="{FF2B5EF4-FFF2-40B4-BE49-F238E27FC236}">
                  <a16:creationId xmlns:a16="http://schemas.microsoft.com/office/drawing/2014/main" id="{47DB2BDB-D448-4B18-BCCD-53FE007EC3AA}"/>
                </a:ext>
              </a:extLst>
            </p:cNvPr>
            <p:cNvGrpSpPr>
              <a:grpSpLocks/>
            </p:cNvGrpSpPr>
            <p:nvPr/>
          </p:nvGrpSpPr>
          <p:grpSpPr bwMode="auto">
            <a:xfrm>
              <a:off x="336" y="2064"/>
              <a:ext cx="313" cy="336"/>
              <a:chOff x="134" y="2352"/>
              <a:chExt cx="313" cy="336"/>
            </a:xfrm>
          </p:grpSpPr>
          <p:sp>
            <p:nvSpPr>
              <p:cNvPr id="52234" name="Oval 10">
                <a:extLst>
                  <a:ext uri="{FF2B5EF4-FFF2-40B4-BE49-F238E27FC236}">
                    <a16:creationId xmlns:a16="http://schemas.microsoft.com/office/drawing/2014/main" id="{FA3ED57D-EC25-483B-B006-4989582942BE}"/>
                  </a:ext>
                </a:extLst>
              </p:cNvPr>
              <p:cNvSpPr>
                <a:spLocks noChangeArrowheads="1"/>
              </p:cNvSpPr>
              <p:nvPr/>
            </p:nvSpPr>
            <p:spPr bwMode="auto">
              <a:xfrm>
                <a:off x="135" y="2352"/>
                <a:ext cx="309" cy="336"/>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p:txBody>
          </p:sp>
          <p:sp>
            <p:nvSpPr>
              <p:cNvPr id="52235" name="Rectangle 11">
                <a:extLst>
                  <a:ext uri="{FF2B5EF4-FFF2-40B4-BE49-F238E27FC236}">
                    <a16:creationId xmlns:a16="http://schemas.microsoft.com/office/drawing/2014/main" id="{C894CD6C-256C-4B9E-89EE-6AC5D2F56B50}"/>
                  </a:ext>
                </a:extLst>
              </p:cNvPr>
              <p:cNvSpPr>
                <a:spLocks noChangeArrowheads="1"/>
              </p:cNvSpPr>
              <p:nvPr/>
            </p:nvSpPr>
            <p:spPr bwMode="auto">
              <a:xfrm rot="-2650181">
                <a:off x="134" y="2486"/>
                <a:ext cx="309" cy="61"/>
              </a:xfrm>
              <a:prstGeom prst="rect">
                <a:avLst/>
              </a:prstGeom>
              <a:solidFill>
                <a:srgbClr val="FF0000"/>
              </a:solidFill>
              <a:ln>
                <a:noFill/>
              </a:ln>
              <a:effectLst>
                <a:prstShdw prst="shdw17" dist="17961" dir="2700000">
                  <a:srgbClr val="990000"/>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p:txBody>
          </p:sp>
          <p:sp>
            <p:nvSpPr>
              <p:cNvPr id="52236" name="Rectangle 12">
                <a:extLst>
                  <a:ext uri="{FF2B5EF4-FFF2-40B4-BE49-F238E27FC236}">
                    <a16:creationId xmlns:a16="http://schemas.microsoft.com/office/drawing/2014/main" id="{72835C79-7B3A-4AC1-A78F-A955E5847593}"/>
                  </a:ext>
                </a:extLst>
              </p:cNvPr>
              <p:cNvSpPr>
                <a:spLocks noChangeArrowheads="1"/>
              </p:cNvSpPr>
              <p:nvPr/>
            </p:nvSpPr>
            <p:spPr bwMode="auto">
              <a:xfrm rot="2530686">
                <a:off x="153" y="2478"/>
                <a:ext cx="294" cy="69"/>
              </a:xfrm>
              <a:prstGeom prst="rect">
                <a:avLst/>
              </a:prstGeom>
              <a:solidFill>
                <a:srgbClr val="FF0000"/>
              </a:solidFill>
              <a:ln>
                <a:noFill/>
              </a:ln>
              <a:effectLst>
                <a:prstShdw prst="shdw17" dist="17961" dir="2700000">
                  <a:srgbClr val="990000"/>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p:txBody>
          </p:sp>
        </p:grpSp>
        <p:sp>
          <p:nvSpPr>
            <p:cNvPr id="52233" name="Rectangle 13">
              <a:extLst>
                <a:ext uri="{FF2B5EF4-FFF2-40B4-BE49-F238E27FC236}">
                  <a16:creationId xmlns:a16="http://schemas.microsoft.com/office/drawing/2014/main" id="{CC93ECAF-A98E-4704-846C-E24B9333689B}"/>
                </a:ext>
              </a:extLst>
            </p:cNvPr>
            <p:cNvSpPr>
              <a:spLocks noChangeArrowheads="1"/>
            </p:cNvSpPr>
            <p:nvPr/>
          </p:nvSpPr>
          <p:spPr bwMode="auto">
            <a:xfrm>
              <a:off x="748" y="2112"/>
              <a:ext cx="2804"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i="0">
                  <a:solidFill>
                    <a:srgbClr val="000099"/>
                  </a:solidFill>
                </a:rPr>
                <a:t>it does not allow servlets to share data.</a:t>
              </a:r>
            </a:p>
          </p:txBody>
        </p:sp>
      </p:grpSp>
      <p:pic>
        <p:nvPicPr>
          <p:cNvPr id="52229" name="Picture 14" descr="takenotes">
            <a:extLst>
              <a:ext uri="{FF2B5EF4-FFF2-40B4-BE49-F238E27FC236}">
                <a16:creationId xmlns:a16="http://schemas.microsoft.com/office/drawing/2014/main" id="{F6C720D7-41A4-42A6-8E15-EB71EC0A1F2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rot="2193038">
            <a:off x="9372600" y="3505200"/>
            <a:ext cx="5461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Slide Number Placeholder 14">
            <a:extLst>
              <a:ext uri="{FF2B5EF4-FFF2-40B4-BE49-F238E27FC236}">
                <a16:creationId xmlns:a16="http://schemas.microsoft.com/office/drawing/2014/main" id="{0C9C3D57-90FF-4C7E-8F1C-5B0544FE015D}"/>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B40E1BA3-D75A-42B8-A3A3-F67953508EA7}" type="slidenum">
              <a:rPr lang="en-US" altLang="en-US" sz="1000" i="0">
                <a:solidFill>
                  <a:srgbClr val="FFFFFF"/>
                </a:solidFill>
              </a:rPr>
              <a:pPr algn="l" eaLnBrk="1" hangingPunct="1"/>
              <a:t>120</a:t>
            </a:fld>
            <a:endParaRPr lang="en-US" altLang="en-US" sz="1000" i="0">
              <a:solidFill>
                <a:srgbClr val="FFFFFF"/>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AutoShape 2">
            <a:extLst>
              <a:ext uri="{FF2B5EF4-FFF2-40B4-BE49-F238E27FC236}">
                <a16:creationId xmlns:a16="http://schemas.microsoft.com/office/drawing/2014/main" id="{2903389E-C1BC-4F7F-805E-95E83C2E8739}"/>
              </a:ext>
            </a:extLst>
          </p:cNvPr>
          <p:cNvSpPr>
            <a:spLocks noChangeArrowheads="1"/>
          </p:cNvSpPr>
          <p:nvPr/>
        </p:nvSpPr>
        <p:spPr bwMode="auto">
          <a:xfrm>
            <a:off x="1905000" y="2133600"/>
            <a:ext cx="8077200" cy="852488"/>
          </a:xfrm>
          <a:prstGeom prst="wedgeRoundRectCallout">
            <a:avLst>
              <a:gd name="adj1" fmla="val 20991"/>
              <a:gd name="adj2" fmla="val 115921"/>
              <a:gd name="adj3" fmla="val 16667"/>
            </a:avLst>
          </a:prstGeom>
          <a:solidFill>
            <a:schemeClr val="bg1"/>
          </a:solidFill>
          <a:ln w="12700">
            <a:solidFill>
              <a:srgbClr val="0000FF"/>
            </a:solidFill>
            <a:miter lim="800000"/>
            <a:headEnd type="none" w="sm" len="sm"/>
            <a:tailEnd type="none" w="sm" len="sm"/>
          </a:ln>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endParaRPr lang="en-US" altLang="en-US" sz="2000" i="0">
              <a:solidFill>
                <a:srgbClr val="000099"/>
              </a:solidFill>
            </a:endParaRPr>
          </a:p>
        </p:txBody>
      </p:sp>
      <p:sp>
        <p:nvSpPr>
          <p:cNvPr id="53251" name="Rectangle 3">
            <a:extLst>
              <a:ext uri="{FF2B5EF4-FFF2-40B4-BE49-F238E27FC236}">
                <a16:creationId xmlns:a16="http://schemas.microsoft.com/office/drawing/2014/main" id="{B3FDAE88-B843-4A45-89D8-5C949989C798}"/>
              </a:ext>
            </a:extLst>
          </p:cNvPr>
          <p:cNvSpPr>
            <a:spLocks noGrp="1" noChangeArrowheads="1"/>
          </p:cNvSpPr>
          <p:nvPr>
            <p:ph type="title" idx="4294967295"/>
          </p:nvPr>
        </p:nvSpPr>
        <p:spPr/>
        <p:txBody>
          <a:bodyPr/>
          <a:lstStyle/>
          <a:p>
            <a:pPr eaLnBrk="1" hangingPunct="1"/>
            <a:r>
              <a:rPr lang="en-US" altLang="en-US"/>
              <a:t>Inter-Servlet Communication: ServletRequest Object</a:t>
            </a:r>
          </a:p>
        </p:txBody>
      </p:sp>
      <p:sp>
        <p:nvSpPr>
          <p:cNvPr id="53252" name="Rectangle 4">
            <a:extLst>
              <a:ext uri="{FF2B5EF4-FFF2-40B4-BE49-F238E27FC236}">
                <a16:creationId xmlns:a16="http://schemas.microsoft.com/office/drawing/2014/main" id="{BD0F5CE3-ADB2-44F3-AB54-891241F6075D}"/>
              </a:ext>
            </a:extLst>
          </p:cNvPr>
          <p:cNvSpPr>
            <a:spLocks noChangeArrowheads="1"/>
          </p:cNvSpPr>
          <p:nvPr/>
        </p:nvSpPr>
        <p:spPr bwMode="auto">
          <a:xfrm>
            <a:off x="1905000" y="3505200"/>
            <a:ext cx="3886200" cy="928688"/>
          </a:xfrm>
          <a:prstGeom prst="rect">
            <a:avLst/>
          </a:prstGeom>
          <a:noFill/>
          <a:ln w="12700">
            <a:solidFill>
              <a:srgbClr val="0000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i="0">
                <a:solidFill>
                  <a:srgbClr val="003300"/>
                </a:solidFill>
              </a:rPr>
              <a:t>setAttribute()</a:t>
            </a:r>
          </a:p>
          <a:p>
            <a:pPr algn="l" eaLnBrk="1" hangingPunct="1">
              <a:spcBef>
                <a:spcPct val="0"/>
              </a:spcBef>
            </a:pPr>
            <a:r>
              <a:rPr lang="en-US" altLang="en-US" b="0" i="0">
                <a:solidFill>
                  <a:srgbClr val="003300"/>
                </a:solidFill>
              </a:rPr>
              <a:t>To set the values of the data in the request object.</a:t>
            </a:r>
          </a:p>
        </p:txBody>
      </p:sp>
      <p:sp>
        <p:nvSpPr>
          <p:cNvPr id="53253" name="Rectangle 5">
            <a:extLst>
              <a:ext uri="{FF2B5EF4-FFF2-40B4-BE49-F238E27FC236}">
                <a16:creationId xmlns:a16="http://schemas.microsoft.com/office/drawing/2014/main" id="{95E30BBD-762E-473B-88C2-2D5C005F9A6B}"/>
              </a:ext>
            </a:extLst>
          </p:cNvPr>
          <p:cNvSpPr>
            <a:spLocks noChangeArrowheads="1"/>
          </p:cNvSpPr>
          <p:nvPr/>
        </p:nvSpPr>
        <p:spPr bwMode="auto">
          <a:xfrm>
            <a:off x="6172200" y="3548064"/>
            <a:ext cx="3803650" cy="871537"/>
          </a:xfrm>
          <a:prstGeom prst="rect">
            <a:avLst/>
          </a:prstGeom>
          <a:noFill/>
          <a:ln w="12700">
            <a:solidFill>
              <a:srgbClr val="0000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i="0">
                <a:solidFill>
                  <a:srgbClr val="003300"/>
                </a:solidFill>
              </a:rPr>
              <a:t>getAttribute()</a:t>
            </a:r>
          </a:p>
          <a:p>
            <a:pPr algn="l" eaLnBrk="1" hangingPunct="1">
              <a:spcBef>
                <a:spcPct val="0"/>
              </a:spcBef>
            </a:pPr>
            <a:r>
              <a:rPr lang="en-US" altLang="en-US" b="0" i="0">
                <a:solidFill>
                  <a:srgbClr val="003300"/>
                </a:solidFill>
              </a:rPr>
              <a:t>To retrieve the value of the data.</a:t>
            </a:r>
          </a:p>
        </p:txBody>
      </p:sp>
      <p:sp>
        <p:nvSpPr>
          <p:cNvPr id="53254" name="AutoShape 6">
            <a:extLst>
              <a:ext uri="{FF2B5EF4-FFF2-40B4-BE49-F238E27FC236}">
                <a16:creationId xmlns:a16="http://schemas.microsoft.com/office/drawing/2014/main" id="{BECFA622-5DC4-444B-87B5-0A4B91E861AE}"/>
              </a:ext>
            </a:extLst>
          </p:cNvPr>
          <p:cNvSpPr>
            <a:spLocks noChangeArrowheads="1"/>
          </p:cNvSpPr>
          <p:nvPr/>
        </p:nvSpPr>
        <p:spPr bwMode="auto">
          <a:xfrm>
            <a:off x="1905000" y="2133600"/>
            <a:ext cx="8077200" cy="852488"/>
          </a:xfrm>
          <a:prstGeom prst="wedgeRoundRectCallout">
            <a:avLst>
              <a:gd name="adj1" fmla="val -29130"/>
              <a:gd name="adj2" fmla="val 107292"/>
              <a:gd name="adj3" fmla="val 16667"/>
            </a:avLst>
          </a:prstGeom>
          <a:solidFill>
            <a:schemeClr val="bg1"/>
          </a:solidFill>
          <a:ln w="12700">
            <a:solidFill>
              <a:srgbClr val="0000FF"/>
            </a:solidFill>
            <a:miter lim="800000"/>
            <a:headEnd type="none" w="sm" len="sm"/>
            <a:tailEnd type="none" w="sm" len="sm"/>
          </a:ln>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b="0" i="0">
                <a:solidFill>
                  <a:srgbClr val="003300"/>
                </a:solidFill>
              </a:rPr>
              <a:t>To share data among the servlets use – </a:t>
            </a:r>
          </a:p>
          <a:p>
            <a:pPr eaLnBrk="1" hangingPunct="1">
              <a:spcBef>
                <a:spcPct val="0"/>
              </a:spcBef>
            </a:pPr>
            <a:r>
              <a:rPr lang="en-US" altLang="en-US" sz="2000" i="0">
                <a:solidFill>
                  <a:srgbClr val="003300"/>
                </a:solidFill>
              </a:rPr>
              <a:t>ServletRequest object </a:t>
            </a:r>
            <a:r>
              <a:rPr lang="en-US" altLang="en-US" sz="2000" b="0" i="0">
                <a:solidFill>
                  <a:srgbClr val="003300"/>
                </a:solidFill>
              </a:rPr>
              <a:t>methods</a:t>
            </a:r>
            <a:endParaRPr lang="en-US" altLang="en-US" sz="2000" i="0">
              <a:solidFill>
                <a:srgbClr val="000099"/>
              </a:solidFill>
            </a:endParaRPr>
          </a:p>
        </p:txBody>
      </p:sp>
      <p:sp>
        <p:nvSpPr>
          <p:cNvPr id="53255" name="Line 7">
            <a:extLst>
              <a:ext uri="{FF2B5EF4-FFF2-40B4-BE49-F238E27FC236}">
                <a16:creationId xmlns:a16="http://schemas.microsoft.com/office/drawing/2014/main" id="{4D07D3E4-CD2A-44EE-A19E-303E8D3C7369}"/>
              </a:ext>
            </a:extLst>
          </p:cNvPr>
          <p:cNvSpPr>
            <a:spLocks noChangeShapeType="1"/>
          </p:cNvSpPr>
          <p:nvPr/>
        </p:nvSpPr>
        <p:spPr bwMode="auto">
          <a:xfrm>
            <a:off x="6629400" y="2986088"/>
            <a:ext cx="1981200" cy="0"/>
          </a:xfrm>
          <a:prstGeom prst="line">
            <a:avLst/>
          </a:prstGeom>
          <a:noFill/>
          <a:ln w="12700">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53256" name="Line 8">
            <a:extLst>
              <a:ext uri="{FF2B5EF4-FFF2-40B4-BE49-F238E27FC236}">
                <a16:creationId xmlns:a16="http://schemas.microsoft.com/office/drawing/2014/main" id="{152BA0B8-4A48-469D-B2C8-F28ED328AAED}"/>
              </a:ext>
            </a:extLst>
          </p:cNvPr>
          <p:cNvSpPr>
            <a:spLocks noChangeShapeType="1"/>
          </p:cNvSpPr>
          <p:nvPr/>
        </p:nvSpPr>
        <p:spPr bwMode="auto">
          <a:xfrm>
            <a:off x="6629400" y="2971800"/>
            <a:ext cx="1981200" cy="0"/>
          </a:xfrm>
          <a:prstGeom prst="line">
            <a:avLst/>
          </a:prstGeom>
          <a:noFill/>
          <a:ln w="38100">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53257" name="Slide Number Placeholder 8">
            <a:extLst>
              <a:ext uri="{FF2B5EF4-FFF2-40B4-BE49-F238E27FC236}">
                <a16:creationId xmlns:a16="http://schemas.microsoft.com/office/drawing/2014/main" id="{538DC98D-B3E9-451E-8348-DD2931F21A0E}"/>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06BE1BB3-C482-46BE-94E9-46B5EB4421C6}" type="slidenum">
              <a:rPr lang="en-US" altLang="en-US" sz="1000" i="0">
                <a:solidFill>
                  <a:srgbClr val="FFFFFF"/>
                </a:solidFill>
              </a:rPr>
              <a:pPr algn="l" eaLnBrk="1" hangingPunct="1"/>
              <a:t>121</a:t>
            </a:fld>
            <a:endParaRPr lang="en-US" altLang="en-US" sz="1000" i="0">
              <a:solidFill>
                <a:srgbClr val="FFFFFF"/>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4ECDCC8F-F0E6-48C5-B2A0-C6954FC5424D}"/>
              </a:ext>
            </a:extLst>
          </p:cNvPr>
          <p:cNvSpPr>
            <a:spLocks noGrp="1" noChangeArrowheads="1"/>
          </p:cNvSpPr>
          <p:nvPr>
            <p:ph type="title" idx="4294967295"/>
          </p:nvPr>
        </p:nvSpPr>
        <p:spPr/>
        <p:txBody>
          <a:bodyPr/>
          <a:lstStyle/>
          <a:p>
            <a:pPr eaLnBrk="1" hangingPunct="1"/>
            <a:r>
              <a:rPr lang="en-US" altLang="en-US"/>
              <a:t>Demonstration: Using Servlet Request Object</a:t>
            </a:r>
          </a:p>
        </p:txBody>
      </p:sp>
      <p:sp>
        <p:nvSpPr>
          <p:cNvPr id="54275" name="Rectangle 3">
            <a:extLst>
              <a:ext uri="{FF2B5EF4-FFF2-40B4-BE49-F238E27FC236}">
                <a16:creationId xmlns:a16="http://schemas.microsoft.com/office/drawing/2014/main" id="{1BADFB32-1B11-407F-A992-CA4300C48A1F}"/>
              </a:ext>
            </a:extLst>
          </p:cNvPr>
          <p:cNvSpPr>
            <a:spLocks noGrp="1" noChangeArrowheads="1"/>
          </p:cNvSpPr>
          <p:nvPr>
            <p:ph type="body" idx="4294967295"/>
          </p:nvPr>
        </p:nvSpPr>
        <p:spPr>
          <a:xfrm>
            <a:off x="2286000" y="1776414"/>
            <a:ext cx="8382000" cy="1500187"/>
          </a:xfrm>
          <a:gradFill rotWithShape="1">
            <a:gsLst>
              <a:gs pos="0">
                <a:srgbClr val="FFFFCC"/>
              </a:gs>
              <a:gs pos="100000">
                <a:schemeClr val="bg1"/>
              </a:gs>
            </a:gsLst>
            <a:lin ang="5400000" scaled="1"/>
          </a:gradFill>
        </p:spPr>
        <p:txBody>
          <a:bodyPr>
            <a:normAutofit fontScale="92500" lnSpcReduction="20000"/>
          </a:bodyPr>
          <a:lstStyle/>
          <a:p>
            <a:pPr algn="just" eaLnBrk="1" hangingPunct="1">
              <a:spcBef>
                <a:spcPct val="0"/>
              </a:spcBef>
              <a:buFontTx/>
              <a:buNone/>
            </a:pPr>
            <a:r>
              <a:rPr lang="en-US" altLang="en-US"/>
              <a:t>Create a web application that performs arithmetic calculation on two </a:t>
            </a:r>
          </a:p>
          <a:p>
            <a:pPr algn="just" eaLnBrk="1" hangingPunct="1">
              <a:spcBef>
                <a:spcPct val="0"/>
              </a:spcBef>
              <a:buFontTx/>
              <a:buNone/>
            </a:pPr>
            <a:r>
              <a:rPr lang="en-US" altLang="en-US"/>
              <a:t>numbers provided by the user. Another servlet of the web application </a:t>
            </a:r>
          </a:p>
          <a:p>
            <a:pPr algn="just" eaLnBrk="1" hangingPunct="1">
              <a:spcBef>
                <a:spcPct val="0"/>
              </a:spcBef>
              <a:buFontTx/>
              <a:buNone/>
            </a:pPr>
            <a:r>
              <a:rPr lang="en-US" altLang="en-US"/>
              <a:t>displays the calculation result.</a:t>
            </a:r>
          </a:p>
        </p:txBody>
      </p:sp>
      <p:pic>
        <p:nvPicPr>
          <p:cNvPr id="54276" name="Picture 4" descr="0511-0703-2215-1516">
            <a:extLst>
              <a:ext uri="{FF2B5EF4-FFF2-40B4-BE49-F238E27FC236}">
                <a16:creationId xmlns:a16="http://schemas.microsoft.com/office/drawing/2014/main" id="{A45DD86F-6FC1-4147-BCD1-17BA69E34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276600"/>
            <a:ext cx="2819400"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Slide Number Placeholder 4">
            <a:extLst>
              <a:ext uri="{FF2B5EF4-FFF2-40B4-BE49-F238E27FC236}">
                <a16:creationId xmlns:a16="http://schemas.microsoft.com/office/drawing/2014/main" id="{09D2879F-9E0B-47C5-BBBB-C93DD514FD6E}"/>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53394632-F53F-40D9-8819-894F1900F7BC}" type="slidenum">
              <a:rPr lang="en-US" altLang="en-US" sz="1000" i="0">
                <a:solidFill>
                  <a:srgbClr val="FFFFFF"/>
                </a:solidFill>
              </a:rPr>
              <a:pPr algn="l" eaLnBrk="1" hangingPunct="1"/>
              <a:t>122</a:t>
            </a:fld>
            <a:endParaRPr lang="en-US" altLang="en-US" sz="1000" i="0">
              <a:solidFill>
                <a:srgbClr val="FFFFFF"/>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581A8DF0-30AB-4623-B7BD-57FB0DD6BEE1}"/>
              </a:ext>
            </a:extLst>
          </p:cNvPr>
          <p:cNvSpPr>
            <a:spLocks noGrp="1" noChangeArrowheads="1"/>
          </p:cNvSpPr>
          <p:nvPr>
            <p:ph type="title" idx="4294967295"/>
          </p:nvPr>
        </p:nvSpPr>
        <p:spPr/>
        <p:txBody>
          <a:bodyPr/>
          <a:lstStyle/>
          <a:p>
            <a:pPr eaLnBrk="1" hangingPunct="1"/>
            <a:r>
              <a:rPr lang="en-US" altLang="en-US"/>
              <a:t>User Interface To Enter Two Numbers: TwoNo.html</a:t>
            </a:r>
          </a:p>
        </p:txBody>
      </p:sp>
      <p:sp>
        <p:nvSpPr>
          <p:cNvPr id="55299" name="Rectangle 3">
            <a:extLst>
              <a:ext uri="{FF2B5EF4-FFF2-40B4-BE49-F238E27FC236}">
                <a16:creationId xmlns:a16="http://schemas.microsoft.com/office/drawing/2014/main" id="{30441928-59C0-460D-9F5B-B71DCA275865}"/>
              </a:ext>
            </a:extLst>
          </p:cNvPr>
          <p:cNvSpPr>
            <a:spLocks noGrp="1" noChangeArrowheads="1"/>
          </p:cNvSpPr>
          <p:nvPr>
            <p:ph type="body" idx="4294967295"/>
          </p:nvPr>
        </p:nvSpPr>
        <p:spPr>
          <a:xfrm>
            <a:off x="1752600" y="1447800"/>
            <a:ext cx="8686800" cy="5105400"/>
          </a:xfrm>
        </p:spPr>
        <p:txBody>
          <a:bodyPr/>
          <a:lstStyle/>
          <a:p>
            <a:pPr eaLnBrk="1" hangingPunct="1">
              <a:spcBef>
                <a:spcPct val="0"/>
              </a:spcBef>
              <a:buFontTx/>
              <a:buNone/>
            </a:pPr>
            <a:r>
              <a:rPr lang="en-US" altLang="en-US" sz="1600"/>
              <a:t>&lt;html&gt;</a:t>
            </a:r>
          </a:p>
          <a:p>
            <a:pPr eaLnBrk="1" hangingPunct="1">
              <a:spcBef>
                <a:spcPct val="0"/>
              </a:spcBef>
              <a:buFontTx/>
              <a:buNone/>
            </a:pPr>
            <a:r>
              <a:rPr lang="en-US" altLang="en-US" sz="1600"/>
              <a:t>&lt;title&gt;Input Form&lt;/title&gt;</a:t>
            </a:r>
          </a:p>
          <a:p>
            <a:pPr eaLnBrk="1" hangingPunct="1">
              <a:spcBef>
                <a:spcPct val="0"/>
              </a:spcBef>
              <a:buFontTx/>
              <a:buNone/>
            </a:pPr>
            <a:r>
              <a:rPr lang="en-US" altLang="en-US" sz="1600"/>
              <a:t>&lt;body&gt;</a:t>
            </a:r>
          </a:p>
          <a:p>
            <a:pPr eaLnBrk="1" hangingPunct="1">
              <a:spcBef>
                <a:spcPct val="0"/>
              </a:spcBef>
              <a:buFontTx/>
              <a:buNone/>
            </a:pPr>
            <a:r>
              <a:rPr lang="en-US" altLang="en-US" sz="1600"/>
              <a:t>&lt;center&gt;</a:t>
            </a:r>
          </a:p>
          <a:p>
            <a:pPr eaLnBrk="1" hangingPunct="1">
              <a:spcBef>
                <a:spcPct val="0"/>
              </a:spcBef>
              <a:buFontTx/>
              <a:buNone/>
            </a:pPr>
            <a:r>
              <a:rPr lang="en-US" altLang="en-US" sz="1600"/>
              <a:t>&lt;form action=</a:t>
            </a:r>
            <a:r>
              <a:rPr lang="en-US" altLang="en-US" sz="1600" b="1"/>
              <a:t>"http://localhost:9080/RequestObjectProject/ArithmeticServlet</a:t>
            </a:r>
            <a:r>
              <a:rPr lang="en-US" altLang="en-US" sz="1600"/>
              <a:t>"&gt;</a:t>
            </a:r>
          </a:p>
          <a:p>
            <a:pPr eaLnBrk="1" hangingPunct="1">
              <a:spcBef>
                <a:spcPct val="0"/>
              </a:spcBef>
              <a:buFontTx/>
              <a:buNone/>
            </a:pPr>
            <a:r>
              <a:rPr lang="en-US" altLang="en-US" sz="1600"/>
              <a:t>&lt;h2&gt;&lt;u&gt;Input Screen&lt;/u&gt;&lt;/h2&gt;</a:t>
            </a:r>
          </a:p>
          <a:p>
            <a:pPr eaLnBrk="1" hangingPunct="1">
              <a:spcBef>
                <a:spcPct val="0"/>
              </a:spcBef>
              <a:buFontTx/>
              <a:buNone/>
            </a:pPr>
            <a:endParaRPr lang="en-US" altLang="en-US" sz="1600"/>
          </a:p>
          <a:p>
            <a:pPr eaLnBrk="1" hangingPunct="1">
              <a:spcBef>
                <a:spcPct val="0"/>
              </a:spcBef>
              <a:buFontTx/>
              <a:buNone/>
            </a:pPr>
            <a:r>
              <a:rPr lang="en-US" altLang="en-US" sz="1600"/>
              <a:t>&lt;table cellspacing =10 cellpadding=10 border=1&gt;</a:t>
            </a:r>
          </a:p>
          <a:p>
            <a:pPr eaLnBrk="1" hangingPunct="1">
              <a:spcBef>
                <a:spcPct val="0"/>
              </a:spcBef>
              <a:buFontTx/>
              <a:buNone/>
            </a:pPr>
            <a:r>
              <a:rPr lang="en-US" altLang="en-US" sz="1600"/>
              <a:t>&lt;tr&gt;&lt;td&gt;Enter 1st Number  : &lt;/td&gt;&lt;td&gt;&lt;input type=“text” name=“no1”&gt;&lt;/td&gt;&lt;/tr&gt;</a:t>
            </a:r>
          </a:p>
          <a:p>
            <a:pPr eaLnBrk="1" hangingPunct="1">
              <a:spcBef>
                <a:spcPct val="0"/>
              </a:spcBef>
              <a:buFontTx/>
              <a:buNone/>
            </a:pPr>
            <a:r>
              <a:rPr lang="en-US" altLang="en-US" sz="1600"/>
              <a:t>&lt;tr&gt;&lt;td&gt;Enter 2nd Number : &lt;/td&gt;&lt;td&gt;&lt;input type=“text” name=“no2”&gt;&lt;/td&gt;&lt;/tr&gt;</a:t>
            </a:r>
          </a:p>
          <a:p>
            <a:pPr eaLnBrk="1" hangingPunct="1">
              <a:spcBef>
                <a:spcPct val="0"/>
              </a:spcBef>
              <a:buFontTx/>
              <a:buNone/>
            </a:pPr>
            <a:r>
              <a:rPr lang="en-US" altLang="en-US" sz="1600"/>
              <a:t>&lt;tr&gt;&lt;td&gt;&lt;input type="submit" value=“Add"&gt;&lt;/td&gt;&lt;td&gt;&lt;input type="reset" value="Clear"&gt;&lt;/td&gt;&lt;/tr&gt;</a:t>
            </a:r>
          </a:p>
          <a:p>
            <a:pPr eaLnBrk="1" hangingPunct="1">
              <a:spcBef>
                <a:spcPct val="0"/>
              </a:spcBef>
              <a:buFontTx/>
              <a:buNone/>
            </a:pPr>
            <a:r>
              <a:rPr lang="en-US" altLang="en-US" sz="1600"/>
              <a:t>&lt;/table&gt;</a:t>
            </a:r>
          </a:p>
          <a:p>
            <a:pPr eaLnBrk="1" hangingPunct="1">
              <a:spcBef>
                <a:spcPct val="0"/>
              </a:spcBef>
              <a:buFontTx/>
              <a:buNone/>
            </a:pPr>
            <a:r>
              <a:rPr lang="en-US" altLang="en-US" sz="1600"/>
              <a:t>&lt;/form&gt;</a:t>
            </a:r>
          </a:p>
          <a:p>
            <a:pPr eaLnBrk="1" hangingPunct="1">
              <a:spcBef>
                <a:spcPct val="0"/>
              </a:spcBef>
              <a:buFontTx/>
              <a:buNone/>
            </a:pPr>
            <a:r>
              <a:rPr lang="en-US" altLang="en-US" sz="1600"/>
              <a:t>&lt;/center&gt;</a:t>
            </a:r>
          </a:p>
          <a:p>
            <a:pPr eaLnBrk="1" hangingPunct="1">
              <a:spcBef>
                <a:spcPct val="0"/>
              </a:spcBef>
              <a:buFontTx/>
              <a:buNone/>
            </a:pPr>
            <a:r>
              <a:rPr lang="en-US" altLang="en-US" sz="1600"/>
              <a:t>&lt;/body&gt;</a:t>
            </a:r>
          </a:p>
          <a:p>
            <a:pPr eaLnBrk="1" hangingPunct="1">
              <a:spcBef>
                <a:spcPct val="0"/>
              </a:spcBef>
              <a:buFontTx/>
              <a:buNone/>
            </a:pPr>
            <a:r>
              <a:rPr lang="en-US" altLang="en-US" sz="1600"/>
              <a:t>&lt;/html&gt;</a:t>
            </a:r>
          </a:p>
        </p:txBody>
      </p:sp>
      <p:sp>
        <p:nvSpPr>
          <p:cNvPr id="55300" name="Slide Number Placeholder 3">
            <a:extLst>
              <a:ext uri="{FF2B5EF4-FFF2-40B4-BE49-F238E27FC236}">
                <a16:creationId xmlns:a16="http://schemas.microsoft.com/office/drawing/2014/main" id="{142AFE06-BF25-403F-8638-33580435C5AB}"/>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A7018790-A803-4308-ACF4-D96044222DDB}" type="slidenum">
              <a:rPr lang="en-US" altLang="en-US" sz="1000" i="0">
                <a:solidFill>
                  <a:srgbClr val="FFFFFF"/>
                </a:solidFill>
              </a:rPr>
              <a:pPr algn="l" eaLnBrk="1" hangingPunct="1"/>
              <a:t>123</a:t>
            </a:fld>
            <a:endParaRPr lang="en-US" altLang="en-US" sz="1000" i="0">
              <a:solidFill>
                <a:srgbClr val="FFFFFF"/>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083076EB-8A36-471B-8516-04B7CE1BE8CA}"/>
              </a:ext>
            </a:extLst>
          </p:cNvPr>
          <p:cNvSpPr>
            <a:spLocks noGrp="1" noChangeArrowheads="1"/>
          </p:cNvSpPr>
          <p:nvPr>
            <p:ph type="title" idx="4294967295"/>
          </p:nvPr>
        </p:nvSpPr>
        <p:spPr/>
        <p:txBody>
          <a:bodyPr/>
          <a:lstStyle/>
          <a:p>
            <a:pPr eaLnBrk="1" hangingPunct="1"/>
            <a:r>
              <a:rPr lang="en-US" altLang="en-US"/>
              <a:t>Servlet To Calculate Sum: ArithmeticServlet.java</a:t>
            </a:r>
          </a:p>
        </p:txBody>
      </p:sp>
      <p:sp>
        <p:nvSpPr>
          <p:cNvPr id="56323" name="Rectangle 3">
            <a:extLst>
              <a:ext uri="{FF2B5EF4-FFF2-40B4-BE49-F238E27FC236}">
                <a16:creationId xmlns:a16="http://schemas.microsoft.com/office/drawing/2014/main" id="{AC9C2B16-950D-4F0B-BE81-DD31DD6C323E}"/>
              </a:ext>
            </a:extLst>
          </p:cNvPr>
          <p:cNvSpPr>
            <a:spLocks noGrp="1" noChangeArrowheads="1"/>
          </p:cNvSpPr>
          <p:nvPr>
            <p:ph type="body" idx="4294967295"/>
          </p:nvPr>
        </p:nvSpPr>
        <p:spPr>
          <a:xfrm>
            <a:off x="1752600" y="1447800"/>
            <a:ext cx="8915400" cy="5105400"/>
          </a:xfrm>
        </p:spPr>
        <p:txBody>
          <a:bodyPr/>
          <a:lstStyle/>
          <a:p>
            <a:pPr eaLnBrk="1" hangingPunct="1">
              <a:lnSpc>
                <a:spcPct val="90000"/>
              </a:lnSpc>
              <a:spcBef>
                <a:spcPct val="0"/>
              </a:spcBef>
              <a:buFontTx/>
              <a:buNone/>
            </a:pPr>
            <a:r>
              <a:rPr lang="en-US" altLang="en-US" sz="1600" dirty="0"/>
              <a:t>package    .</a:t>
            </a:r>
            <a:r>
              <a:rPr lang="en-US" altLang="en-US" sz="1600" dirty="0" err="1"/>
              <a:t>sample.sum</a:t>
            </a:r>
            <a:r>
              <a:rPr lang="en-US" altLang="en-US" sz="1600" dirty="0"/>
              <a:t>;</a:t>
            </a:r>
          </a:p>
          <a:p>
            <a:pPr eaLnBrk="1" hangingPunct="1">
              <a:lnSpc>
                <a:spcPct val="90000"/>
              </a:lnSpc>
              <a:spcBef>
                <a:spcPct val="0"/>
              </a:spcBef>
              <a:buFontTx/>
              <a:buNone/>
            </a:pPr>
            <a:r>
              <a:rPr lang="en-US" altLang="en-US" sz="1600" dirty="0"/>
              <a:t>import java.io.*;</a:t>
            </a:r>
          </a:p>
          <a:p>
            <a:pPr eaLnBrk="1" hangingPunct="1">
              <a:lnSpc>
                <a:spcPct val="90000"/>
              </a:lnSpc>
              <a:spcBef>
                <a:spcPct val="0"/>
              </a:spcBef>
              <a:buFontTx/>
              <a:buNone/>
            </a:pPr>
            <a:r>
              <a:rPr lang="en-US" altLang="en-US" sz="1600" dirty="0"/>
              <a:t>import </a:t>
            </a:r>
            <a:r>
              <a:rPr lang="en-US" altLang="en-US" sz="1600" dirty="0" err="1"/>
              <a:t>javax.servlet</a:t>
            </a:r>
            <a:r>
              <a:rPr lang="en-US" altLang="en-US" sz="1600" dirty="0"/>
              <a:t>.*;</a:t>
            </a:r>
          </a:p>
          <a:p>
            <a:pPr eaLnBrk="1" hangingPunct="1">
              <a:lnSpc>
                <a:spcPct val="90000"/>
              </a:lnSpc>
              <a:spcBef>
                <a:spcPct val="0"/>
              </a:spcBef>
              <a:buFontTx/>
              <a:buNone/>
            </a:pPr>
            <a:r>
              <a:rPr lang="en-US" altLang="en-US" sz="1600" dirty="0"/>
              <a:t>import </a:t>
            </a:r>
            <a:r>
              <a:rPr lang="en-US" altLang="en-US" sz="1600" dirty="0" err="1"/>
              <a:t>javax.servlet.http</a:t>
            </a:r>
            <a:r>
              <a:rPr lang="en-US" altLang="en-US" sz="1600" dirty="0"/>
              <a:t>.*;</a:t>
            </a:r>
          </a:p>
          <a:p>
            <a:pPr eaLnBrk="1" hangingPunct="1">
              <a:lnSpc>
                <a:spcPct val="90000"/>
              </a:lnSpc>
              <a:spcBef>
                <a:spcPct val="0"/>
              </a:spcBef>
              <a:buFontTx/>
              <a:buNone/>
            </a:pPr>
            <a:endParaRPr lang="en-US" altLang="en-US" sz="1600" dirty="0"/>
          </a:p>
          <a:p>
            <a:pPr eaLnBrk="1" hangingPunct="1">
              <a:lnSpc>
                <a:spcPct val="90000"/>
              </a:lnSpc>
              <a:spcBef>
                <a:spcPct val="0"/>
              </a:spcBef>
              <a:buFontTx/>
              <a:buNone/>
            </a:pPr>
            <a:r>
              <a:rPr lang="en-US" altLang="en-US" sz="1600" dirty="0"/>
              <a:t>public class </a:t>
            </a:r>
            <a:r>
              <a:rPr lang="en-US" altLang="en-US" sz="1600" b="1" dirty="0" err="1"/>
              <a:t>ArithmeticServlet</a:t>
            </a:r>
            <a:r>
              <a:rPr lang="en-US" altLang="en-US" sz="1600" dirty="0"/>
              <a:t> extends </a:t>
            </a:r>
            <a:r>
              <a:rPr lang="en-US" altLang="en-US" sz="1600" b="1" dirty="0" err="1"/>
              <a:t>HttpServlet</a:t>
            </a:r>
            <a:r>
              <a:rPr lang="en-US" altLang="en-US" sz="1600" dirty="0"/>
              <a:t> {</a:t>
            </a:r>
          </a:p>
          <a:p>
            <a:pPr eaLnBrk="1" hangingPunct="1">
              <a:lnSpc>
                <a:spcPct val="90000"/>
              </a:lnSpc>
              <a:spcBef>
                <a:spcPct val="0"/>
              </a:spcBef>
              <a:buFontTx/>
              <a:buNone/>
            </a:pPr>
            <a:endParaRPr lang="en-US" altLang="en-US" sz="1600" dirty="0"/>
          </a:p>
          <a:p>
            <a:pPr eaLnBrk="1" hangingPunct="1">
              <a:lnSpc>
                <a:spcPct val="90000"/>
              </a:lnSpc>
              <a:spcBef>
                <a:spcPct val="0"/>
              </a:spcBef>
              <a:buFontTx/>
              <a:buNone/>
            </a:pPr>
            <a:r>
              <a:rPr lang="en-US" altLang="en-US" sz="1600" dirty="0"/>
              <a:t>    public void </a:t>
            </a:r>
            <a:r>
              <a:rPr lang="en-US" altLang="en-US" sz="1600" dirty="0" err="1"/>
              <a:t>doGet</a:t>
            </a:r>
            <a:r>
              <a:rPr lang="en-US" altLang="en-US" sz="1600" dirty="0"/>
              <a:t>(</a:t>
            </a:r>
            <a:r>
              <a:rPr lang="en-US" altLang="en-US" sz="1600" dirty="0" err="1"/>
              <a:t>HttpServletRequest</a:t>
            </a:r>
            <a:r>
              <a:rPr lang="en-US" altLang="en-US" sz="1600" dirty="0"/>
              <a:t> request, </a:t>
            </a:r>
            <a:r>
              <a:rPr lang="en-US" altLang="en-US" sz="1600" dirty="0" err="1"/>
              <a:t>HttpServletResponse</a:t>
            </a:r>
            <a:r>
              <a:rPr lang="en-US" altLang="en-US" sz="1600" dirty="0"/>
              <a:t> response)</a:t>
            </a:r>
          </a:p>
          <a:p>
            <a:pPr eaLnBrk="1" hangingPunct="1">
              <a:lnSpc>
                <a:spcPct val="90000"/>
              </a:lnSpc>
              <a:spcBef>
                <a:spcPct val="0"/>
              </a:spcBef>
              <a:buFontTx/>
              <a:buNone/>
            </a:pPr>
            <a:r>
              <a:rPr lang="en-US" altLang="en-US" sz="1600" dirty="0"/>
              <a:t>    throws </a:t>
            </a:r>
            <a:r>
              <a:rPr lang="en-US" altLang="en-US" sz="1600" dirty="0" err="1"/>
              <a:t>IOException</a:t>
            </a:r>
            <a:r>
              <a:rPr lang="en-US" altLang="en-US" sz="1600" dirty="0"/>
              <a:t>, </a:t>
            </a:r>
            <a:r>
              <a:rPr lang="en-US" altLang="en-US" sz="1600" dirty="0" err="1"/>
              <a:t>ServletException</a:t>
            </a:r>
            <a:endParaRPr lang="en-US" altLang="en-US" sz="1600" dirty="0"/>
          </a:p>
          <a:p>
            <a:pPr eaLnBrk="1" hangingPunct="1">
              <a:lnSpc>
                <a:spcPct val="90000"/>
              </a:lnSpc>
              <a:spcBef>
                <a:spcPct val="0"/>
              </a:spcBef>
              <a:buFontTx/>
              <a:buNone/>
            </a:pPr>
            <a:r>
              <a:rPr lang="en-US" altLang="en-US" sz="1600" dirty="0"/>
              <a:t>    {</a:t>
            </a:r>
          </a:p>
          <a:p>
            <a:pPr lvl="1" eaLnBrk="1" hangingPunct="1">
              <a:lnSpc>
                <a:spcPct val="90000"/>
              </a:lnSpc>
              <a:spcBef>
                <a:spcPct val="0"/>
              </a:spcBef>
              <a:buFont typeface="Wingdings" panose="05000000000000000000" pitchFamily="2" charset="2"/>
              <a:buNone/>
            </a:pPr>
            <a:r>
              <a:rPr lang="en-US" altLang="en-US" sz="1600" dirty="0"/>
              <a:t>	int number1 = </a:t>
            </a:r>
            <a:r>
              <a:rPr lang="en-US" altLang="en-US" sz="1600" dirty="0" err="1"/>
              <a:t>Integer.parseInt</a:t>
            </a:r>
            <a:r>
              <a:rPr lang="en-US" altLang="en-US" sz="1600" dirty="0"/>
              <a:t>(</a:t>
            </a:r>
            <a:r>
              <a:rPr lang="en-US" altLang="en-US" sz="1600" dirty="0" err="1"/>
              <a:t>request.getParameter</a:t>
            </a:r>
            <a:r>
              <a:rPr lang="en-US" altLang="en-US" sz="1600" dirty="0"/>
              <a:t>(“no1”));</a:t>
            </a:r>
          </a:p>
          <a:p>
            <a:pPr lvl="1" eaLnBrk="1" hangingPunct="1">
              <a:lnSpc>
                <a:spcPct val="90000"/>
              </a:lnSpc>
              <a:spcBef>
                <a:spcPct val="0"/>
              </a:spcBef>
              <a:buFont typeface="Wingdings" panose="05000000000000000000" pitchFamily="2" charset="2"/>
              <a:buNone/>
            </a:pPr>
            <a:r>
              <a:rPr lang="en-US" altLang="en-US" sz="1600" dirty="0"/>
              <a:t>	int number2 = </a:t>
            </a:r>
            <a:r>
              <a:rPr lang="en-US" altLang="en-US" sz="1600" dirty="0" err="1"/>
              <a:t>Integer.parseInt</a:t>
            </a:r>
            <a:r>
              <a:rPr lang="en-US" altLang="en-US" sz="1600" dirty="0"/>
              <a:t>(</a:t>
            </a:r>
            <a:r>
              <a:rPr lang="en-US" altLang="en-US" sz="1600" dirty="0" err="1"/>
              <a:t>request.getParameter</a:t>
            </a:r>
            <a:r>
              <a:rPr lang="en-US" altLang="en-US" sz="1600" dirty="0"/>
              <a:t>(“no2”));</a:t>
            </a:r>
          </a:p>
          <a:p>
            <a:pPr lvl="1" eaLnBrk="1" hangingPunct="1">
              <a:lnSpc>
                <a:spcPct val="90000"/>
              </a:lnSpc>
              <a:spcBef>
                <a:spcPct val="0"/>
              </a:spcBef>
              <a:buFont typeface="Wingdings" panose="05000000000000000000" pitchFamily="2" charset="2"/>
              <a:buNone/>
            </a:pPr>
            <a:r>
              <a:rPr lang="en-US" altLang="en-US" sz="1600" b="1" dirty="0"/>
              <a:t>	int sum = number1 + number2;</a:t>
            </a:r>
          </a:p>
          <a:p>
            <a:pPr lvl="1" eaLnBrk="1" hangingPunct="1">
              <a:lnSpc>
                <a:spcPct val="90000"/>
              </a:lnSpc>
              <a:spcBef>
                <a:spcPct val="0"/>
              </a:spcBef>
              <a:buFont typeface="Wingdings" panose="05000000000000000000" pitchFamily="2" charset="2"/>
              <a:buNone/>
            </a:pPr>
            <a:r>
              <a:rPr lang="en-US" altLang="en-US" sz="1600" b="1" dirty="0">
                <a:solidFill>
                  <a:srgbClr val="000099"/>
                </a:solidFill>
              </a:rPr>
              <a:t>	</a:t>
            </a:r>
            <a:r>
              <a:rPr lang="en-US" altLang="en-US" sz="1600" b="1" dirty="0" err="1">
                <a:solidFill>
                  <a:srgbClr val="000099"/>
                </a:solidFill>
              </a:rPr>
              <a:t>request.setAttribute</a:t>
            </a:r>
            <a:r>
              <a:rPr lang="en-US" altLang="en-US" sz="1600" b="1" dirty="0">
                <a:solidFill>
                  <a:srgbClr val="000099"/>
                </a:solidFill>
              </a:rPr>
              <a:t>(“</a:t>
            </a:r>
            <a:r>
              <a:rPr lang="en-US" altLang="en-US" sz="1600" b="1" dirty="0" err="1">
                <a:solidFill>
                  <a:srgbClr val="000099"/>
                </a:solidFill>
              </a:rPr>
              <a:t>sumresult</a:t>
            </a:r>
            <a:r>
              <a:rPr lang="en-US" altLang="en-US" sz="1600" b="1" dirty="0">
                <a:solidFill>
                  <a:srgbClr val="000099"/>
                </a:solidFill>
              </a:rPr>
              <a:t>”,new Integer(sum));</a:t>
            </a:r>
          </a:p>
          <a:p>
            <a:pPr lvl="1" eaLnBrk="1" hangingPunct="1">
              <a:lnSpc>
                <a:spcPct val="90000"/>
              </a:lnSpc>
              <a:spcBef>
                <a:spcPct val="0"/>
              </a:spcBef>
              <a:buFont typeface="Wingdings" panose="05000000000000000000" pitchFamily="2" charset="2"/>
              <a:buNone/>
            </a:pPr>
            <a:r>
              <a:rPr lang="en-US" altLang="en-US" sz="1600" dirty="0"/>
              <a:t>   </a:t>
            </a:r>
            <a:r>
              <a:rPr lang="en-US" altLang="en-US" sz="1600" dirty="0" err="1"/>
              <a:t>ServletContext</a:t>
            </a:r>
            <a:r>
              <a:rPr lang="en-US" altLang="en-US" sz="1600" dirty="0"/>
              <a:t> context = </a:t>
            </a:r>
            <a:r>
              <a:rPr lang="en-US" altLang="en-US" sz="1600" dirty="0" err="1"/>
              <a:t>getServletConfig</a:t>
            </a:r>
            <a:r>
              <a:rPr lang="en-US" altLang="en-US" sz="1600" dirty="0"/>
              <a:t>().</a:t>
            </a:r>
            <a:r>
              <a:rPr lang="en-US" altLang="en-US" sz="1600" dirty="0" err="1"/>
              <a:t>getServletContext</a:t>
            </a:r>
            <a:r>
              <a:rPr lang="en-US" altLang="en-US" sz="1600" dirty="0"/>
              <a:t>();</a:t>
            </a:r>
          </a:p>
          <a:p>
            <a:pPr lvl="1" eaLnBrk="1" hangingPunct="1">
              <a:lnSpc>
                <a:spcPct val="90000"/>
              </a:lnSpc>
              <a:spcBef>
                <a:spcPct val="0"/>
              </a:spcBef>
              <a:buFont typeface="Wingdings" panose="05000000000000000000" pitchFamily="2" charset="2"/>
              <a:buNone/>
            </a:pPr>
            <a:r>
              <a:rPr lang="en-US" altLang="en-US" sz="1600" dirty="0"/>
              <a:t>	</a:t>
            </a:r>
            <a:r>
              <a:rPr lang="en-US" altLang="en-US" sz="1600" dirty="0" err="1"/>
              <a:t>RequestDispatcher</a:t>
            </a:r>
            <a:r>
              <a:rPr lang="en-US" altLang="en-US" sz="1600" dirty="0"/>
              <a:t> </a:t>
            </a:r>
            <a:r>
              <a:rPr lang="en-US" altLang="en-US" sz="1600" dirty="0" err="1"/>
              <a:t>rd</a:t>
            </a:r>
            <a:r>
              <a:rPr lang="en-US" altLang="en-US" sz="1600" dirty="0"/>
              <a:t> = </a:t>
            </a:r>
            <a:r>
              <a:rPr lang="en-US" altLang="en-US" sz="1600" dirty="0" err="1"/>
              <a:t>context.getRequestDispatcher</a:t>
            </a:r>
            <a:r>
              <a:rPr lang="en-US" altLang="en-US" sz="1600" dirty="0"/>
              <a:t>(</a:t>
            </a:r>
            <a:r>
              <a:rPr lang="en-US" altLang="en-US" sz="1600" b="1" dirty="0"/>
              <a:t>“/</a:t>
            </a:r>
            <a:r>
              <a:rPr lang="en-US" altLang="en-US" sz="1600" b="1" dirty="0" err="1"/>
              <a:t>DisplaySumServlet</a:t>
            </a:r>
            <a:r>
              <a:rPr lang="en-US" altLang="en-US" sz="1600" b="1" dirty="0"/>
              <a:t>”</a:t>
            </a:r>
            <a:r>
              <a:rPr lang="en-US" altLang="en-US" sz="1600" dirty="0"/>
              <a:t>);</a:t>
            </a:r>
          </a:p>
          <a:p>
            <a:pPr eaLnBrk="1" hangingPunct="1">
              <a:lnSpc>
                <a:spcPct val="90000"/>
              </a:lnSpc>
              <a:spcBef>
                <a:spcPct val="0"/>
              </a:spcBef>
              <a:buFontTx/>
              <a:buNone/>
            </a:pPr>
            <a:r>
              <a:rPr lang="en-US" altLang="en-US" sz="1600" b="1" dirty="0"/>
              <a:t>	     </a:t>
            </a:r>
            <a:r>
              <a:rPr lang="en-US" altLang="en-US" sz="1600" b="1" dirty="0" err="1"/>
              <a:t>rd.forward</a:t>
            </a:r>
            <a:r>
              <a:rPr lang="en-US" altLang="en-US" sz="1600" b="1" dirty="0"/>
              <a:t>(</a:t>
            </a:r>
            <a:r>
              <a:rPr lang="en-US" altLang="en-US" sz="1600" b="1" dirty="0" err="1"/>
              <a:t>request,response</a:t>
            </a:r>
            <a:r>
              <a:rPr lang="en-US" altLang="en-US" sz="1600" b="1" dirty="0"/>
              <a:t>);</a:t>
            </a:r>
          </a:p>
          <a:p>
            <a:pPr eaLnBrk="1" hangingPunct="1">
              <a:lnSpc>
                <a:spcPct val="90000"/>
              </a:lnSpc>
              <a:spcBef>
                <a:spcPct val="0"/>
              </a:spcBef>
              <a:buFontTx/>
              <a:buNone/>
            </a:pPr>
            <a:r>
              <a:rPr lang="en-US" altLang="en-US" sz="1600" dirty="0"/>
              <a:t>	}</a:t>
            </a:r>
          </a:p>
          <a:p>
            <a:pPr eaLnBrk="1" hangingPunct="1">
              <a:lnSpc>
                <a:spcPct val="90000"/>
              </a:lnSpc>
              <a:spcBef>
                <a:spcPct val="0"/>
              </a:spcBef>
              <a:buFontTx/>
              <a:buNone/>
            </a:pPr>
            <a:r>
              <a:rPr lang="en-US" altLang="en-US" sz="1600" dirty="0"/>
              <a:t>}</a:t>
            </a:r>
          </a:p>
          <a:p>
            <a:pPr eaLnBrk="1" hangingPunct="1">
              <a:lnSpc>
                <a:spcPct val="90000"/>
              </a:lnSpc>
              <a:spcBef>
                <a:spcPct val="0"/>
              </a:spcBef>
              <a:buFontTx/>
              <a:buNone/>
            </a:pPr>
            <a:endParaRPr lang="en-US" altLang="en-US" sz="1600" dirty="0"/>
          </a:p>
          <a:p>
            <a:pPr eaLnBrk="1" hangingPunct="1">
              <a:lnSpc>
                <a:spcPct val="90000"/>
              </a:lnSpc>
              <a:spcBef>
                <a:spcPct val="0"/>
              </a:spcBef>
              <a:buFontTx/>
              <a:buNone/>
            </a:pPr>
            <a:endParaRPr lang="en-US" altLang="en-US" sz="1600" dirty="0"/>
          </a:p>
        </p:txBody>
      </p:sp>
      <p:sp>
        <p:nvSpPr>
          <p:cNvPr id="56324" name="Slide Number Placeholder 3">
            <a:extLst>
              <a:ext uri="{FF2B5EF4-FFF2-40B4-BE49-F238E27FC236}">
                <a16:creationId xmlns:a16="http://schemas.microsoft.com/office/drawing/2014/main" id="{882A588F-D8ED-4B82-9C77-2DE391926566}"/>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0340F198-F70B-4626-97BA-30F82A228DA3}" type="slidenum">
              <a:rPr lang="en-US" altLang="en-US" sz="1000" i="0">
                <a:solidFill>
                  <a:srgbClr val="FFFFFF"/>
                </a:solidFill>
              </a:rPr>
              <a:pPr algn="l" eaLnBrk="1" hangingPunct="1"/>
              <a:t>124</a:t>
            </a:fld>
            <a:endParaRPr lang="en-US" altLang="en-US" sz="1000" i="0">
              <a:solidFill>
                <a:srgbClr val="FFFFFF"/>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066833E6-621B-46A9-9E3A-AA5AED5FAE13}"/>
              </a:ext>
            </a:extLst>
          </p:cNvPr>
          <p:cNvSpPr>
            <a:spLocks noGrp="1" noChangeArrowheads="1"/>
          </p:cNvSpPr>
          <p:nvPr>
            <p:ph type="title" idx="4294967295"/>
          </p:nvPr>
        </p:nvSpPr>
        <p:spPr/>
        <p:txBody>
          <a:bodyPr/>
          <a:lstStyle/>
          <a:p>
            <a:pPr eaLnBrk="1" hangingPunct="1"/>
            <a:r>
              <a:rPr lang="en-US" altLang="en-US"/>
              <a:t>Servlet To Display Sum: DisplaySumServlet.java</a:t>
            </a:r>
          </a:p>
        </p:txBody>
      </p:sp>
      <p:sp>
        <p:nvSpPr>
          <p:cNvPr id="57347" name="Rectangle 3">
            <a:extLst>
              <a:ext uri="{FF2B5EF4-FFF2-40B4-BE49-F238E27FC236}">
                <a16:creationId xmlns:a16="http://schemas.microsoft.com/office/drawing/2014/main" id="{0697C2F1-CBCC-42CC-97B0-EB6A034687CF}"/>
              </a:ext>
            </a:extLst>
          </p:cNvPr>
          <p:cNvSpPr>
            <a:spLocks noGrp="1" noChangeArrowheads="1"/>
          </p:cNvSpPr>
          <p:nvPr>
            <p:ph type="body" idx="4294967295"/>
          </p:nvPr>
        </p:nvSpPr>
        <p:spPr>
          <a:xfrm>
            <a:off x="1752600" y="1524000"/>
            <a:ext cx="8915400" cy="5105400"/>
          </a:xfrm>
        </p:spPr>
        <p:txBody>
          <a:bodyPr/>
          <a:lstStyle/>
          <a:p>
            <a:pPr eaLnBrk="1" hangingPunct="1">
              <a:lnSpc>
                <a:spcPct val="90000"/>
              </a:lnSpc>
              <a:spcBef>
                <a:spcPct val="0"/>
              </a:spcBef>
              <a:buFontTx/>
              <a:buNone/>
            </a:pPr>
            <a:r>
              <a:rPr lang="en-US" altLang="en-US" sz="1600" dirty="0"/>
              <a:t>package    .</a:t>
            </a:r>
            <a:r>
              <a:rPr lang="en-US" altLang="en-US" sz="1600" dirty="0" err="1"/>
              <a:t>sample.sum</a:t>
            </a:r>
            <a:r>
              <a:rPr lang="en-US" altLang="en-US" sz="1600" dirty="0"/>
              <a:t>;</a:t>
            </a:r>
          </a:p>
          <a:p>
            <a:pPr eaLnBrk="1" hangingPunct="1">
              <a:lnSpc>
                <a:spcPct val="90000"/>
              </a:lnSpc>
              <a:spcBef>
                <a:spcPct val="0"/>
              </a:spcBef>
              <a:buFontTx/>
              <a:buNone/>
            </a:pPr>
            <a:r>
              <a:rPr lang="en-US" altLang="en-US" sz="1600" dirty="0"/>
              <a:t>import java.io.*;</a:t>
            </a:r>
          </a:p>
          <a:p>
            <a:pPr eaLnBrk="1" hangingPunct="1">
              <a:lnSpc>
                <a:spcPct val="90000"/>
              </a:lnSpc>
              <a:spcBef>
                <a:spcPct val="0"/>
              </a:spcBef>
              <a:buFontTx/>
              <a:buNone/>
            </a:pPr>
            <a:r>
              <a:rPr lang="en-US" altLang="en-US" sz="1600" dirty="0"/>
              <a:t>import </a:t>
            </a:r>
            <a:r>
              <a:rPr lang="en-US" altLang="en-US" sz="1600" dirty="0" err="1"/>
              <a:t>javax.servlet</a:t>
            </a:r>
            <a:r>
              <a:rPr lang="en-US" altLang="en-US" sz="1600" dirty="0"/>
              <a:t>.*;</a:t>
            </a:r>
          </a:p>
          <a:p>
            <a:pPr eaLnBrk="1" hangingPunct="1">
              <a:lnSpc>
                <a:spcPct val="90000"/>
              </a:lnSpc>
              <a:spcBef>
                <a:spcPct val="0"/>
              </a:spcBef>
              <a:buFontTx/>
              <a:buNone/>
            </a:pPr>
            <a:r>
              <a:rPr lang="en-US" altLang="en-US" sz="1600" dirty="0"/>
              <a:t>import </a:t>
            </a:r>
            <a:r>
              <a:rPr lang="en-US" altLang="en-US" sz="1600" dirty="0" err="1"/>
              <a:t>javax.servlet.http</a:t>
            </a:r>
            <a:r>
              <a:rPr lang="en-US" altLang="en-US" sz="1600" dirty="0"/>
              <a:t>.*;</a:t>
            </a:r>
          </a:p>
          <a:p>
            <a:pPr eaLnBrk="1" hangingPunct="1">
              <a:lnSpc>
                <a:spcPct val="90000"/>
              </a:lnSpc>
              <a:spcBef>
                <a:spcPct val="0"/>
              </a:spcBef>
              <a:buFontTx/>
              <a:buNone/>
            </a:pPr>
            <a:endParaRPr lang="en-US" altLang="en-US" sz="1600" dirty="0"/>
          </a:p>
          <a:p>
            <a:pPr eaLnBrk="1" hangingPunct="1">
              <a:lnSpc>
                <a:spcPct val="90000"/>
              </a:lnSpc>
              <a:spcBef>
                <a:spcPct val="0"/>
              </a:spcBef>
              <a:buFontTx/>
              <a:buNone/>
            </a:pPr>
            <a:r>
              <a:rPr lang="en-US" altLang="en-US" sz="1600" dirty="0"/>
              <a:t>public class </a:t>
            </a:r>
            <a:r>
              <a:rPr lang="en-US" altLang="en-US" sz="1600" b="1" dirty="0" err="1"/>
              <a:t>DisplaySumServlet</a:t>
            </a:r>
            <a:r>
              <a:rPr lang="en-US" altLang="en-US" sz="1600" dirty="0"/>
              <a:t> extends </a:t>
            </a:r>
            <a:r>
              <a:rPr lang="en-US" altLang="en-US" sz="1600" b="1" dirty="0" err="1"/>
              <a:t>HttpServlet</a:t>
            </a:r>
            <a:r>
              <a:rPr lang="en-US" altLang="en-US" sz="1600" dirty="0"/>
              <a:t> {</a:t>
            </a:r>
          </a:p>
          <a:p>
            <a:pPr eaLnBrk="1" hangingPunct="1">
              <a:lnSpc>
                <a:spcPct val="90000"/>
              </a:lnSpc>
              <a:spcBef>
                <a:spcPct val="0"/>
              </a:spcBef>
              <a:buFontTx/>
              <a:buNone/>
            </a:pPr>
            <a:endParaRPr lang="en-US" altLang="en-US" sz="1600" dirty="0"/>
          </a:p>
          <a:p>
            <a:pPr eaLnBrk="1" hangingPunct="1">
              <a:lnSpc>
                <a:spcPct val="90000"/>
              </a:lnSpc>
              <a:spcBef>
                <a:spcPct val="0"/>
              </a:spcBef>
              <a:buFontTx/>
              <a:buNone/>
            </a:pPr>
            <a:r>
              <a:rPr lang="en-US" altLang="en-US" sz="1600" dirty="0"/>
              <a:t>    public void </a:t>
            </a:r>
            <a:r>
              <a:rPr lang="en-US" altLang="en-US" sz="1600" dirty="0" err="1"/>
              <a:t>doGet</a:t>
            </a:r>
            <a:r>
              <a:rPr lang="en-US" altLang="en-US" sz="1600" dirty="0"/>
              <a:t>(</a:t>
            </a:r>
            <a:r>
              <a:rPr lang="en-US" altLang="en-US" sz="1600" dirty="0" err="1"/>
              <a:t>HttpServletRequest</a:t>
            </a:r>
            <a:r>
              <a:rPr lang="en-US" altLang="en-US" sz="1600" dirty="0"/>
              <a:t> request, </a:t>
            </a:r>
            <a:r>
              <a:rPr lang="en-US" altLang="en-US" sz="1600" dirty="0" err="1"/>
              <a:t>HttpServletResponse</a:t>
            </a:r>
            <a:r>
              <a:rPr lang="en-US" altLang="en-US" sz="1600" dirty="0"/>
              <a:t> response)</a:t>
            </a:r>
          </a:p>
          <a:p>
            <a:pPr eaLnBrk="1" hangingPunct="1">
              <a:lnSpc>
                <a:spcPct val="90000"/>
              </a:lnSpc>
              <a:spcBef>
                <a:spcPct val="0"/>
              </a:spcBef>
              <a:buFontTx/>
              <a:buNone/>
            </a:pPr>
            <a:r>
              <a:rPr lang="en-US" altLang="en-US" sz="1600" dirty="0"/>
              <a:t>    throws </a:t>
            </a:r>
            <a:r>
              <a:rPr lang="en-US" altLang="en-US" sz="1600" dirty="0" err="1"/>
              <a:t>IOException</a:t>
            </a:r>
            <a:r>
              <a:rPr lang="en-US" altLang="en-US" sz="1600" dirty="0"/>
              <a:t>, </a:t>
            </a:r>
            <a:r>
              <a:rPr lang="en-US" altLang="en-US" sz="1600" dirty="0" err="1"/>
              <a:t>ServletException</a:t>
            </a:r>
            <a:endParaRPr lang="en-US" altLang="en-US" sz="1600" dirty="0"/>
          </a:p>
          <a:p>
            <a:pPr eaLnBrk="1" hangingPunct="1">
              <a:lnSpc>
                <a:spcPct val="90000"/>
              </a:lnSpc>
              <a:spcBef>
                <a:spcPct val="0"/>
              </a:spcBef>
              <a:buFontTx/>
              <a:buNone/>
            </a:pPr>
            <a:r>
              <a:rPr lang="en-US" altLang="en-US" sz="1600" dirty="0"/>
              <a:t>    {</a:t>
            </a:r>
          </a:p>
          <a:p>
            <a:pPr lvl="1" eaLnBrk="1" hangingPunct="1">
              <a:lnSpc>
                <a:spcPct val="90000"/>
              </a:lnSpc>
              <a:spcBef>
                <a:spcPct val="0"/>
              </a:spcBef>
              <a:buFont typeface="Wingdings" panose="05000000000000000000" pitchFamily="2" charset="2"/>
              <a:buNone/>
            </a:pPr>
            <a:r>
              <a:rPr lang="en-US" altLang="en-US" sz="1600" b="1" dirty="0">
                <a:solidFill>
                  <a:srgbClr val="000099"/>
                </a:solidFill>
              </a:rPr>
              <a:t>	Integer res = (Integer) </a:t>
            </a:r>
            <a:r>
              <a:rPr lang="en-US" altLang="en-US" sz="1600" b="1" dirty="0" err="1">
                <a:solidFill>
                  <a:srgbClr val="000099"/>
                </a:solidFill>
              </a:rPr>
              <a:t>request.getAttribute</a:t>
            </a:r>
            <a:r>
              <a:rPr lang="en-US" altLang="en-US" sz="1600" b="1" dirty="0">
                <a:solidFill>
                  <a:srgbClr val="000099"/>
                </a:solidFill>
              </a:rPr>
              <a:t>(“</a:t>
            </a:r>
            <a:r>
              <a:rPr lang="en-US" altLang="en-US" sz="1600" b="1" dirty="0" err="1">
                <a:solidFill>
                  <a:srgbClr val="000099"/>
                </a:solidFill>
              </a:rPr>
              <a:t>sumresult</a:t>
            </a:r>
            <a:r>
              <a:rPr lang="en-US" altLang="en-US" sz="1600" b="1" dirty="0">
                <a:solidFill>
                  <a:srgbClr val="000099"/>
                </a:solidFill>
              </a:rPr>
              <a:t>”);</a:t>
            </a:r>
          </a:p>
          <a:p>
            <a:pPr lvl="1" eaLnBrk="1" hangingPunct="1">
              <a:lnSpc>
                <a:spcPct val="90000"/>
              </a:lnSpc>
              <a:spcBef>
                <a:spcPct val="0"/>
              </a:spcBef>
              <a:buFont typeface="Wingdings" panose="05000000000000000000" pitchFamily="2" charset="2"/>
              <a:buNone/>
            </a:pPr>
            <a:r>
              <a:rPr lang="en-US" altLang="en-US" sz="1600" dirty="0"/>
              <a:t>	</a:t>
            </a:r>
            <a:r>
              <a:rPr lang="en-US" altLang="en-US" sz="1600" dirty="0" err="1"/>
              <a:t>response.setContentType</a:t>
            </a:r>
            <a:r>
              <a:rPr lang="en-US" altLang="en-US" sz="1600" dirty="0"/>
              <a:t>(“text/html”);</a:t>
            </a:r>
          </a:p>
          <a:p>
            <a:pPr lvl="1" eaLnBrk="1" hangingPunct="1">
              <a:lnSpc>
                <a:spcPct val="90000"/>
              </a:lnSpc>
              <a:spcBef>
                <a:spcPct val="0"/>
              </a:spcBef>
              <a:buFont typeface="Wingdings" panose="05000000000000000000" pitchFamily="2" charset="2"/>
              <a:buNone/>
            </a:pPr>
            <a:r>
              <a:rPr lang="en-US" altLang="en-US" sz="1600" b="1" dirty="0"/>
              <a:t>	</a:t>
            </a:r>
            <a:r>
              <a:rPr lang="en-US" altLang="en-US" sz="1600" dirty="0" err="1"/>
              <a:t>PrintWriter</a:t>
            </a:r>
            <a:r>
              <a:rPr lang="en-US" altLang="en-US" sz="1600" dirty="0"/>
              <a:t> out = </a:t>
            </a:r>
            <a:r>
              <a:rPr lang="en-US" altLang="en-US" sz="1600" dirty="0" err="1"/>
              <a:t>response.getWriter</a:t>
            </a:r>
            <a:r>
              <a:rPr lang="en-US" altLang="en-US" sz="1600" dirty="0"/>
              <a:t>();</a:t>
            </a:r>
          </a:p>
          <a:p>
            <a:pPr lvl="1" eaLnBrk="1" hangingPunct="1">
              <a:lnSpc>
                <a:spcPct val="90000"/>
              </a:lnSpc>
              <a:spcBef>
                <a:spcPct val="0"/>
              </a:spcBef>
              <a:buFont typeface="Wingdings" panose="05000000000000000000" pitchFamily="2" charset="2"/>
              <a:buNone/>
            </a:pPr>
            <a:r>
              <a:rPr lang="en-US" altLang="en-US" sz="1600" dirty="0"/>
              <a:t>	</a:t>
            </a:r>
            <a:r>
              <a:rPr lang="en-US" altLang="en-US" sz="1600" dirty="0" err="1"/>
              <a:t>out.println</a:t>
            </a:r>
            <a:r>
              <a:rPr lang="en-US" altLang="en-US" sz="1600" dirty="0"/>
              <a:t>(“&lt;h1&gt;Result &lt;/h1&gt;&lt;</a:t>
            </a:r>
            <a:r>
              <a:rPr lang="en-US" altLang="en-US" sz="1600" dirty="0" err="1"/>
              <a:t>br</a:t>
            </a:r>
            <a:r>
              <a:rPr lang="en-US" altLang="en-US" sz="1600" dirty="0"/>
              <a:t>&gt;&lt;</a:t>
            </a:r>
            <a:r>
              <a:rPr lang="en-US" altLang="en-US" sz="1600" dirty="0" err="1"/>
              <a:t>hr</a:t>
            </a:r>
            <a:r>
              <a:rPr lang="en-US" altLang="en-US" sz="1600" dirty="0"/>
              <a:t> color=‘blue’ size=5&gt;”);</a:t>
            </a:r>
          </a:p>
          <a:p>
            <a:pPr lvl="1" eaLnBrk="1" hangingPunct="1">
              <a:lnSpc>
                <a:spcPct val="90000"/>
              </a:lnSpc>
              <a:spcBef>
                <a:spcPct val="0"/>
              </a:spcBef>
              <a:buFont typeface="Wingdings" panose="05000000000000000000" pitchFamily="2" charset="2"/>
              <a:buNone/>
            </a:pPr>
            <a:r>
              <a:rPr lang="en-US" altLang="en-US" sz="1600" dirty="0"/>
              <a:t>	</a:t>
            </a:r>
            <a:r>
              <a:rPr lang="en-US" altLang="en-US" sz="1600" dirty="0" err="1"/>
              <a:t>out.println</a:t>
            </a:r>
            <a:r>
              <a:rPr lang="en-US" altLang="en-US" sz="1600" dirty="0"/>
              <a:t>(“&lt;h2&gt;The summation of two number is = &lt;font color=‘blue’&gt;“+</a:t>
            </a:r>
            <a:r>
              <a:rPr lang="en-US" altLang="en-US" sz="1600" dirty="0" err="1"/>
              <a:t>res.toString</a:t>
            </a:r>
            <a:r>
              <a:rPr lang="en-US" altLang="en-US" sz="1600" dirty="0"/>
              <a:t>()+</a:t>
            </a:r>
            <a:br>
              <a:rPr lang="en-US" altLang="en-US" sz="1600" dirty="0"/>
            </a:br>
            <a:r>
              <a:rPr lang="en-US" altLang="en-US" sz="1600" dirty="0"/>
              <a:t>“&lt;/font&gt;&lt;/h2&gt;”);</a:t>
            </a:r>
          </a:p>
          <a:p>
            <a:pPr eaLnBrk="1" hangingPunct="1">
              <a:lnSpc>
                <a:spcPct val="90000"/>
              </a:lnSpc>
              <a:spcBef>
                <a:spcPct val="0"/>
              </a:spcBef>
              <a:buFontTx/>
              <a:buNone/>
            </a:pPr>
            <a:r>
              <a:rPr lang="en-US" altLang="en-US" sz="1600" dirty="0"/>
              <a:t>	}</a:t>
            </a:r>
          </a:p>
          <a:p>
            <a:pPr eaLnBrk="1" hangingPunct="1">
              <a:lnSpc>
                <a:spcPct val="90000"/>
              </a:lnSpc>
              <a:spcBef>
                <a:spcPct val="0"/>
              </a:spcBef>
              <a:buFontTx/>
              <a:buNone/>
            </a:pPr>
            <a:r>
              <a:rPr lang="en-US" altLang="en-US" sz="1600" dirty="0"/>
              <a:t>}</a:t>
            </a:r>
          </a:p>
          <a:p>
            <a:pPr eaLnBrk="1" hangingPunct="1">
              <a:lnSpc>
                <a:spcPct val="90000"/>
              </a:lnSpc>
              <a:spcBef>
                <a:spcPct val="0"/>
              </a:spcBef>
              <a:buFontTx/>
              <a:buNone/>
            </a:pPr>
            <a:endParaRPr lang="en-US" altLang="en-US" sz="1600" dirty="0"/>
          </a:p>
          <a:p>
            <a:pPr eaLnBrk="1" hangingPunct="1">
              <a:lnSpc>
                <a:spcPct val="90000"/>
              </a:lnSpc>
              <a:spcBef>
                <a:spcPct val="0"/>
              </a:spcBef>
              <a:buFontTx/>
              <a:buNone/>
            </a:pPr>
            <a:endParaRPr lang="en-US" altLang="en-US" sz="1600" dirty="0"/>
          </a:p>
        </p:txBody>
      </p:sp>
      <p:sp>
        <p:nvSpPr>
          <p:cNvPr id="57348" name="Slide Number Placeholder 3">
            <a:extLst>
              <a:ext uri="{FF2B5EF4-FFF2-40B4-BE49-F238E27FC236}">
                <a16:creationId xmlns:a16="http://schemas.microsoft.com/office/drawing/2014/main" id="{86F0D988-FEF2-48E0-9355-9FB40F33E65B}"/>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ED109EFF-60EF-4CB5-A4F4-B6513272588D}" type="slidenum">
              <a:rPr lang="en-US" altLang="en-US" sz="1000" i="0">
                <a:solidFill>
                  <a:srgbClr val="FFFFFF"/>
                </a:solidFill>
              </a:rPr>
              <a:pPr algn="l" eaLnBrk="1" hangingPunct="1"/>
              <a:t>125</a:t>
            </a:fld>
            <a:endParaRPr lang="en-US" altLang="en-US" sz="1000" i="0">
              <a:solidFill>
                <a:srgbClr val="FFFFFF"/>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1CA0B881-24E8-40BF-ACCF-161943F9E6CC}"/>
              </a:ext>
            </a:extLst>
          </p:cNvPr>
          <p:cNvSpPr>
            <a:spLocks noGrp="1" noChangeArrowheads="1"/>
          </p:cNvSpPr>
          <p:nvPr>
            <p:ph type="title" idx="4294967295"/>
          </p:nvPr>
        </p:nvSpPr>
        <p:spPr/>
        <p:txBody>
          <a:bodyPr/>
          <a:lstStyle/>
          <a:p>
            <a:pPr eaLnBrk="1" hangingPunct="1"/>
            <a:r>
              <a:rPr lang="en-US" altLang="en-US"/>
              <a:t>Output of TwoNo.html</a:t>
            </a:r>
          </a:p>
        </p:txBody>
      </p:sp>
      <p:pic>
        <p:nvPicPr>
          <p:cNvPr id="58371" name="Picture 3">
            <a:extLst>
              <a:ext uri="{FF2B5EF4-FFF2-40B4-BE49-F238E27FC236}">
                <a16:creationId xmlns:a16="http://schemas.microsoft.com/office/drawing/2014/main" id="{9774C6D5-D392-48CB-B2E0-B828D37DF966}"/>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524000" y="1676400"/>
            <a:ext cx="9144000" cy="4800600"/>
          </a:xfrm>
          <a:noFill/>
        </p:spPr>
      </p:pic>
      <p:sp>
        <p:nvSpPr>
          <p:cNvPr id="58372" name="Text Box 4">
            <a:extLst>
              <a:ext uri="{FF2B5EF4-FFF2-40B4-BE49-F238E27FC236}">
                <a16:creationId xmlns:a16="http://schemas.microsoft.com/office/drawing/2014/main" id="{B26F9A77-6D01-4643-911C-39B8EDA3A822}"/>
              </a:ext>
            </a:extLst>
          </p:cNvPr>
          <p:cNvSpPr txBox="1">
            <a:spLocks noChangeArrowheads="1"/>
          </p:cNvSpPr>
          <p:nvPr/>
        </p:nvSpPr>
        <p:spPr bwMode="auto">
          <a:xfrm>
            <a:off x="2298700" y="2336800"/>
            <a:ext cx="6477000" cy="152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1400" b="0" i="0"/>
              <a:t>http://localhost:8080/RequestObjectProject/TwoNo.html</a:t>
            </a:r>
          </a:p>
        </p:txBody>
      </p:sp>
      <p:sp>
        <p:nvSpPr>
          <p:cNvPr id="58373" name="Slide Number Placeholder 4">
            <a:extLst>
              <a:ext uri="{FF2B5EF4-FFF2-40B4-BE49-F238E27FC236}">
                <a16:creationId xmlns:a16="http://schemas.microsoft.com/office/drawing/2014/main" id="{691B1369-3EA0-47A5-9A91-66F0252BCEE3}"/>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113A5A18-BC3D-4178-A735-803BE83673CE}" type="slidenum">
              <a:rPr lang="en-US" altLang="en-US" sz="1000" i="0">
                <a:solidFill>
                  <a:srgbClr val="FFFFFF"/>
                </a:solidFill>
              </a:rPr>
              <a:pPr algn="l" eaLnBrk="1" hangingPunct="1"/>
              <a:t>126</a:t>
            </a:fld>
            <a:endParaRPr lang="en-US" altLang="en-US" sz="1000" i="0">
              <a:solidFill>
                <a:srgbClr val="FFFFFF"/>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1CE6A8B5-C570-4AF3-9058-A7C2215D43D3}"/>
              </a:ext>
            </a:extLst>
          </p:cNvPr>
          <p:cNvSpPr>
            <a:spLocks noGrp="1" noChangeArrowheads="1"/>
          </p:cNvSpPr>
          <p:nvPr>
            <p:ph type="title" idx="4294967295"/>
          </p:nvPr>
        </p:nvSpPr>
        <p:spPr/>
        <p:txBody>
          <a:bodyPr/>
          <a:lstStyle/>
          <a:p>
            <a:pPr eaLnBrk="1" hangingPunct="1"/>
            <a:r>
              <a:rPr lang="en-US" altLang="en-US"/>
              <a:t>sendRedirect() Vs forward()</a:t>
            </a:r>
          </a:p>
        </p:txBody>
      </p:sp>
      <p:sp>
        <p:nvSpPr>
          <p:cNvPr id="59395" name="Text Box 3">
            <a:extLst>
              <a:ext uri="{FF2B5EF4-FFF2-40B4-BE49-F238E27FC236}">
                <a16:creationId xmlns:a16="http://schemas.microsoft.com/office/drawing/2014/main" id="{893E0F4C-AED9-493F-A4A4-6C59468AB91F}"/>
              </a:ext>
            </a:extLst>
          </p:cNvPr>
          <p:cNvSpPr txBox="1">
            <a:spLocks noChangeArrowheads="1"/>
          </p:cNvSpPr>
          <p:nvPr/>
        </p:nvSpPr>
        <p:spPr bwMode="auto">
          <a:xfrm>
            <a:off x="2868614" y="5638800"/>
            <a:ext cx="42322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nchorCtr="1"/>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35000"/>
              </a:spcBef>
              <a:spcAft>
                <a:spcPct val="15000"/>
              </a:spcAft>
              <a:buClr>
                <a:schemeClr val="accent1"/>
              </a:buClr>
              <a:buSzPct val="125000"/>
              <a:buFontTx/>
              <a:buChar char="•"/>
            </a:pPr>
            <a:endParaRPr lang="en-US" altLang="en-US" sz="2000" b="0" i="0"/>
          </a:p>
          <a:p>
            <a:pPr eaLnBrk="1" hangingPunct="1">
              <a:spcBef>
                <a:spcPct val="35000"/>
              </a:spcBef>
              <a:spcAft>
                <a:spcPct val="15000"/>
              </a:spcAft>
              <a:buClr>
                <a:schemeClr val="accent1"/>
              </a:buClr>
              <a:buSzPct val="125000"/>
              <a:buFontTx/>
              <a:buChar char="•"/>
            </a:pPr>
            <a:endParaRPr lang="en-US" altLang="en-US" sz="2000" i="0"/>
          </a:p>
        </p:txBody>
      </p:sp>
      <p:graphicFrame>
        <p:nvGraphicFramePr>
          <p:cNvPr id="396292" name="Group 4">
            <a:extLst>
              <a:ext uri="{FF2B5EF4-FFF2-40B4-BE49-F238E27FC236}">
                <a16:creationId xmlns:a16="http://schemas.microsoft.com/office/drawing/2014/main" id="{965129A9-CE52-41CB-A43D-7FE89E39EB67}"/>
              </a:ext>
            </a:extLst>
          </p:cNvPr>
          <p:cNvGraphicFramePr>
            <a:graphicFrameLocks noGrp="1"/>
          </p:cNvGraphicFramePr>
          <p:nvPr/>
        </p:nvGraphicFramePr>
        <p:xfrm>
          <a:off x="2057400" y="1524000"/>
          <a:ext cx="8153400" cy="5181786"/>
        </p:xfrm>
        <a:graphic>
          <a:graphicData uri="http://schemas.openxmlformats.org/drawingml/2006/table">
            <a:tbl>
              <a:tblPr/>
              <a:tblGrid>
                <a:gridCol w="39624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976253">
                <a:tc>
                  <a:txBody>
                    <a:bodyPr/>
                    <a:lstStyle/>
                    <a:p>
                      <a:pPr marL="0" marR="0" lvl="0" indent="0" algn="ctr" defTabSz="914400" rtl="0" eaLnBrk="1" fontAlgn="base" latinLnBrk="0" hangingPunct="1">
                        <a:lnSpc>
                          <a:spcPct val="100000"/>
                        </a:lnSpc>
                        <a:spcBef>
                          <a:spcPct val="0"/>
                        </a:spcBef>
                        <a:spcAft>
                          <a:spcPct val="0"/>
                        </a:spcAft>
                        <a:buClr>
                          <a:schemeClr val="accent1"/>
                        </a:buClr>
                        <a:buSzPct val="125000"/>
                        <a:buFontTx/>
                        <a:buNone/>
                        <a:tabLst/>
                      </a:pPr>
                      <a:r>
                        <a:rPr kumimoji="0" lang="en-US" sz="2800" b="1" i="0" u="none" strike="noStrike" cap="none" normalizeH="0" baseline="0">
                          <a:ln>
                            <a:noFill/>
                          </a:ln>
                          <a:solidFill>
                            <a:schemeClr val="tx1"/>
                          </a:solidFill>
                          <a:effectLst/>
                          <a:latin typeface="Arial" charset="0"/>
                          <a:cs typeface="Arial" charset="0"/>
                        </a:rPr>
                        <a:t>sendRedirect()</a:t>
                      </a:r>
                    </a:p>
                  </a:txBody>
                  <a:tcPr marT="45717" marB="45717"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1">
                      <a:gsLst>
                        <a:gs pos="0">
                          <a:srgbClr val="B3BCFD"/>
                        </a:gs>
                        <a:gs pos="100000">
                          <a:schemeClr val="bg1"/>
                        </a:gs>
                      </a:gsLst>
                      <a:lin ang="5400000" scaled="1"/>
                    </a:gra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125000"/>
                        <a:buFontTx/>
                        <a:buNone/>
                        <a:tabLst/>
                      </a:pPr>
                      <a:r>
                        <a:rPr kumimoji="0" lang="en-US" sz="2800" b="1" i="0" u="none" strike="noStrike" cap="none" normalizeH="0" baseline="0">
                          <a:ln>
                            <a:noFill/>
                          </a:ln>
                          <a:solidFill>
                            <a:schemeClr val="tx1"/>
                          </a:solidFill>
                          <a:effectLst/>
                          <a:latin typeface="Arial" charset="0"/>
                          <a:cs typeface="Arial" charset="0"/>
                        </a:rPr>
                        <a:t>forward()</a:t>
                      </a:r>
                    </a:p>
                  </a:txBody>
                  <a:tcPr marT="45717" marB="45717"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1">
                      <a:gsLst>
                        <a:gs pos="0">
                          <a:srgbClr val="B3BCFD"/>
                        </a:gs>
                        <a:gs pos="100000">
                          <a:schemeClr val="bg1"/>
                        </a:gs>
                      </a:gsLst>
                      <a:lin ang="5400000" scaled="1"/>
                    </a:gradFill>
                  </a:tcPr>
                </a:tc>
                <a:extLst>
                  <a:ext uri="{0D108BD9-81ED-4DB2-BD59-A6C34878D82A}">
                    <a16:rowId xmlns:a16="http://schemas.microsoft.com/office/drawing/2014/main" val="10000"/>
                  </a:ext>
                </a:extLst>
              </a:tr>
              <a:tr h="974665">
                <a:tc>
                  <a:txBody>
                    <a:bodyPr/>
                    <a:lstStyle/>
                    <a:p>
                      <a:pPr marL="0" marR="0" lvl="0" indent="0" algn="l" defTabSz="914400" rtl="0" eaLnBrk="1" fontAlgn="base" latinLnBrk="0" hangingPunct="1">
                        <a:lnSpc>
                          <a:spcPct val="100000"/>
                        </a:lnSpc>
                        <a:spcBef>
                          <a:spcPct val="0"/>
                        </a:spcBef>
                        <a:spcAft>
                          <a:spcPct val="0"/>
                        </a:spcAft>
                        <a:buClr>
                          <a:schemeClr val="accent1"/>
                        </a:buClr>
                        <a:buSzPct val="125000"/>
                        <a:buFontTx/>
                        <a:buChar char="•"/>
                        <a:tabLst/>
                      </a:pPr>
                      <a:r>
                        <a:rPr kumimoji="0" lang="en-US" sz="2000" b="0" i="0" u="none" strike="noStrike" cap="none" normalizeH="0" baseline="0">
                          <a:ln>
                            <a:noFill/>
                          </a:ln>
                          <a:solidFill>
                            <a:schemeClr val="tx1"/>
                          </a:solidFill>
                          <a:effectLst/>
                          <a:latin typeface="Arial" charset="0"/>
                          <a:cs typeface="Arial" charset="0"/>
                        </a:rPr>
                        <a:t> sendRedirect() is a method of </a:t>
                      </a:r>
                      <a:r>
                        <a:rPr kumimoji="0" lang="en-US" sz="2000" b="1" i="0" u="none" strike="noStrike" cap="none" normalizeH="0" baseline="0">
                          <a:ln>
                            <a:noFill/>
                          </a:ln>
                          <a:solidFill>
                            <a:schemeClr val="tx1"/>
                          </a:solidFill>
                          <a:effectLst/>
                          <a:latin typeface="Arial" charset="0"/>
                          <a:cs typeface="Arial" charset="0"/>
                        </a:rPr>
                        <a:t>HttpServletResponse</a:t>
                      </a:r>
                      <a:r>
                        <a:rPr kumimoji="0" lang="en-US" sz="2000" b="0" i="0" u="none" strike="noStrike" cap="none" normalizeH="0" baseline="0">
                          <a:ln>
                            <a:noFill/>
                          </a:ln>
                          <a:solidFill>
                            <a:schemeClr val="tx1"/>
                          </a:solidFill>
                          <a:effectLst/>
                          <a:latin typeface="Arial" charset="0"/>
                          <a:cs typeface="Arial" charset="0"/>
                        </a:rPr>
                        <a:t> interface.</a:t>
                      </a:r>
                    </a:p>
                  </a:txBody>
                  <a:tcPr marT="45717" marB="45717"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1">
                      <a:gsLst>
                        <a:gs pos="0">
                          <a:srgbClr val="B3BCFD"/>
                        </a:gs>
                        <a:gs pos="100000">
                          <a:schemeClr val="bg1"/>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125000"/>
                        <a:buFontTx/>
                        <a:buChar char="•"/>
                        <a:tabLst/>
                      </a:pPr>
                      <a:r>
                        <a:rPr kumimoji="0" lang="en-US" sz="2000" b="0" i="0" u="none" strike="noStrike" cap="none" normalizeH="0" baseline="0">
                          <a:ln>
                            <a:noFill/>
                          </a:ln>
                          <a:solidFill>
                            <a:schemeClr val="tx1"/>
                          </a:solidFill>
                          <a:effectLst/>
                          <a:latin typeface="Arial" charset="0"/>
                          <a:cs typeface="Arial" charset="0"/>
                        </a:rPr>
                        <a:t> forward() is a method of </a:t>
                      </a:r>
                      <a:r>
                        <a:rPr kumimoji="0" lang="en-US" sz="2000" b="1" i="0" u="none" strike="noStrike" cap="none" normalizeH="0" baseline="0">
                          <a:ln>
                            <a:noFill/>
                          </a:ln>
                          <a:solidFill>
                            <a:schemeClr val="tx1"/>
                          </a:solidFill>
                          <a:effectLst/>
                          <a:latin typeface="Arial" charset="0"/>
                          <a:cs typeface="Arial" charset="0"/>
                        </a:rPr>
                        <a:t>RequestDispatcher</a:t>
                      </a:r>
                      <a:r>
                        <a:rPr kumimoji="0" lang="en-US" sz="2000" b="0" i="0" u="none" strike="noStrike" cap="none" normalizeH="0" baseline="0">
                          <a:ln>
                            <a:noFill/>
                          </a:ln>
                          <a:solidFill>
                            <a:schemeClr val="tx1"/>
                          </a:solidFill>
                          <a:effectLst/>
                          <a:latin typeface="Arial" charset="0"/>
                          <a:cs typeface="Arial" charset="0"/>
                        </a:rPr>
                        <a:t> interface.</a:t>
                      </a:r>
                    </a:p>
                  </a:txBody>
                  <a:tcPr marT="45717" marB="45717"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1">
                      <a:gsLst>
                        <a:gs pos="0">
                          <a:srgbClr val="B3BCFD"/>
                        </a:gs>
                        <a:gs pos="100000">
                          <a:schemeClr val="bg1"/>
                        </a:gs>
                      </a:gsLst>
                      <a:lin ang="5400000" scaled="1"/>
                    </a:gradFill>
                  </a:tcPr>
                </a:tc>
                <a:extLst>
                  <a:ext uri="{0D108BD9-81ED-4DB2-BD59-A6C34878D82A}">
                    <a16:rowId xmlns:a16="http://schemas.microsoft.com/office/drawing/2014/main" val="10001"/>
                  </a:ext>
                </a:extLst>
              </a:tr>
              <a:tr h="1920122">
                <a:tc>
                  <a:txBody>
                    <a:bodyPr/>
                    <a:lstStyle/>
                    <a:p>
                      <a:pPr marL="0" marR="0" lvl="0" indent="0" algn="l" defTabSz="914400" rtl="0" eaLnBrk="1" fontAlgn="base" latinLnBrk="0" hangingPunct="1">
                        <a:lnSpc>
                          <a:spcPct val="100000"/>
                        </a:lnSpc>
                        <a:spcBef>
                          <a:spcPct val="0"/>
                        </a:spcBef>
                        <a:spcAft>
                          <a:spcPct val="0"/>
                        </a:spcAft>
                        <a:buClr>
                          <a:schemeClr val="accent1"/>
                        </a:buClr>
                        <a:buSzPct val="125000"/>
                        <a:buFontTx/>
                        <a:buChar char="•"/>
                        <a:tabLst/>
                      </a:pPr>
                      <a:r>
                        <a:rPr kumimoji="0" lang="en-US" sz="2000" b="0" i="0" u="none" strike="noStrike" cap="none" normalizeH="0" baseline="0">
                          <a:ln>
                            <a:noFill/>
                          </a:ln>
                          <a:solidFill>
                            <a:schemeClr val="tx1"/>
                          </a:solidFill>
                          <a:effectLst/>
                          <a:latin typeface="Arial" charset="0"/>
                          <a:cs typeface="Arial" charset="0"/>
                        </a:rPr>
                        <a:t>  It sends a redirect response back to the client’s browser. The browser will normally interpret this response by initiating a new request to the redirect URL given in the response.</a:t>
                      </a:r>
                    </a:p>
                  </a:txBody>
                  <a:tcPr marT="45717" marB="45717"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1">
                      <a:gsLst>
                        <a:gs pos="0">
                          <a:srgbClr val="B3BCFD"/>
                        </a:gs>
                        <a:gs pos="100000">
                          <a:schemeClr val="bg1"/>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125000"/>
                        <a:buFontTx/>
                        <a:buChar char="•"/>
                        <a:tabLst/>
                      </a:pPr>
                      <a:r>
                        <a:rPr kumimoji="0" lang="en-US" sz="2000" b="0" i="0" u="none" strike="noStrike" cap="none" normalizeH="0" baseline="0">
                          <a:ln>
                            <a:noFill/>
                          </a:ln>
                          <a:solidFill>
                            <a:schemeClr val="tx1"/>
                          </a:solidFill>
                          <a:effectLst/>
                          <a:latin typeface="Arial" charset="0"/>
                          <a:cs typeface="Arial" charset="0"/>
                        </a:rPr>
                        <a:t> forward does not involve the client’s browser. It just takes browser’s current request, and hands it off to another servlet/jsp than they originally called.</a:t>
                      </a:r>
                    </a:p>
                  </a:txBody>
                  <a:tcPr marT="45717" marB="45717"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1">
                      <a:gsLst>
                        <a:gs pos="0">
                          <a:srgbClr val="B3BCFD"/>
                        </a:gs>
                        <a:gs pos="100000">
                          <a:schemeClr val="bg1"/>
                        </a:gs>
                      </a:gsLst>
                      <a:lin ang="5400000" scaled="1"/>
                    </a:gradFill>
                  </a:tcPr>
                </a:tc>
                <a:extLst>
                  <a:ext uri="{0D108BD9-81ED-4DB2-BD59-A6C34878D82A}">
                    <a16:rowId xmlns:a16="http://schemas.microsoft.com/office/drawing/2014/main" val="10002"/>
                  </a:ext>
                </a:extLst>
              </a:tr>
              <a:tr h="1310560">
                <a:tc>
                  <a:txBody>
                    <a:bodyPr/>
                    <a:lstStyle/>
                    <a:p>
                      <a:pPr marL="0" marR="0" lvl="0" indent="0" algn="l" defTabSz="914400" rtl="0" eaLnBrk="1" fontAlgn="base" latinLnBrk="0" hangingPunct="1">
                        <a:lnSpc>
                          <a:spcPct val="100000"/>
                        </a:lnSpc>
                        <a:spcBef>
                          <a:spcPct val="0"/>
                        </a:spcBef>
                        <a:spcAft>
                          <a:spcPct val="0"/>
                        </a:spcAft>
                        <a:buClr>
                          <a:schemeClr val="accent1"/>
                        </a:buClr>
                        <a:buSzPct val="125000"/>
                        <a:buFontTx/>
                        <a:buChar char="•"/>
                        <a:tabLst/>
                      </a:pPr>
                      <a:r>
                        <a:rPr kumimoji="0" lang="en-US" sz="2000" b="0" i="0" u="none" strike="noStrike" cap="none" normalizeH="0" baseline="0">
                          <a:ln>
                            <a:noFill/>
                          </a:ln>
                          <a:solidFill>
                            <a:schemeClr val="tx1"/>
                          </a:solidFill>
                          <a:effectLst/>
                          <a:latin typeface="Arial" charset="0"/>
                          <a:cs typeface="Arial" charset="0"/>
                        </a:rPr>
                        <a:t> Because a new request is being submitted all previous stored in the request will be unavailable.</a:t>
                      </a:r>
                    </a:p>
                  </a:txBody>
                  <a:tcPr marT="45717" marB="45717"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1">
                      <a:gsLst>
                        <a:gs pos="0">
                          <a:srgbClr val="B3BCFD"/>
                        </a:gs>
                        <a:gs pos="100000">
                          <a:schemeClr val="bg1"/>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125000"/>
                        <a:buFontTx/>
                        <a:buChar char="•"/>
                        <a:tabLst/>
                      </a:pPr>
                      <a:r>
                        <a:rPr kumimoji="0" lang="en-US" sz="2000" b="0" i="0" u="none" strike="noStrike" cap="none" normalizeH="0" baseline="0">
                          <a:ln>
                            <a:noFill/>
                          </a:ln>
                          <a:solidFill>
                            <a:schemeClr val="tx1"/>
                          </a:solidFill>
                          <a:effectLst/>
                          <a:latin typeface="Arial" charset="0"/>
                          <a:cs typeface="Arial" charset="0"/>
                        </a:rPr>
                        <a:t> forward is performed internally by the servlet.</a:t>
                      </a:r>
                    </a:p>
                  </a:txBody>
                  <a:tcPr marT="45717" marB="45717"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1">
                      <a:gsLst>
                        <a:gs pos="0">
                          <a:srgbClr val="B3BCFD"/>
                        </a:gs>
                        <a:gs pos="100000">
                          <a:schemeClr val="bg1"/>
                        </a:gs>
                      </a:gsLst>
                      <a:lin ang="5400000" scaled="1"/>
                    </a:gradFill>
                  </a:tcPr>
                </a:tc>
                <a:extLst>
                  <a:ext uri="{0D108BD9-81ED-4DB2-BD59-A6C34878D82A}">
                    <a16:rowId xmlns:a16="http://schemas.microsoft.com/office/drawing/2014/main" val="10003"/>
                  </a:ext>
                </a:extLst>
              </a:tr>
            </a:tbl>
          </a:graphicData>
        </a:graphic>
      </p:graphicFrame>
      <p:sp>
        <p:nvSpPr>
          <p:cNvPr id="59413" name="Slide Number Placeholder 4">
            <a:extLst>
              <a:ext uri="{FF2B5EF4-FFF2-40B4-BE49-F238E27FC236}">
                <a16:creationId xmlns:a16="http://schemas.microsoft.com/office/drawing/2014/main" id="{2F0FF3F0-3A71-4CC6-B1B8-6F311C67B23B}"/>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A45AE5E8-CF93-44B5-8C4C-AFD81BC50AB9}" type="slidenum">
              <a:rPr lang="en-US" altLang="en-US" sz="1000" i="0">
                <a:solidFill>
                  <a:srgbClr val="FFFFFF"/>
                </a:solidFill>
              </a:rPr>
              <a:pPr algn="l" eaLnBrk="1" hangingPunct="1"/>
              <a:t>127</a:t>
            </a:fld>
            <a:endParaRPr lang="en-US" altLang="en-US" sz="1000" i="0">
              <a:solidFill>
                <a:srgbClr val="FFFFFF"/>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2A5927E9-7727-4E74-A7B0-7425792ED12E}"/>
              </a:ext>
            </a:extLst>
          </p:cNvPr>
          <p:cNvSpPr>
            <a:spLocks noGrp="1" noChangeArrowheads="1"/>
          </p:cNvSpPr>
          <p:nvPr>
            <p:ph type="title" idx="4294967295"/>
          </p:nvPr>
        </p:nvSpPr>
        <p:spPr/>
        <p:txBody>
          <a:bodyPr/>
          <a:lstStyle/>
          <a:p>
            <a:pPr eaLnBrk="1" hangingPunct="1"/>
            <a:r>
              <a:rPr lang="en-US" altLang="en-US"/>
              <a:t>sendRedirect() Vs forward()</a:t>
            </a:r>
          </a:p>
        </p:txBody>
      </p:sp>
      <p:sp>
        <p:nvSpPr>
          <p:cNvPr id="60419" name="Text Box 3">
            <a:extLst>
              <a:ext uri="{FF2B5EF4-FFF2-40B4-BE49-F238E27FC236}">
                <a16:creationId xmlns:a16="http://schemas.microsoft.com/office/drawing/2014/main" id="{99C6277E-2359-4CD1-9096-153D15E10598}"/>
              </a:ext>
            </a:extLst>
          </p:cNvPr>
          <p:cNvSpPr txBox="1">
            <a:spLocks noChangeArrowheads="1"/>
          </p:cNvSpPr>
          <p:nvPr/>
        </p:nvSpPr>
        <p:spPr bwMode="auto">
          <a:xfrm>
            <a:off x="2868614" y="5638800"/>
            <a:ext cx="42322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nchorCtr="1"/>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35000"/>
              </a:spcBef>
              <a:spcAft>
                <a:spcPct val="15000"/>
              </a:spcAft>
              <a:buClr>
                <a:schemeClr val="accent1"/>
              </a:buClr>
              <a:buSzPct val="125000"/>
              <a:buFontTx/>
              <a:buChar char="•"/>
            </a:pPr>
            <a:endParaRPr lang="en-US" altLang="en-US" sz="2000" b="0" i="0"/>
          </a:p>
          <a:p>
            <a:pPr eaLnBrk="1" hangingPunct="1">
              <a:spcBef>
                <a:spcPct val="35000"/>
              </a:spcBef>
              <a:spcAft>
                <a:spcPct val="15000"/>
              </a:spcAft>
              <a:buClr>
                <a:schemeClr val="accent1"/>
              </a:buClr>
              <a:buSzPct val="125000"/>
              <a:buFontTx/>
              <a:buChar char="•"/>
            </a:pPr>
            <a:endParaRPr lang="en-US" altLang="en-US" sz="2000" i="0"/>
          </a:p>
        </p:txBody>
      </p:sp>
      <p:graphicFrame>
        <p:nvGraphicFramePr>
          <p:cNvPr id="95256" name="Group 24">
            <a:extLst>
              <a:ext uri="{FF2B5EF4-FFF2-40B4-BE49-F238E27FC236}">
                <a16:creationId xmlns:a16="http://schemas.microsoft.com/office/drawing/2014/main" id="{6C247FC5-6FEF-48BB-B479-682DE245C2E6}"/>
              </a:ext>
            </a:extLst>
          </p:cNvPr>
          <p:cNvGraphicFramePr>
            <a:graphicFrameLocks noGrp="1"/>
          </p:cNvGraphicFramePr>
          <p:nvPr>
            <p:ph idx="4294967295"/>
          </p:nvPr>
        </p:nvGraphicFramePr>
        <p:xfrm>
          <a:off x="2057401" y="1524001"/>
          <a:ext cx="7927975" cy="4589463"/>
        </p:xfrm>
        <a:graphic>
          <a:graphicData uri="http://schemas.openxmlformats.org/drawingml/2006/table">
            <a:tbl>
              <a:tblPr/>
              <a:tblGrid>
                <a:gridCol w="3930650">
                  <a:extLst>
                    <a:ext uri="{9D8B030D-6E8A-4147-A177-3AD203B41FA5}">
                      <a16:colId xmlns:a16="http://schemas.microsoft.com/office/drawing/2014/main" val="20000"/>
                    </a:ext>
                  </a:extLst>
                </a:gridCol>
                <a:gridCol w="3997325">
                  <a:extLst>
                    <a:ext uri="{9D8B030D-6E8A-4147-A177-3AD203B41FA5}">
                      <a16:colId xmlns:a16="http://schemas.microsoft.com/office/drawing/2014/main" val="20001"/>
                    </a:ext>
                  </a:extLst>
                </a:gridCol>
              </a:tblGrid>
              <a:tr h="962092">
                <a:tc>
                  <a:txBody>
                    <a:bodyPr/>
                    <a:lstStyle/>
                    <a:p>
                      <a:pPr marL="0" marR="0" lvl="0" indent="0" algn="ctr" defTabSz="914400" rtl="0" eaLnBrk="1" fontAlgn="base" latinLnBrk="0" hangingPunct="1">
                        <a:lnSpc>
                          <a:spcPct val="100000"/>
                        </a:lnSpc>
                        <a:spcBef>
                          <a:spcPct val="0"/>
                        </a:spcBef>
                        <a:spcAft>
                          <a:spcPct val="0"/>
                        </a:spcAft>
                        <a:buClr>
                          <a:schemeClr val="accent1"/>
                        </a:buClr>
                        <a:buSzPct val="125000"/>
                        <a:buFontTx/>
                        <a:buNone/>
                        <a:tabLst/>
                      </a:pPr>
                      <a:r>
                        <a:rPr kumimoji="0" lang="en-US" sz="2800" b="1" i="0" u="none" strike="noStrike" cap="none" normalizeH="0" baseline="0">
                          <a:ln>
                            <a:noFill/>
                          </a:ln>
                          <a:solidFill>
                            <a:schemeClr val="tx1"/>
                          </a:solidFill>
                          <a:effectLst/>
                          <a:latin typeface="Arial" charset="0"/>
                          <a:cs typeface="Arial" charset="0"/>
                        </a:rPr>
                        <a:t>sendRedirect()</a:t>
                      </a:r>
                    </a:p>
                  </a:txBody>
                  <a:tcPr marT="45723" marB="4572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1">
                      <a:gsLst>
                        <a:gs pos="0">
                          <a:srgbClr val="B3BCFD"/>
                        </a:gs>
                        <a:gs pos="100000">
                          <a:schemeClr val="bg1"/>
                        </a:gs>
                      </a:gsLst>
                      <a:lin ang="5400000" scaled="1"/>
                    </a:gra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125000"/>
                        <a:buFontTx/>
                        <a:buNone/>
                        <a:tabLst/>
                      </a:pPr>
                      <a:r>
                        <a:rPr kumimoji="0" lang="en-US" sz="2800" b="1" i="0" u="none" strike="noStrike" cap="none" normalizeH="0" baseline="0">
                          <a:ln>
                            <a:noFill/>
                          </a:ln>
                          <a:solidFill>
                            <a:schemeClr val="tx1"/>
                          </a:solidFill>
                          <a:effectLst/>
                          <a:latin typeface="Arial" charset="0"/>
                          <a:cs typeface="Arial" charset="0"/>
                        </a:rPr>
                        <a:t>forward()</a:t>
                      </a:r>
                    </a:p>
                  </a:txBody>
                  <a:tcPr marT="45723" marB="4572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1">
                      <a:gsLst>
                        <a:gs pos="0">
                          <a:srgbClr val="B3BCFD"/>
                        </a:gs>
                        <a:gs pos="100000">
                          <a:schemeClr val="bg1"/>
                        </a:gs>
                      </a:gsLst>
                      <a:lin ang="5400000" scaled="1"/>
                    </a:gradFill>
                  </a:tcPr>
                </a:tc>
                <a:extLst>
                  <a:ext uri="{0D108BD9-81ED-4DB2-BD59-A6C34878D82A}">
                    <a16:rowId xmlns:a16="http://schemas.microsoft.com/office/drawing/2014/main" val="10000"/>
                  </a:ext>
                </a:extLst>
              </a:tr>
              <a:tr h="1005910">
                <a:tc>
                  <a:txBody>
                    <a:bodyPr/>
                    <a:lstStyle/>
                    <a:p>
                      <a:pPr marL="0" marR="0" lvl="0" indent="0" algn="l" defTabSz="914400" rtl="0" eaLnBrk="1" fontAlgn="base" latinLnBrk="0" hangingPunct="1">
                        <a:lnSpc>
                          <a:spcPct val="100000"/>
                        </a:lnSpc>
                        <a:spcBef>
                          <a:spcPct val="0"/>
                        </a:spcBef>
                        <a:spcAft>
                          <a:spcPct val="0"/>
                        </a:spcAft>
                        <a:buClr>
                          <a:schemeClr val="accent1"/>
                        </a:buClr>
                        <a:buSzPct val="125000"/>
                        <a:buFontTx/>
                        <a:buChar char="•"/>
                        <a:tabLst/>
                      </a:pPr>
                      <a:r>
                        <a:rPr kumimoji="0" lang="en-US" sz="2000" b="0" i="0" u="none" strike="noStrike" cap="none" normalizeH="0" baseline="0">
                          <a:ln>
                            <a:noFill/>
                          </a:ln>
                          <a:solidFill>
                            <a:schemeClr val="tx1"/>
                          </a:solidFill>
                          <a:effectLst/>
                          <a:latin typeface="Arial" charset="0"/>
                          <a:cs typeface="Arial" charset="0"/>
                        </a:rPr>
                        <a:t>This method is useful for redirecting to pages on other servers and domains.</a:t>
                      </a:r>
                    </a:p>
                  </a:txBody>
                  <a:tcPr marT="45723" marB="4572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1">
                      <a:gsLst>
                        <a:gs pos="0">
                          <a:srgbClr val="B3BCFD"/>
                        </a:gs>
                        <a:gs pos="100000">
                          <a:schemeClr val="bg1"/>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125000"/>
                        <a:buFontTx/>
                        <a:buChar char="•"/>
                        <a:tabLst/>
                      </a:pPr>
                      <a:r>
                        <a:rPr kumimoji="0" lang="en-US" sz="2000" b="0" i="0" u="none" strike="noStrike" cap="none" normalizeH="0" baseline="0">
                          <a:ln>
                            <a:noFill/>
                          </a:ln>
                          <a:solidFill>
                            <a:schemeClr val="tx1"/>
                          </a:solidFill>
                          <a:effectLst/>
                          <a:latin typeface="Arial" charset="0"/>
                          <a:cs typeface="Arial" charset="0"/>
                        </a:rPr>
                        <a:t> This method is useful when communicating between server resources (servlet to servlet).</a:t>
                      </a:r>
                    </a:p>
                  </a:txBody>
                  <a:tcPr marT="45723" marB="4572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1">
                      <a:gsLst>
                        <a:gs pos="0">
                          <a:srgbClr val="B3BCFD"/>
                        </a:gs>
                        <a:gs pos="100000">
                          <a:schemeClr val="bg1"/>
                        </a:gs>
                      </a:gsLst>
                      <a:lin ang="5400000" scaled="1"/>
                    </a:gradFill>
                  </a:tcPr>
                </a:tc>
                <a:extLst>
                  <a:ext uri="{0D108BD9-81ED-4DB2-BD59-A6C34878D82A}">
                    <a16:rowId xmlns:a16="http://schemas.microsoft.com/office/drawing/2014/main" val="10001"/>
                  </a:ext>
                </a:extLst>
              </a:tr>
              <a:tr h="1615552">
                <a:tc>
                  <a:txBody>
                    <a:bodyPr/>
                    <a:lstStyle/>
                    <a:p>
                      <a:pPr marL="0" marR="0" lvl="0" indent="0" algn="l" defTabSz="914400" rtl="0" eaLnBrk="1" fontAlgn="base" latinLnBrk="0" hangingPunct="1">
                        <a:lnSpc>
                          <a:spcPct val="100000"/>
                        </a:lnSpc>
                        <a:spcBef>
                          <a:spcPct val="0"/>
                        </a:spcBef>
                        <a:spcAft>
                          <a:spcPct val="0"/>
                        </a:spcAft>
                        <a:buClr>
                          <a:schemeClr val="accent1"/>
                        </a:buClr>
                        <a:buSzPct val="125000"/>
                        <a:buFontTx/>
                        <a:buChar char="•"/>
                        <a:tabLst/>
                      </a:pPr>
                      <a:r>
                        <a:rPr kumimoji="0" lang="en-US" sz="2000" b="0" i="0" u="none" strike="noStrike" cap="none" normalizeH="0" baseline="0">
                          <a:ln>
                            <a:noFill/>
                          </a:ln>
                          <a:solidFill>
                            <a:schemeClr val="tx1"/>
                          </a:solidFill>
                          <a:effectLst/>
                          <a:latin typeface="Arial" charset="0"/>
                          <a:cs typeface="Arial" charset="0"/>
                        </a:rPr>
                        <a:t>A browser reload of the second URL will not repeat the original request, but will rather fetch the second URL. The back and forward button will work.</a:t>
                      </a:r>
                    </a:p>
                  </a:txBody>
                  <a:tcPr marT="45723" marB="4572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1">
                      <a:gsLst>
                        <a:gs pos="0">
                          <a:srgbClr val="B3BCFD"/>
                        </a:gs>
                        <a:gs pos="100000">
                          <a:schemeClr val="bg1"/>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125000"/>
                        <a:buFontTx/>
                        <a:buChar char="•"/>
                        <a:tabLst/>
                      </a:pPr>
                      <a:r>
                        <a:rPr kumimoji="0" lang="en-US" sz="2000" b="0" i="0" u="none" strike="noStrike" cap="none" normalizeH="0" baseline="0">
                          <a:ln>
                            <a:noFill/>
                          </a:ln>
                          <a:solidFill>
                            <a:schemeClr val="tx1"/>
                          </a:solidFill>
                          <a:effectLst/>
                          <a:latin typeface="Arial" charset="0"/>
                          <a:cs typeface="Arial" charset="0"/>
                        </a:rPr>
                        <a:t> Browser is completely unaware that it has taken place, so its original URL remains intact. So, back and forward button of web browser will not work.</a:t>
                      </a:r>
                    </a:p>
                  </a:txBody>
                  <a:tcPr marT="45723" marB="4572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1">
                      <a:gsLst>
                        <a:gs pos="0">
                          <a:srgbClr val="B3BCFD"/>
                        </a:gs>
                        <a:gs pos="100000">
                          <a:schemeClr val="bg1"/>
                        </a:gs>
                      </a:gsLst>
                      <a:lin ang="5400000" scaled="1"/>
                    </a:gradFill>
                  </a:tcPr>
                </a:tc>
                <a:extLst>
                  <a:ext uri="{0D108BD9-81ED-4DB2-BD59-A6C34878D82A}">
                    <a16:rowId xmlns:a16="http://schemas.microsoft.com/office/drawing/2014/main" val="10002"/>
                  </a:ext>
                </a:extLst>
              </a:tr>
              <a:tr h="1005910">
                <a:tc>
                  <a:txBody>
                    <a:bodyPr/>
                    <a:lstStyle/>
                    <a:p>
                      <a:pPr marL="0" marR="0" lvl="0" indent="0" algn="l" defTabSz="914400" rtl="0" eaLnBrk="1" fontAlgn="base" latinLnBrk="0" hangingPunct="1">
                        <a:lnSpc>
                          <a:spcPct val="100000"/>
                        </a:lnSpc>
                        <a:spcBef>
                          <a:spcPct val="0"/>
                        </a:spcBef>
                        <a:spcAft>
                          <a:spcPct val="0"/>
                        </a:spcAft>
                        <a:buClr>
                          <a:schemeClr val="accent1"/>
                        </a:buClr>
                        <a:buSzPct val="125000"/>
                        <a:buFontTx/>
                        <a:buChar char="•"/>
                        <a:tabLst/>
                      </a:pPr>
                      <a:r>
                        <a:rPr kumimoji="0" lang="en-US" sz="2000" b="0" i="0" u="none" strike="noStrike" cap="none" normalizeH="0" baseline="0">
                          <a:ln>
                            <a:noFill/>
                          </a:ln>
                          <a:solidFill>
                            <a:schemeClr val="tx1"/>
                          </a:solidFill>
                          <a:effectLst/>
                          <a:latin typeface="Arial" charset="0"/>
                          <a:cs typeface="Arial" charset="0"/>
                        </a:rPr>
                        <a:t> Redirect is always slower than a forward, since it requires a second browser request.</a:t>
                      </a:r>
                    </a:p>
                  </a:txBody>
                  <a:tcPr marT="45723" marB="4572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1">
                      <a:gsLst>
                        <a:gs pos="0">
                          <a:srgbClr val="B3BCFD"/>
                        </a:gs>
                        <a:gs pos="100000">
                          <a:schemeClr val="bg1"/>
                        </a:gs>
                      </a:gsLst>
                      <a:lin ang="5400000" scaled="1"/>
                    </a:gra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125000"/>
                        <a:buFontTx/>
                        <a:buChar char="•"/>
                        <a:tabLst/>
                      </a:pPr>
                      <a:r>
                        <a:rPr kumimoji="0" lang="en-US" sz="2000" b="0" i="0" u="none" strike="noStrike" cap="none" normalizeH="0" baseline="0">
                          <a:ln>
                            <a:noFill/>
                          </a:ln>
                          <a:solidFill>
                            <a:schemeClr val="tx1"/>
                          </a:solidFill>
                          <a:effectLst/>
                          <a:latin typeface="Arial" charset="0"/>
                          <a:cs typeface="Arial" charset="0"/>
                        </a:rPr>
                        <a:t> No network round trip is required to the server, so it is faster.</a:t>
                      </a:r>
                    </a:p>
                  </a:txBody>
                  <a:tcPr marT="45723" marB="45723"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gradFill rotWithShape="1">
                      <a:gsLst>
                        <a:gs pos="0">
                          <a:srgbClr val="B3BCFD"/>
                        </a:gs>
                        <a:gs pos="100000">
                          <a:schemeClr val="bg1"/>
                        </a:gs>
                      </a:gsLst>
                      <a:lin ang="5400000" scaled="1"/>
                    </a:gradFill>
                  </a:tcPr>
                </a:tc>
                <a:extLst>
                  <a:ext uri="{0D108BD9-81ED-4DB2-BD59-A6C34878D82A}">
                    <a16:rowId xmlns:a16="http://schemas.microsoft.com/office/drawing/2014/main" val="10003"/>
                  </a:ext>
                </a:extLst>
              </a:tr>
            </a:tbl>
          </a:graphicData>
        </a:graphic>
      </p:graphicFrame>
      <p:sp>
        <p:nvSpPr>
          <p:cNvPr id="60437" name="Slide Number Placeholder 4">
            <a:extLst>
              <a:ext uri="{FF2B5EF4-FFF2-40B4-BE49-F238E27FC236}">
                <a16:creationId xmlns:a16="http://schemas.microsoft.com/office/drawing/2014/main" id="{425D4A43-19CE-4719-917B-2D7EB13DC718}"/>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CCC348DE-B2CB-4EBA-B6D4-85B618068D2C}" type="slidenum">
              <a:rPr lang="en-US" altLang="en-US" sz="1000" i="0">
                <a:solidFill>
                  <a:srgbClr val="FFFFFF"/>
                </a:solidFill>
              </a:rPr>
              <a:pPr algn="l" eaLnBrk="1" hangingPunct="1"/>
              <a:t>128</a:t>
            </a:fld>
            <a:endParaRPr lang="en-US" altLang="en-US" sz="1000" i="0">
              <a:solidFill>
                <a:srgbClr val="FFFFFF"/>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527779CE-3AB5-4912-9149-496EDF24B1F1}"/>
              </a:ext>
            </a:extLst>
          </p:cNvPr>
          <p:cNvSpPr>
            <a:spLocks noGrp="1" noChangeArrowheads="1"/>
          </p:cNvSpPr>
          <p:nvPr>
            <p:ph type="title" idx="4294967295"/>
          </p:nvPr>
        </p:nvSpPr>
        <p:spPr/>
        <p:txBody>
          <a:bodyPr/>
          <a:lstStyle/>
          <a:p>
            <a:pPr eaLnBrk="1" hangingPunct="1"/>
            <a:r>
              <a:rPr lang="en-US" altLang="en-US"/>
              <a:t>Exercise on Session Management</a:t>
            </a:r>
          </a:p>
        </p:txBody>
      </p:sp>
      <p:sp>
        <p:nvSpPr>
          <p:cNvPr id="61443" name="Rectangle 3">
            <a:extLst>
              <a:ext uri="{FF2B5EF4-FFF2-40B4-BE49-F238E27FC236}">
                <a16:creationId xmlns:a16="http://schemas.microsoft.com/office/drawing/2014/main" id="{3D8E3A17-C97C-4FD0-981C-047F649C836E}"/>
              </a:ext>
            </a:extLst>
          </p:cNvPr>
          <p:cNvSpPr>
            <a:spLocks noGrp="1" noChangeArrowheads="1"/>
          </p:cNvSpPr>
          <p:nvPr>
            <p:ph type="body" idx="4294967295"/>
          </p:nvPr>
        </p:nvSpPr>
        <p:spPr>
          <a:xfrm>
            <a:off x="4343400" y="1776414"/>
            <a:ext cx="6324600" cy="4319587"/>
          </a:xfrm>
          <a:gradFill rotWithShape="1">
            <a:gsLst>
              <a:gs pos="0">
                <a:srgbClr val="DEDEDE"/>
              </a:gs>
              <a:gs pos="100000">
                <a:schemeClr val="bg1"/>
              </a:gs>
            </a:gsLst>
            <a:lin ang="5400000" scaled="1"/>
          </a:gradFill>
        </p:spPr>
        <p:txBody>
          <a:bodyPr/>
          <a:lstStyle/>
          <a:p>
            <a:pPr algn="just" eaLnBrk="1" hangingPunct="1">
              <a:lnSpc>
                <a:spcPct val="90000"/>
              </a:lnSpc>
              <a:spcBef>
                <a:spcPct val="0"/>
              </a:spcBef>
              <a:buFontTx/>
              <a:buNone/>
            </a:pPr>
            <a:r>
              <a:rPr lang="en-US" altLang="en-US" sz="2000" b="1"/>
              <a:t>HappyVisit online shopping</a:t>
            </a:r>
            <a:r>
              <a:rPr lang="en-US" altLang="en-US" sz="2000"/>
              <a:t> wants to keep track of the</a:t>
            </a:r>
          </a:p>
          <a:p>
            <a:pPr algn="just" eaLnBrk="1" hangingPunct="1">
              <a:lnSpc>
                <a:spcPct val="90000"/>
              </a:lnSpc>
              <a:spcBef>
                <a:spcPct val="0"/>
              </a:spcBef>
              <a:buFontTx/>
              <a:buNone/>
            </a:pPr>
            <a:r>
              <a:rPr lang="en-US" altLang="en-US" sz="2000"/>
              <a:t>Trouser’s selection made by the shopper and accordingly </a:t>
            </a:r>
          </a:p>
          <a:p>
            <a:pPr algn="just" eaLnBrk="1" hangingPunct="1">
              <a:lnSpc>
                <a:spcPct val="90000"/>
              </a:lnSpc>
              <a:spcBef>
                <a:spcPct val="0"/>
              </a:spcBef>
              <a:buFontTx/>
              <a:buNone/>
            </a:pPr>
            <a:r>
              <a:rPr lang="en-US" altLang="en-US" sz="2000"/>
              <a:t>calculate the Invoice price at the last. </a:t>
            </a:r>
          </a:p>
          <a:p>
            <a:pPr algn="just" eaLnBrk="1" hangingPunct="1">
              <a:lnSpc>
                <a:spcPct val="90000"/>
              </a:lnSpc>
              <a:spcBef>
                <a:spcPct val="0"/>
              </a:spcBef>
              <a:buFontTx/>
              <a:buNone/>
            </a:pPr>
            <a:endParaRPr lang="en-US" altLang="en-US" sz="2000"/>
          </a:p>
          <a:p>
            <a:pPr algn="just" eaLnBrk="1" hangingPunct="1">
              <a:lnSpc>
                <a:spcPct val="90000"/>
              </a:lnSpc>
              <a:spcBef>
                <a:spcPct val="0"/>
              </a:spcBef>
              <a:buFontTx/>
              <a:buNone/>
            </a:pPr>
            <a:r>
              <a:rPr lang="en-US" altLang="en-US" sz="2000"/>
              <a:t>A diagram is shown in the next slide to demonstrate the </a:t>
            </a:r>
          </a:p>
          <a:p>
            <a:pPr algn="just" eaLnBrk="1" hangingPunct="1">
              <a:lnSpc>
                <a:spcPct val="90000"/>
              </a:lnSpc>
              <a:spcBef>
                <a:spcPct val="0"/>
              </a:spcBef>
              <a:buFontTx/>
              <a:buNone/>
            </a:pPr>
            <a:r>
              <a:rPr lang="en-US" altLang="en-US" sz="2000"/>
              <a:t>working of the total module.</a:t>
            </a:r>
          </a:p>
        </p:txBody>
      </p:sp>
      <p:pic>
        <p:nvPicPr>
          <p:cNvPr id="61444" name="Picture 4" descr="QuestionMark1">
            <a:extLst>
              <a:ext uri="{FF2B5EF4-FFF2-40B4-BE49-F238E27FC236}">
                <a16:creationId xmlns:a16="http://schemas.microsoft.com/office/drawing/2014/main" id="{00D35AF8-AAD5-4E27-A8B8-C0DBD96FA0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028826"/>
            <a:ext cx="21717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Slide Number Placeholder 4">
            <a:extLst>
              <a:ext uri="{FF2B5EF4-FFF2-40B4-BE49-F238E27FC236}">
                <a16:creationId xmlns:a16="http://schemas.microsoft.com/office/drawing/2014/main" id="{4FC3B96A-F2A9-4DAF-8B81-A8E859421801}"/>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3A2CB1BC-1A89-4848-9978-85875273780B}" type="slidenum">
              <a:rPr lang="en-US" altLang="en-US" sz="1000" i="0">
                <a:solidFill>
                  <a:srgbClr val="FFFFFF"/>
                </a:solidFill>
              </a:rPr>
              <a:pPr algn="l" eaLnBrk="1" hangingPunct="1"/>
              <a:t>129</a:t>
            </a:fld>
            <a:endParaRPr lang="en-US" altLang="en-US" sz="1000" i="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94485DFE-9063-4E5A-9CF0-FD0C92B34057}"/>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B320BA96-73D6-4770-8759-BC32BC54F925}" type="slidenum">
              <a:rPr lang="en-US" altLang="en-US" sz="1000" i="0">
                <a:solidFill>
                  <a:srgbClr val="FFFFFF"/>
                </a:solidFill>
              </a:rPr>
              <a:pPr algn="l" eaLnBrk="1" hangingPunct="1"/>
              <a:t>13</a:t>
            </a:fld>
            <a:endParaRPr lang="en-US" altLang="en-US" sz="1000" i="0">
              <a:solidFill>
                <a:srgbClr val="FFFFFF"/>
              </a:solidFill>
            </a:endParaRPr>
          </a:p>
        </p:txBody>
      </p:sp>
      <p:sp>
        <p:nvSpPr>
          <p:cNvPr id="13315" name="Rectangle 2">
            <a:extLst>
              <a:ext uri="{FF2B5EF4-FFF2-40B4-BE49-F238E27FC236}">
                <a16:creationId xmlns:a16="http://schemas.microsoft.com/office/drawing/2014/main" id="{A8A400A7-A31C-4239-BFFC-D0EE6C1CCE84}"/>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2400" b="1"/>
              <a:t>J2EE 1.4 and JEE 5 APIs and Technologies</a:t>
            </a:r>
          </a:p>
        </p:txBody>
      </p:sp>
      <p:sp>
        <p:nvSpPr>
          <p:cNvPr id="13316" name="Rectangle 4">
            <a:extLst>
              <a:ext uri="{FF2B5EF4-FFF2-40B4-BE49-F238E27FC236}">
                <a16:creationId xmlns:a16="http://schemas.microsoft.com/office/drawing/2014/main" id="{48785963-B27D-4035-A8F0-48DDAB6A5695}"/>
              </a:ext>
            </a:extLst>
          </p:cNvPr>
          <p:cNvSpPr>
            <a:spLocks noGrp="1" noChangeArrowheads="1"/>
          </p:cNvSpPr>
          <p:nvPr>
            <p:ph type="body" sz="half" idx="1"/>
          </p:nvPr>
        </p:nvSpPr>
        <p:spPr>
          <a:xfrm>
            <a:off x="2209800" y="1776414"/>
            <a:ext cx="3816350" cy="3902075"/>
          </a:xfrm>
        </p:spPr>
        <p:txBody>
          <a:bodyPr/>
          <a:lstStyle/>
          <a:p>
            <a:pPr marL="342900" indent="-342900">
              <a:lnSpc>
                <a:spcPct val="80000"/>
              </a:lnSpc>
            </a:pPr>
            <a:r>
              <a:rPr lang="en-US" altLang="en-US" sz="1400" b="1"/>
              <a:t>J2EE 1.4</a:t>
            </a:r>
          </a:p>
          <a:p>
            <a:pPr marL="742950" lvl="1" indent="-285750">
              <a:lnSpc>
                <a:spcPct val="80000"/>
              </a:lnSpc>
            </a:pPr>
            <a:r>
              <a:rPr lang="en-US" altLang="en-US" sz="1000"/>
              <a:t>J2SE 1.4 (improved)</a:t>
            </a:r>
          </a:p>
          <a:p>
            <a:pPr marL="742950" lvl="1" indent="-285750">
              <a:lnSpc>
                <a:spcPct val="80000"/>
              </a:lnSpc>
            </a:pPr>
            <a:r>
              <a:rPr lang="en-US" altLang="en-US" sz="1000"/>
              <a:t>JAX-RPC (new)</a:t>
            </a:r>
          </a:p>
          <a:p>
            <a:pPr marL="742950" lvl="1" indent="-285750">
              <a:lnSpc>
                <a:spcPct val="80000"/>
              </a:lnSpc>
            </a:pPr>
            <a:r>
              <a:rPr lang="en-US" altLang="en-US" sz="1000"/>
              <a:t>JMX </a:t>
            </a:r>
          </a:p>
          <a:p>
            <a:pPr marL="742950" lvl="1" indent="-285750">
              <a:lnSpc>
                <a:spcPct val="80000"/>
              </a:lnSpc>
            </a:pPr>
            <a:r>
              <a:rPr lang="en-US" altLang="en-US" sz="1000"/>
              <a:t>JMS </a:t>
            </a:r>
          </a:p>
          <a:p>
            <a:pPr marL="742950" lvl="1" indent="-285750">
              <a:lnSpc>
                <a:spcPct val="80000"/>
              </a:lnSpc>
            </a:pPr>
            <a:r>
              <a:rPr lang="en-US" altLang="en-US" sz="1000"/>
              <a:t>JTA </a:t>
            </a:r>
          </a:p>
          <a:p>
            <a:pPr marL="742950" lvl="1" indent="-285750">
              <a:lnSpc>
                <a:spcPct val="80000"/>
              </a:lnSpc>
            </a:pPr>
            <a:r>
              <a:rPr lang="en-US" altLang="en-US" sz="1000"/>
              <a:t>Servlet 2.4</a:t>
            </a:r>
          </a:p>
          <a:p>
            <a:pPr marL="742950" lvl="1" indent="-285750">
              <a:lnSpc>
                <a:spcPct val="80000"/>
              </a:lnSpc>
            </a:pPr>
            <a:r>
              <a:rPr lang="en-US" altLang="en-US" sz="1000"/>
              <a:t> JSP 2.0</a:t>
            </a:r>
          </a:p>
          <a:p>
            <a:pPr marL="742950" lvl="1" indent="-285750">
              <a:lnSpc>
                <a:spcPct val="80000"/>
              </a:lnSpc>
            </a:pPr>
            <a:r>
              <a:rPr lang="en-US" altLang="en-US" sz="1000"/>
              <a:t> EJB 2.1</a:t>
            </a:r>
          </a:p>
          <a:p>
            <a:pPr marL="742950" lvl="1" indent="-285750">
              <a:lnSpc>
                <a:spcPct val="80000"/>
              </a:lnSpc>
            </a:pPr>
            <a:r>
              <a:rPr lang="en-US" altLang="en-US" sz="1000"/>
              <a:t> JAXR</a:t>
            </a:r>
          </a:p>
          <a:p>
            <a:pPr marL="742950" lvl="1" indent="-285750">
              <a:lnSpc>
                <a:spcPct val="80000"/>
              </a:lnSpc>
            </a:pPr>
            <a:r>
              <a:rPr lang="en-US" altLang="en-US" sz="1000"/>
              <a:t>Connector 1.5</a:t>
            </a:r>
          </a:p>
          <a:p>
            <a:pPr marL="742950" lvl="1" indent="-285750">
              <a:lnSpc>
                <a:spcPct val="80000"/>
              </a:lnSpc>
            </a:pPr>
            <a:r>
              <a:rPr lang="en-US" altLang="en-US" sz="1000"/>
              <a:t>JACC</a:t>
            </a:r>
          </a:p>
          <a:p>
            <a:pPr marL="742950" lvl="1" indent="-285750">
              <a:lnSpc>
                <a:spcPct val="80000"/>
              </a:lnSpc>
            </a:pPr>
            <a:r>
              <a:rPr lang="en-US" altLang="en-US" sz="1000"/>
              <a:t>JAXP 1.2</a:t>
            </a:r>
          </a:p>
          <a:p>
            <a:pPr marL="742950" lvl="1" indent="-285750">
              <a:lnSpc>
                <a:spcPct val="80000"/>
              </a:lnSpc>
            </a:pPr>
            <a:r>
              <a:rPr lang="en-US" altLang="en-US" sz="1000"/>
              <a:t> JavaMail </a:t>
            </a:r>
          </a:p>
          <a:p>
            <a:pPr marL="742950" lvl="1" indent="-285750">
              <a:lnSpc>
                <a:spcPct val="80000"/>
              </a:lnSpc>
            </a:pPr>
            <a:r>
              <a:rPr lang="en-US" altLang="en-US" sz="1000"/>
              <a:t>JAF ,etc</a:t>
            </a:r>
          </a:p>
        </p:txBody>
      </p:sp>
      <p:sp>
        <p:nvSpPr>
          <p:cNvPr id="13317" name="Rectangle 5">
            <a:extLst>
              <a:ext uri="{FF2B5EF4-FFF2-40B4-BE49-F238E27FC236}">
                <a16:creationId xmlns:a16="http://schemas.microsoft.com/office/drawing/2014/main" id="{84348F99-A90B-4DDF-9EA4-642565265589}"/>
              </a:ext>
            </a:extLst>
          </p:cNvPr>
          <p:cNvSpPr>
            <a:spLocks noGrp="1" noChangeArrowheads="1"/>
          </p:cNvSpPr>
          <p:nvPr>
            <p:ph type="body" sz="half" idx="2"/>
          </p:nvPr>
        </p:nvSpPr>
        <p:spPr>
          <a:xfrm>
            <a:off x="6169025" y="1776414"/>
            <a:ext cx="3816350" cy="3902075"/>
          </a:xfrm>
        </p:spPr>
        <p:txBody>
          <a:bodyPr>
            <a:normAutofit lnSpcReduction="10000"/>
          </a:bodyPr>
          <a:lstStyle/>
          <a:p>
            <a:pPr marL="342900" indent="-342900">
              <a:lnSpc>
                <a:spcPct val="80000"/>
              </a:lnSpc>
            </a:pPr>
            <a:r>
              <a:rPr lang="en-US" altLang="en-US" sz="1400" b="1"/>
              <a:t>Java EE 5</a:t>
            </a:r>
          </a:p>
          <a:p>
            <a:pPr marL="342900" indent="-342900">
              <a:lnSpc>
                <a:spcPct val="80000"/>
              </a:lnSpc>
            </a:pPr>
            <a:r>
              <a:rPr lang="en-US" altLang="en-US" sz="1400"/>
              <a:t>JAX-WS 2.0 &amp; JSR 181</a:t>
            </a:r>
          </a:p>
          <a:p>
            <a:pPr marL="342900" indent="-342900">
              <a:lnSpc>
                <a:spcPct val="80000"/>
              </a:lnSpc>
            </a:pPr>
            <a:r>
              <a:rPr lang="en-US" altLang="en-US" sz="1400"/>
              <a:t> Java Persistence</a:t>
            </a:r>
          </a:p>
          <a:p>
            <a:pPr marL="342900" indent="-342900">
              <a:lnSpc>
                <a:spcPct val="80000"/>
              </a:lnSpc>
            </a:pPr>
            <a:r>
              <a:rPr lang="en-US" altLang="en-US" sz="1400"/>
              <a:t>EJB 3.0</a:t>
            </a:r>
          </a:p>
          <a:p>
            <a:pPr marL="342900" indent="-342900">
              <a:lnSpc>
                <a:spcPct val="80000"/>
              </a:lnSpc>
            </a:pPr>
            <a:r>
              <a:rPr lang="en-US" altLang="en-US" sz="1400"/>
              <a:t>JAXB 2.0</a:t>
            </a:r>
          </a:p>
          <a:p>
            <a:pPr marL="342900" indent="-342900">
              <a:lnSpc>
                <a:spcPct val="80000"/>
              </a:lnSpc>
            </a:pPr>
            <a:r>
              <a:rPr lang="en-US" altLang="en-US" sz="1400"/>
              <a:t>JavaSever Faces 1.2 – new to Platform</a:t>
            </a:r>
          </a:p>
          <a:p>
            <a:pPr marL="342900" indent="-342900">
              <a:lnSpc>
                <a:spcPct val="80000"/>
              </a:lnSpc>
            </a:pPr>
            <a:r>
              <a:rPr lang="en-US" altLang="en-US" sz="1400"/>
              <a:t>JSP 2.1 – Unification w/ JSF 1.2</a:t>
            </a:r>
          </a:p>
          <a:p>
            <a:pPr marL="342900" indent="-342900">
              <a:lnSpc>
                <a:spcPct val="80000"/>
              </a:lnSpc>
            </a:pPr>
            <a:r>
              <a:rPr lang="en-US" altLang="en-US" sz="1400"/>
              <a:t> StAX – Pull Parser – new to Platform</a:t>
            </a:r>
          </a:p>
          <a:p>
            <a:pPr marL="342900" indent="-342900">
              <a:lnSpc>
                <a:spcPct val="80000"/>
              </a:lnSpc>
            </a:pPr>
            <a:r>
              <a:rPr lang="en-US" altLang="en-US" sz="1400"/>
              <a:t>Servlet 2.5</a:t>
            </a:r>
          </a:p>
          <a:p>
            <a:pPr marL="342900" indent="-342900">
              <a:lnSpc>
                <a:spcPct val="80000"/>
              </a:lnSpc>
            </a:pPr>
            <a:r>
              <a:rPr lang="en-US" altLang="en-US" sz="1400"/>
              <a:t>JSP 2.1</a:t>
            </a:r>
          </a:p>
          <a:p>
            <a:pPr marL="342900" indent="-342900">
              <a:lnSpc>
                <a:spcPct val="80000"/>
              </a:lnSpc>
            </a:pPr>
            <a:r>
              <a:rPr lang="en-US" altLang="en-US" sz="1400"/>
              <a:t>Java Mail</a:t>
            </a:r>
          </a:p>
          <a:p>
            <a:pPr marL="342900" indent="-342900">
              <a:lnSpc>
                <a:spcPct val="80000"/>
              </a:lnSpc>
            </a:pPr>
            <a:r>
              <a:rPr lang="en-US" altLang="en-US" sz="1400"/>
              <a:t>JAF</a:t>
            </a:r>
          </a:p>
          <a:p>
            <a:pPr marL="342900" indent="-342900">
              <a:lnSpc>
                <a:spcPct val="80000"/>
              </a:lnSpc>
            </a:pPr>
            <a:r>
              <a:rPr lang="en-US" altLang="en-US" sz="1400"/>
              <a:t>JMS</a:t>
            </a:r>
          </a:p>
          <a:p>
            <a:pPr marL="342900" indent="-342900">
              <a:lnSpc>
                <a:spcPct val="80000"/>
              </a:lnSpc>
            </a:pPr>
            <a:r>
              <a:rPr lang="en-US" altLang="en-US" sz="1400"/>
              <a:t>JTA , etc</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3D5D8C8D-BD88-4C20-BADC-A8F6E144ADD7}"/>
              </a:ext>
            </a:extLst>
          </p:cNvPr>
          <p:cNvSpPr>
            <a:spLocks noGrp="1" noChangeArrowheads="1"/>
          </p:cNvSpPr>
          <p:nvPr>
            <p:ph type="title" idx="4294967295"/>
          </p:nvPr>
        </p:nvSpPr>
        <p:spPr/>
        <p:txBody>
          <a:bodyPr/>
          <a:lstStyle/>
          <a:p>
            <a:pPr eaLnBrk="1" hangingPunct="1"/>
            <a:r>
              <a:rPr lang="en-US" altLang="en-US"/>
              <a:t>Exercise on Session Management</a:t>
            </a:r>
          </a:p>
        </p:txBody>
      </p:sp>
      <p:sp>
        <p:nvSpPr>
          <p:cNvPr id="62467" name="Rectangle 3">
            <a:extLst>
              <a:ext uri="{FF2B5EF4-FFF2-40B4-BE49-F238E27FC236}">
                <a16:creationId xmlns:a16="http://schemas.microsoft.com/office/drawing/2014/main" id="{6B1407BE-1553-4105-A719-220D35EF5748}"/>
              </a:ext>
            </a:extLst>
          </p:cNvPr>
          <p:cNvSpPr>
            <a:spLocks noChangeArrowheads="1"/>
          </p:cNvSpPr>
          <p:nvPr/>
        </p:nvSpPr>
        <p:spPr bwMode="auto">
          <a:xfrm>
            <a:off x="1676400" y="1981200"/>
            <a:ext cx="2971800" cy="685800"/>
          </a:xfrm>
          <a:prstGeom prst="rect">
            <a:avLst/>
          </a:prstGeom>
          <a:noFill/>
          <a:ln w="12700">
            <a:solidFill>
              <a:srgbClr val="0000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LoginScreen</a:t>
            </a:r>
          </a:p>
        </p:txBody>
      </p:sp>
      <p:sp>
        <p:nvSpPr>
          <p:cNvPr id="62468" name="Line 4">
            <a:extLst>
              <a:ext uri="{FF2B5EF4-FFF2-40B4-BE49-F238E27FC236}">
                <a16:creationId xmlns:a16="http://schemas.microsoft.com/office/drawing/2014/main" id="{D0CC7B42-2336-4699-9745-B2C39C3BB90E}"/>
              </a:ext>
            </a:extLst>
          </p:cNvPr>
          <p:cNvSpPr>
            <a:spLocks noChangeShapeType="1"/>
          </p:cNvSpPr>
          <p:nvPr/>
        </p:nvSpPr>
        <p:spPr bwMode="auto">
          <a:xfrm>
            <a:off x="3048000" y="2667000"/>
            <a:ext cx="0" cy="457200"/>
          </a:xfrm>
          <a:prstGeom prst="line">
            <a:avLst/>
          </a:prstGeom>
          <a:noFill/>
          <a:ln w="28575">
            <a:solidFill>
              <a:srgbClr val="000099"/>
            </a:solidFill>
            <a:round/>
            <a:headEnd type="none" w="sm" len="sm"/>
            <a:tailEnd type="triangle" w="lg" len="sm"/>
          </a:ln>
          <a:extLst>
            <a:ext uri="{909E8E84-426E-40DD-AFC4-6F175D3DCCD1}">
              <a14:hiddenFill xmlns:a14="http://schemas.microsoft.com/office/drawing/2010/main">
                <a:noFill/>
              </a14:hiddenFill>
            </a:ext>
          </a:extLst>
        </p:spPr>
        <p:txBody>
          <a:bodyPr/>
          <a:lstStyle/>
          <a:p>
            <a:endParaRPr lang="en-US"/>
          </a:p>
        </p:txBody>
      </p:sp>
      <p:sp>
        <p:nvSpPr>
          <p:cNvPr id="62469" name="Rectangle 5">
            <a:extLst>
              <a:ext uri="{FF2B5EF4-FFF2-40B4-BE49-F238E27FC236}">
                <a16:creationId xmlns:a16="http://schemas.microsoft.com/office/drawing/2014/main" id="{7BCE1DC5-928F-4CEC-9F43-26ECD1BD2E06}"/>
              </a:ext>
            </a:extLst>
          </p:cNvPr>
          <p:cNvSpPr>
            <a:spLocks noChangeArrowheads="1"/>
          </p:cNvSpPr>
          <p:nvPr/>
        </p:nvSpPr>
        <p:spPr bwMode="auto">
          <a:xfrm>
            <a:off x="1676400" y="3124200"/>
            <a:ext cx="3048000" cy="685800"/>
          </a:xfrm>
          <a:prstGeom prst="rect">
            <a:avLst/>
          </a:prstGeom>
          <a:noFill/>
          <a:ln w="12700">
            <a:solidFill>
              <a:srgbClr val="0000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DisplayTrouserListServlet</a:t>
            </a:r>
          </a:p>
        </p:txBody>
      </p:sp>
      <p:sp>
        <p:nvSpPr>
          <p:cNvPr id="62470" name="Rectangle 6">
            <a:extLst>
              <a:ext uri="{FF2B5EF4-FFF2-40B4-BE49-F238E27FC236}">
                <a16:creationId xmlns:a16="http://schemas.microsoft.com/office/drawing/2014/main" id="{F0234913-2B37-4B25-9DDE-51D08A0C45F9}"/>
              </a:ext>
            </a:extLst>
          </p:cNvPr>
          <p:cNvSpPr>
            <a:spLocks noChangeArrowheads="1"/>
          </p:cNvSpPr>
          <p:nvPr/>
        </p:nvSpPr>
        <p:spPr bwMode="auto">
          <a:xfrm>
            <a:off x="1676400" y="4419600"/>
            <a:ext cx="3048000" cy="685800"/>
          </a:xfrm>
          <a:prstGeom prst="rect">
            <a:avLst/>
          </a:prstGeom>
          <a:noFill/>
          <a:ln w="12700">
            <a:solidFill>
              <a:srgbClr val="0000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ChoiceProcessingServlet</a:t>
            </a:r>
          </a:p>
        </p:txBody>
      </p:sp>
      <p:sp>
        <p:nvSpPr>
          <p:cNvPr id="62471" name="Rectangle 7">
            <a:extLst>
              <a:ext uri="{FF2B5EF4-FFF2-40B4-BE49-F238E27FC236}">
                <a16:creationId xmlns:a16="http://schemas.microsoft.com/office/drawing/2014/main" id="{DDB5BAF5-D6E8-4D6D-8344-C278D0DC7214}"/>
              </a:ext>
            </a:extLst>
          </p:cNvPr>
          <p:cNvSpPr>
            <a:spLocks noChangeArrowheads="1"/>
          </p:cNvSpPr>
          <p:nvPr/>
        </p:nvSpPr>
        <p:spPr bwMode="auto">
          <a:xfrm>
            <a:off x="1676400" y="5638800"/>
            <a:ext cx="3048000" cy="685800"/>
          </a:xfrm>
          <a:prstGeom prst="rect">
            <a:avLst/>
          </a:prstGeom>
          <a:noFill/>
          <a:ln w="12700">
            <a:solidFill>
              <a:srgbClr val="0000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FinalServlet</a:t>
            </a:r>
          </a:p>
        </p:txBody>
      </p:sp>
      <p:sp>
        <p:nvSpPr>
          <p:cNvPr id="62472" name="Rectangle 8">
            <a:extLst>
              <a:ext uri="{FF2B5EF4-FFF2-40B4-BE49-F238E27FC236}">
                <a16:creationId xmlns:a16="http://schemas.microsoft.com/office/drawing/2014/main" id="{FE2B36A0-203A-4BCE-B249-F5F293042ECF}"/>
              </a:ext>
            </a:extLst>
          </p:cNvPr>
          <p:cNvSpPr>
            <a:spLocks noChangeArrowheads="1"/>
          </p:cNvSpPr>
          <p:nvPr/>
        </p:nvSpPr>
        <p:spPr bwMode="auto">
          <a:xfrm>
            <a:off x="4876800" y="1981201"/>
            <a:ext cx="57912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Clr>
                <a:schemeClr val="accent1"/>
              </a:buClr>
              <a:buSzPct val="125000"/>
            </a:pPr>
            <a:r>
              <a:rPr lang="en-US" altLang="en-US" b="0" i="0"/>
              <a:t>Accept UserName and Password and on submission call </a:t>
            </a:r>
            <a:r>
              <a:rPr lang="en-US" altLang="en-US" i="0"/>
              <a:t>DisplayTrouserListServlet</a:t>
            </a:r>
            <a:r>
              <a:rPr lang="en-US" altLang="en-US" b="0" i="0"/>
              <a:t>.</a:t>
            </a:r>
            <a:endParaRPr lang="en-US" altLang="en-US"/>
          </a:p>
        </p:txBody>
      </p:sp>
      <p:sp>
        <p:nvSpPr>
          <p:cNvPr id="62473" name="Rectangle 9">
            <a:extLst>
              <a:ext uri="{FF2B5EF4-FFF2-40B4-BE49-F238E27FC236}">
                <a16:creationId xmlns:a16="http://schemas.microsoft.com/office/drawing/2014/main" id="{B8569450-E8EF-4809-9774-787DD15176DF}"/>
              </a:ext>
            </a:extLst>
          </p:cNvPr>
          <p:cNvSpPr>
            <a:spLocks noChangeArrowheads="1"/>
          </p:cNvSpPr>
          <p:nvPr/>
        </p:nvSpPr>
        <p:spPr bwMode="auto">
          <a:xfrm>
            <a:off x="4800600" y="3048001"/>
            <a:ext cx="5867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Clr>
                <a:schemeClr val="accent1"/>
              </a:buClr>
              <a:buSzPct val="125000"/>
            </a:pPr>
            <a:r>
              <a:rPr lang="en-US" altLang="en-US" b="0" i="0"/>
              <a:t>This servlet displays the list of trouser available in the stock and on submission call a Servlet known as </a:t>
            </a:r>
            <a:r>
              <a:rPr lang="en-US" altLang="en-US" i="0"/>
              <a:t>ChoiceProcessingServlet</a:t>
            </a:r>
            <a:r>
              <a:rPr lang="en-US" altLang="en-US" b="0" i="0"/>
              <a:t> for further processing.</a:t>
            </a:r>
          </a:p>
        </p:txBody>
      </p:sp>
      <p:sp>
        <p:nvSpPr>
          <p:cNvPr id="62474" name="Line 10">
            <a:extLst>
              <a:ext uri="{FF2B5EF4-FFF2-40B4-BE49-F238E27FC236}">
                <a16:creationId xmlns:a16="http://schemas.microsoft.com/office/drawing/2014/main" id="{ACE7020E-3E5F-4D45-B727-4924FFB7EA03}"/>
              </a:ext>
            </a:extLst>
          </p:cNvPr>
          <p:cNvSpPr>
            <a:spLocks noChangeShapeType="1"/>
          </p:cNvSpPr>
          <p:nvPr/>
        </p:nvSpPr>
        <p:spPr bwMode="auto">
          <a:xfrm>
            <a:off x="3048000" y="3810000"/>
            <a:ext cx="0" cy="457200"/>
          </a:xfrm>
          <a:prstGeom prst="line">
            <a:avLst/>
          </a:prstGeom>
          <a:noFill/>
          <a:ln w="28575">
            <a:solidFill>
              <a:srgbClr val="000099"/>
            </a:solidFill>
            <a:round/>
            <a:headEnd type="none" w="sm" len="sm"/>
            <a:tailEnd type="triangle" w="lg" len="sm"/>
          </a:ln>
          <a:extLst>
            <a:ext uri="{909E8E84-426E-40DD-AFC4-6F175D3DCCD1}">
              <a14:hiddenFill xmlns:a14="http://schemas.microsoft.com/office/drawing/2010/main">
                <a:noFill/>
              </a14:hiddenFill>
            </a:ext>
          </a:extLst>
        </p:spPr>
        <p:txBody>
          <a:bodyPr/>
          <a:lstStyle/>
          <a:p>
            <a:endParaRPr lang="en-US"/>
          </a:p>
        </p:txBody>
      </p:sp>
      <p:sp>
        <p:nvSpPr>
          <p:cNvPr id="62475" name="Line 11">
            <a:extLst>
              <a:ext uri="{FF2B5EF4-FFF2-40B4-BE49-F238E27FC236}">
                <a16:creationId xmlns:a16="http://schemas.microsoft.com/office/drawing/2014/main" id="{D74259B0-2E0A-4B97-84D9-9CC1056BF018}"/>
              </a:ext>
            </a:extLst>
          </p:cNvPr>
          <p:cNvSpPr>
            <a:spLocks noChangeShapeType="1"/>
          </p:cNvSpPr>
          <p:nvPr/>
        </p:nvSpPr>
        <p:spPr bwMode="auto">
          <a:xfrm>
            <a:off x="3048000" y="5105400"/>
            <a:ext cx="0" cy="457200"/>
          </a:xfrm>
          <a:prstGeom prst="line">
            <a:avLst/>
          </a:prstGeom>
          <a:noFill/>
          <a:ln w="28575">
            <a:solidFill>
              <a:srgbClr val="000099"/>
            </a:solidFill>
            <a:round/>
            <a:headEnd type="none" w="sm" len="sm"/>
            <a:tailEnd type="triangle" w="lg" len="sm"/>
          </a:ln>
          <a:extLst>
            <a:ext uri="{909E8E84-426E-40DD-AFC4-6F175D3DCCD1}">
              <a14:hiddenFill xmlns:a14="http://schemas.microsoft.com/office/drawing/2010/main">
                <a:noFill/>
              </a14:hiddenFill>
            </a:ext>
          </a:extLst>
        </p:spPr>
        <p:txBody>
          <a:bodyPr/>
          <a:lstStyle/>
          <a:p>
            <a:endParaRPr lang="en-US"/>
          </a:p>
        </p:txBody>
      </p:sp>
      <p:sp>
        <p:nvSpPr>
          <p:cNvPr id="62476" name="Rectangle 12">
            <a:extLst>
              <a:ext uri="{FF2B5EF4-FFF2-40B4-BE49-F238E27FC236}">
                <a16:creationId xmlns:a16="http://schemas.microsoft.com/office/drawing/2014/main" id="{08F98B9B-A806-4FC2-8672-22FD4F41B8E6}"/>
              </a:ext>
            </a:extLst>
          </p:cNvPr>
          <p:cNvSpPr>
            <a:spLocks noChangeArrowheads="1"/>
          </p:cNvSpPr>
          <p:nvPr/>
        </p:nvSpPr>
        <p:spPr bwMode="auto">
          <a:xfrm>
            <a:off x="4876800" y="4384676"/>
            <a:ext cx="57912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Clr>
                <a:schemeClr val="accent1"/>
              </a:buClr>
              <a:buSzPct val="125000"/>
            </a:pPr>
            <a:r>
              <a:rPr lang="en-US" altLang="en-US" b="0" i="0"/>
              <a:t>This servlet keep track of the user selection of the trouser and forward the selected trouser list to the  </a:t>
            </a:r>
            <a:r>
              <a:rPr lang="en-US" altLang="en-US" i="0"/>
              <a:t>FinalServlet</a:t>
            </a:r>
            <a:r>
              <a:rPr lang="en-US" altLang="en-US" b="0" i="0"/>
              <a:t> for Billing the user.</a:t>
            </a:r>
          </a:p>
        </p:txBody>
      </p:sp>
      <p:sp>
        <p:nvSpPr>
          <p:cNvPr id="62477" name="Rectangle 13">
            <a:extLst>
              <a:ext uri="{FF2B5EF4-FFF2-40B4-BE49-F238E27FC236}">
                <a16:creationId xmlns:a16="http://schemas.microsoft.com/office/drawing/2014/main" id="{697C129B-A58C-4FFF-9D72-0316225C10CC}"/>
              </a:ext>
            </a:extLst>
          </p:cNvPr>
          <p:cNvSpPr>
            <a:spLocks noChangeArrowheads="1"/>
          </p:cNvSpPr>
          <p:nvPr/>
        </p:nvSpPr>
        <p:spPr bwMode="auto">
          <a:xfrm>
            <a:off x="4876800" y="5603876"/>
            <a:ext cx="5867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lnSpc>
                <a:spcPct val="90000"/>
              </a:lnSpc>
              <a:spcBef>
                <a:spcPct val="0"/>
              </a:spcBef>
              <a:buClr>
                <a:schemeClr val="accent1"/>
              </a:buClr>
              <a:buSzPct val="125000"/>
            </a:pPr>
            <a:r>
              <a:rPr lang="en-US" altLang="en-US" b="0" i="0"/>
              <a:t>This servlet calculate the total bill for the user based on the Trouser selected (Trouser selection information retrieved from </a:t>
            </a:r>
            <a:r>
              <a:rPr lang="en-US" altLang="en-US" i="0"/>
              <a:t>ChoiceProcessingServlet</a:t>
            </a:r>
            <a:r>
              <a:rPr lang="en-US" altLang="en-US" b="0" i="0"/>
              <a:t>)</a:t>
            </a:r>
            <a:endParaRPr lang="en-US" altLang="en-US" i="0"/>
          </a:p>
        </p:txBody>
      </p:sp>
      <p:sp>
        <p:nvSpPr>
          <p:cNvPr id="62478" name="Slide Number Placeholder 13">
            <a:extLst>
              <a:ext uri="{FF2B5EF4-FFF2-40B4-BE49-F238E27FC236}">
                <a16:creationId xmlns:a16="http://schemas.microsoft.com/office/drawing/2014/main" id="{F46C47F9-C61B-4757-BF52-CA09EF9859AA}"/>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0118B7DE-CDBD-4D3A-84CB-9F3CA833C69D}" type="slidenum">
              <a:rPr lang="en-US" altLang="en-US" sz="1000" i="0">
                <a:solidFill>
                  <a:srgbClr val="FFFFFF"/>
                </a:solidFill>
              </a:rPr>
              <a:pPr algn="l" eaLnBrk="1" hangingPunct="1"/>
              <a:t>130</a:t>
            </a:fld>
            <a:endParaRPr lang="en-US" altLang="en-US" sz="1000" i="0">
              <a:solidFill>
                <a:srgbClr val="FFFFFF"/>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36B25BE6-D694-48BA-86AD-FE404F6BF2D6}"/>
              </a:ext>
            </a:extLst>
          </p:cNvPr>
          <p:cNvSpPr>
            <a:spLocks noGrp="1" noChangeArrowheads="1"/>
          </p:cNvSpPr>
          <p:nvPr>
            <p:ph type="title" idx="4294967295"/>
          </p:nvPr>
        </p:nvSpPr>
        <p:spPr/>
        <p:txBody>
          <a:bodyPr/>
          <a:lstStyle/>
          <a:p>
            <a:pPr eaLnBrk="1" hangingPunct="1"/>
            <a:r>
              <a:rPr lang="en-US" altLang="en-US" b="1"/>
              <a:t>HappyVisit</a:t>
            </a:r>
            <a:r>
              <a:rPr lang="en-US" altLang="en-US"/>
              <a:t> Login Page – Login.html</a:t>
            </a:r>
          </a:p>
        </p:txBody>
      </p:sp>
      <p:sp>
        <p:nvSpPr>
          <p:cNvPr id="63491" name="Rectangle 3">
            <a:extLst>
              <a:ext uri="{FF2B5EF4-FFF2-40B4-BE49-F238E27FC236}">
                <a16:creationId xmlns:a16="http://schemas.microsoft.com/office/drawing/2014/main" id="{5295AAB5-8253-48A4-BABF-572364D943E0}"/>
              </a:ext>
            </a:extLst>
          </p:cNvPr>
          <p:cNvSpPr>
            <a:spLocks noGrp="1" noChangeArrowheads="1"/>
          </p:cNvSpPr>
          <p:nvPr>
            <p:ph type="body" idx="4294967295"/>
          </p:nvPr>
        </p:nvSpPr>
        <p:spPr>
          <a:xfrm>
            <a:off x="1752600" y="1676400"/>
            <a:ext cx="8686800" cy="3352800"/>
          </a:xfrm>
        </p:spPr>
        <p:txBody>
          <a:bodyPr>
            <a:normAutofit fontScale="92500" lnSpcReduction="20000"/>
          </a:bodyPr>
          <a:lstStyle/>
          <a:p>
            <a:pPr eaLnBrk="1" hangingPunct="1">
              <a:lnSpc>
                <a:spcPct val="80000"/>
              </a:lnSpc>
              <a:spcBef>
                <a:spcPct val="0"/>
              </a:spcBef>
              <a:buFontTx/>
              <a:buNone/>
            </a:pPr>
            <a:endParaRPr lang="en-US" altLang="en-US" sz="2000"/>
          </a:p>
          <a:p>
            <a:pPr eaLnBrk="1" hangingPunct="1">
              <a:lnSpc>
                <a:spcPct val="80000"/>
              </a:lnSpc>
              <a:spcBef>
                <a:spcPct val="0"/>
              </a:spcBef>
              <a:buFontTx/>
              <a:buNone/>
            </a:pPr>
            <a:r>
              <a:rPr lang="en-US" altLang="en-US" sz="2000"/>
              <a:t>&lt;HTML&gt;</a:t>
            </a:r>
          </a:p>
          <a:p>
            <a:pPr eaLnBrk="1" hangingPunct="1">
              <a:lnSpc>
                <a:spcPct val="80000"/>
              </a:lnSpc>
              <a:spcBef>
                <a:spcPct val="0"/>
              </a:spcBef>
              <a:buFontTx/>
              <a:buNone/>
            </a:pPr>
            <a:r>
              <a:rPr lang="en-US" altLang="en-US" sz="2000"/>
              <a:t>&lt;TITLE&gt;HappyVisit Online Shopping Portal&lt;/TITLE&gt;</a:t>
            </a:r>
          </a:p>
          <a:p>
            <a:pPr eaLnBrk="1" hangingPunct="1">
              <a:lnSpc>
                <a:spcPct val="80000"/>
              </a:lnSpc>
              <a:spcBef>
                <a:spcPct val="0"/>
              </a:spcBef>
              <a:buFontTx/>
              <a:buNone/>
            </a:pPr>
            <a:r>
              <a:rPr lang="en-US" altLang="en-US" sz="2000"/>
              <a:t>&lt;BODY&gt;</a:t>
            </a:r>
          </a:p>
          <a:p>
            <a:pPr eaLnBrk="1" hangingPunct="1">
              <a:lnSpc>
                <a:spcPct val="80000"/>
              </a:lnSpc>
              <a:spcBef>
                <a:spcPct val="0"/>
              </a:spcBef>
              <a:buFontTx/>
              <a:buNone/>
            </a:pPr>
            <a:endParaRPr lang="en-US" altLang="en-US" sz="2000"/>
          </a:p>
          <a:p>
            <a:pPr eaLnBrk="1" hangingPunct="1">
              <a:lnSpc>
                <a:spcPct val="80000"/>
              </a:lnSpc>
              <a:spcBef>
                <a:spcPct val="0"/>
              </a:spcBef>
              <a:buFontTx/>
              <a:buNone/>
            </a:pPr>
            <a:r>
              <a:rPr lang="en-US" altLang="en-US" sz="2000"/>
              <a:t>	&lt;FORM ACTION = </a:t>
            </a:r>
            <a:r>
              <a:rPr lang="en-US" altLang="en-US" sz="2000" b="1"/>
              <a:t>"http://localhost:9080/SessionServletProject/DisplayTrouserListServlet"</a:t>
            </a:r>
            <a:r>
              <a:rPr lang="en-US" altLang="en-US" sz="2000"/>
              <a:t> align=“CENTER”&gt;</a:t>
            </a:r>
          </a:p>
          <a:p>
            <a:pPr eaLnBrk="1" hangingPunct="1">
              <a:lnSpc>
                <a:spcPct val="80000"/>
              </a:lnSpc>
              <a:spcBef>
                <a:spcPct val="0"/>
              </a:spcBef>
              <a:buFontTx/>
              <a:buNone/>
            </a:pPr>
            <a:r>
              <a:rPr lang="en-US" altLang="en-US" sz="2000"/>
              <a:t>	</a:t>
            </a:r>
          </a:p>
          <a:p>
            <a:pPr eaLnBrk="1" hangingPunct="1">
              <a:lnSpc>
                <a:spcPct val="80000"/>
              </a:lnSpc>
              <a:spcBef>
                <a:spcPct val="0"/>
              </a:spcBef>
              <a:buFontTx/>
              <a:buNone/>
            </a:pPr>
            <a:r>
              <a:rPr lang="en-US" altLang="en-US" sz="2000"/>
              <a:t>	Username: &lt;INPUT TYPE = TEXT NAME = "user" align=CENTER&gt;&lt;BR&gt;</a:t>
            </a:r>
          </a:p>
          <a:p>
            <a:pPr eaLnBrk="1" hangingPunct="1">
              <a:lnSpc>
                <a:spcPct val="80000"/>
              </a:lnSpc>
              <a:spcBef>
                <a:spcPct val="0"/>
              </a:spcBef>
              <a:buFontTx/>
              <a:buNone/>
            </a:pPr>
            <a:r>
              <a:rPr lang="en-US" altLang="en-US" sz="2000"/>
              <a:t>	Password: &lt;INPUT TYPE = PASSWORD NAME = "password" align=CENTER&gt;&lt;BR&gt;</a:t>
            </a:r>
          </a:p>
          <a:p>
            <a:pPr eaLnBrk="1" hangingPunct="1">
              <a:lnSpc>
                <a:spcPct val="80000"/>
              </a:lnSpc>
              <a:spcBef>
                <a:spcPct val="0"/>
              </a:spcBef>
              <a:buFontTx/>
              <a:buNone/>
            </a:pPr>
            <a:endParaRPr lang="en-US" altLang="en-US" sz="2000"/>
          </a:p>
          <a:p>
            <a:pPr eaLnBrk="1" hangingPunct="1">
              <a:lnSpc>
                <a:spcPct val="80000"/>
              </a:lnSpc>
              <a:spcBef>
                <a:spcPct val="0"/>
              </a:spcBef>
              <a:buFontTx/>
              <a:buNone/>
            </a:pPr>
            <a:r>
              <a:rPr lang="en-US" altLang="en-US" sz="2000"/>
              <a:t>	&lt;INPUT TYPE = SUBMIT VALUE = "Login" align=CENTER&gt;</a:t>
            </a:r>
          </a:p>
          <a:p>
            <a:pPr eaLnBrk="1" hangingPunct="1">
              <a:lnSpc>
                <a:spcPct val="80000"/>
              </a:lnSpc>
              <a:spcBef>
                <a:spcPct val="0"/>
              </a:spcBef>
              <a:buFontTx/>
              <a:buNone/>
            </a:pPr>
            <a:r>
              <a:rPr lang="en-US" altLang="en-US" sz="2000"/>
              <a:t>    &lt;/FORM&gt;</a:t>
            </a:r>
          </a:p>
          <a:p>
            <a:pPr eaLnBrk="1" hangingPunct="1">
              <a:lnSpc>
                <a:spcPct val="80000"/>
              </a:lnSpc>
              <a:spcBef>
                <a:spcPct val="0"/>
              </a:spcBef>
              <a:buFontTx/>
              <a:buNone/>
            </a:pPr>
            <a:endParaRPr lang="en-US" altLang="en-US" sz="2000"/>
          </a:p>
          <a:p>
            <a:pPr eaLnBrk="1" hangingPunct="1">
              <a:lnSpc>
                <a:spcPct val="80000"/>
              </a:lnSpc>
              <a:spcBef>
                <a:spcPct val="0"/>
              </a:spcBef>
              <a:buFontTx/>
              <a:buNone/>
            </a:pPr>
            <a:r>
              <a:rPr lang="en-US" altLang="en-US" sz="2000"/>
              <a:t>&lt;/BODY&gt;</a:t>
            </a:r>
          </a:p>
          <a:p>
            <a:pPr eaLnBrk="1" hangingPunct="1">
              <a:lnSpc>
                <a:spcPct val="80000"/>
              </a:lnSpc>
              <a:spcBef>
                <a:spcPct val="0"/>
              </a:spcBef>
              <a:buFontTx/>
              <a:buNone/>
            </a:pPr>
            <a:r>
              <a:rPr lang="en-US" altLang="en-US" sz="2000"/>
              <a:t>&lt;/HTML&gt;</a:t>
            </a:r>
          </a:p>
          <a:p>
            <a:pPr eaLnBrk="1" hangingPunct="1">
              <a:lnSpc>
                <a:spcPct val="80000"/>
              </a:lnSpc>
              <a:spcBef>
                <a:spcPct val="0"/>
              </a:spcBef>
              <a:buFontTx/>
              <a:buNone/>
            </a:pPr>
            <a:endParaRPr lang="en-US" altLang="en-US" sz="2000"/>
          </a:p>
        </p:txBody>
      </p:sp>
      <p:sp>
        <p:nvSpPr>
          <p:cNvPr id="63492" name="Slide Number Placeholder 3">
            <a:extLst>
              <a:ext uri="{FF2B5EF4-FFF2-40B4-BE49-F238E27FC236}">
                <a16:creationId xmlns:a16="http://schemas.microsoft.com/office/drawing/2014/main" id="{DD9EF243-5B1C-4E77-AE8C-0C6E34380904}"/>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94320BD6-1FAE-42E0-8327-64F7359216EC}" type="slidenum">
              <a:rPr lang="en-US" altLang="en-US" sz="1000" i="0">
                <a:solidFill>
                  <a:srgbClr val="FFFFFF"/>
                </a:solidFill>
              </a:rPr>
              <a:pPr algn="l" eaLnBrk="1" hangingPunct="1"/>
              <a:t>131</a:t>
            </a:fld>
            <a:endParaRPr lang="en-US" altLang="en-US" sz="1000" i="0">
              <a:solidFill>
                <a:srgbClr val="FFFFFF"/>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B246BD4B-05DB-4F7C-8F34-AC85AC910422}"/>
              </a:ext>
            </a:extLst>
          </p:cNvPr>
          <p:cNvSpPr>
            <a:spLocks noGrp="1" noChangeArrowheads="1"/>
          </p:cNvSpPr>
          <p:nvPr>
            <p:ph type="title" idx="4294967295"/>
          </p:nvPr>
        </p:nvSpPr>
        <p:spPr/>
        <p:txBody>
          <a:bodyPr/>
          <a:lstStyle/>
          <a:p>
            <a:pPr eaLnBrk="1" hangingPunct="1"/>
            <a:r>
              <a:rPr lang="en-US" altLang="en-US" b="1"/>
              <a:t>HappyVisit</a:t>
            </a:r>
            <a:r>
              <a:rPr lang="en-US" altLang="en-US"/>
              <a:t> Servlet -1: DisplayTrouserListServlet.java</a:t>
            </a:r>
          </a:p>
        </p:txBody>
      </p:sp>
      <p:sp>
        <p:nvSpPr>
          <p:cNvPr id="64515" name="Rectangle 3">
            <a:extLst>
              <a:ext uri="{FF2B5EF4-FFF2-40B4-BE49-F238E27FC236}">
                <a16:creationId xmlns:a16="http://schemas.microsoft.com/office/drawing/2014/main" id="{50CDF9D6-523D-48BF-BE1E-99E4F7EE3251}"/>
              </a:ext>
            </a:extLst>
          </p:cNvPr>
          <p:cNvSpPr>
            <a:spLocks noGrp="1" noChangeArrowheads="1"/>
          </p:cNvSpPr>
          <p:nvPr>
            <p:ph type="body" idx="4294967295"/>
          </p:nvPr>
        </p:nvSpPr>
        <p:spPr>
          <a:xfrm>
            <a:off x="1752600" y="1676400"/>
            <a:ext cx="8686800" cy="3352800"/>
          </a:xfrm>
        </p:spPr>
        <p:txBody>
          <a:bodyPr>
            <a:normAutofit fontScale="92500" lnSpcReduction="10000"/>
          </a:bodyPr>
          <a:lstStyle/>
          <a:p>
            <a:pPr eaLnBrk="1" hangingPunct="1">
              <a:lnSpc>
                <a:spcPct val="80000"/>
              </a:lnSpc>
              <a:spcBef>
                <a:spcPct val="0"/>
              </a:spcBef>
              <a:buFontTx/>
              <a:buNone/>
            </a:pPr>
            <a:r>
              <a:rPr lang="en-US" altLang="en-US" sz="2000" dirty="0"/>
              <a:t>package    .</a:t>
            </a:r>
            <a:r>
              <a:rPr lang="en-US" altLang="en-US" sz="2000" dirty="0" err="1"/>
              <a:t>sample.login</a:t>
            </a:r>
            <a:r>
              <a:rPr lang="en-US" altLang="en-US" sz="2000" dirty="0"/>
              <a:t>;</a:t>
            </a:r>
          </a:p>
          <a:p>
            <a:pPr eaLnBrk="1" hangingPunct="1">
              <a:lnSpc>
                <a:spcPct val="80000"/>
              </a:lnSpc>
              <a:spcBef>
                <a:spcPct val="0"/>
              </a:spcBef>
              <a:buFontTx/>
              <a:buNone/>
            </a:pPr>
            <a:r>
              <a:rPr lang="en-US" altLang="en-US" sz="2000" dirty="0"/>
              <a:t>import java.io.*;</a:t>
            </a:r>
          </a:p>
          <a:p>
            <a:pPr eaLnBrk="1" hangingPunct="1">
              <a:lnSpc>
                <a:spcPct val="80000"/>
              </a:lnSpc>
              <a:spcBef>
                <a:spcPct val="0"/>
              </a:spcBef>
              <a:buFontTx/>
              <a:buNone/>
            </a:pPr>
            <a:r>
              <a:rPr lang="en-US" altLang="en-US" sz="2000" dirty="0"/>
              <a:t>import </a:t>
            </a:r>
            <a:r>
              <a:rPr lang="en-US" altLang="en-US" sz="2000" dirty="0" err="1"/>
              <a:t>javax.servlet</a:t>
            </a:r>
            <a:r>
              <a:rPr lang="en-US" altLang="en-US" sz="2000" dirty="0"/>
              <a:t>.*;</a:t>
            </a:r>
          </a:p>
          <a:p>
            <a:pPr eaLnBrk="1" hangingPunct="1">
              <a:lnSpc>
                <a:spcPct val="80000"/>
              </a:lnSpc>
              <a:spcBef>
                <a:spcPct val="0"/>
              </a:spcBef>
              <a:buFontTx/>
              <a:buNone/>
            </a:pPr>
            <a:r>
              <a:rPr lang="en-US" altLang="en-US" sz="2000" dirty="0"/>
              <a:t>import </a:t>
            </a:r>
            <a:r>
              <a:rPr lang="en-US" altLang="en-US" sz="2000" dirty="0" err="1"/>
              <a:t>javax.servlet.http</a:t>
            </a:r>
            <a:r>
              <a:rPr lang="en-US" altLang="en-US" sz="2000" dirty="0"/>
              <a:t>.*;</a:t>
            </a:r>
          </a:p>
          <a:p>
            <a:pPr eaLnBrk="1" hangingPunct="1">
              <a:lnSpc>
                <a:spcPct val="80000"/>
              </a:lnSpc>
              <a:spcBef>
                <a:spcPct val="0"/>
              </a:spcBef>
              <a:buFontTx/>
              <a:buNone/>
            </a:pPr>
            <a:endParaRPr lang="en-US" altLang="en-US" sz="2000" dirty="0"/>
          </a:p>
          <a:p>
            <a:pPr eaLnBrk="1" hangingPunct="1">
              <a:lnSpc>
                <a:spcPct val="80000"/>
              </a:lnSpc>
              <a:spcBef>
                <a:spcPct val="0"/>
              </a:spcBef>
              <a:buFontTx/>
              <a:buNone/>
            </a:pPr>
            <a:r>
              <a:rPr lang="en-US" altLang="en-US" sz="2000" dirty="0"/>
              <a:t>public class </a:t>
            </a:r>
            <a:r>
              <a:rPr lang="en-US" altLang="en-US" sz="2000" b="1" dirty="0" err="1"/>
              <a:t>DisplayTrouserListServlet</a:t>
            </a:r>
            <a:r>
              <a:rPr lang="en-US" altLang="en-US" sz="2000" dirty="0"/>
              <a:t> extends </a:t>
            </a:r>
            <a:r>
              <a:rPr lang="en-US" altLang="en-US" sz="2000" b="1" dirty="0" err="1"/>
              <a:t>HttpServlet</a:t>
            </a:r>
            <a:endParaRPr lang="en-US" altLang="en-US" sz="2000" b="1" dirty="0"/>
          </a:p>
          <a:p>
            <a:pPr eaLnBrk="1" hangingPunct="1">
              <a:lnSpc>
                <a:spcPct val="80000"/>
              </a:lnSpc>
              <a:spcBef>
                <a:spcPct val="0"/>
              </a:spcBef>
              <a:buFontTx/>
              <a:buNone/>
            </a:pPr>
            <a:r>
              <a:rPr lang="en-US" altLang="en-US" sz="2000" dirty="0"/>
              <a:t>{</a:t>
            </a:r>
          </a:p>
          <a:p>
            <a:pPr eaLnBrk="1" hangingPunct="1">
              <a:lnSpc>
                <a:spcPct val="80000"/>
              </a:lnSpc>
              <a:spcBef>
                <a:spcPct val="0"/>
              </a:spcBef>
              <a:buFontTx/>
              <a:buNone/>
            </a:pPr>
            <a:endParaRPr lang="en-US" altLang="en-US" sz="2000" dirty="0"/>
          </a:p>
          <a:p>
            <a:pPr eaLnBrk="1" hangingPunct="1">
              <a:lnSpc>
                <a:spcPct val="80000"/>
              </a:lnSpc>
              <a:spcBef>
                <a:spcPct val="0"/>
              </a:spcBef>
              <a:buFontTx/>
              <a:buNone/>
            </a:pPr>
            <a:r>
              <a:rPr lang="en-US" altLang="en-US" sz="2000" dirty="0"/>
              <a:t>	public void </a:t>
            </a:r>
            <a:r>
              <a:rPr lang="en-US" altLang="en-US" sz="2000" b="1" dirty="0" err="1"/>
              <a:t>doGet</a:t>
            </a:r>
            <a:r>
              <a:rPr lang="en-US" altLang="en-US" sz="2000" dirty="0"/>
              <a:t>(</a:t>
            </a:r>
            <a:r>
              <a:rPr lang="en-US" altLang="en-US" sz="2000" dirty="0" err="1"/>
              <a:t>HttpServletRequest</a:t>
            </a:r>
            <a:r>
              <a:rPr lang="en-US" altLang="en-US" sz="2000" dirty="0"/>
              <a:t> req, </a:t>
            </a:r>
            <a:r>
              <a:rPr lang="en-US" altLang="en-US" sz="2000" dirty="0" err="1"/>
              <a:t>HttpServletResponse</a:t>
            </a:r>
            <a:r>
              <a:rPr lang="en-US" altLang="en-US" sz="2000" dirty="0"/>
              <a:t> res) throws </a:t>
            </a:r>
            <a:r>
              <a:rPr lang="en-US" altLang="en-US" sz="2000" dirty="0" err="1"/>
              <a:t>ServletException</a:t>
            </a:r>
            <a:r>
              <a:rPr lang="en-US" altLang="en-US" sz="2000" dirty="0"/>
              <a:t>, </a:t>
            </a:r>
            <a:r>
              <a:rPr lang="en-US" altLang="en-US" sz="2000" dirty="0" err="1"/>
              <a:t>IOException</a:t>
            </a:r>
            <a:endParaRPr lang="en-US" altLang="en-US" sz="2000" dirty="0"/>
          </a:p>
          <a:p>
            <a:pPr eaLnBrk="1" hangingPunct="1">
              <a:lnSpc>
                <a:spcPct val="80000"/>
              </a:lnSpc>
              <a:spcBef>
                <a:spcPct val="0"/>
              </a:spcBef>
              <a:buFontTx/>
              <a:buNone/>
            </a:pPr>
            <a:r>
              <a:rPr lang="en-US" altLang="en-US" sz="2000" dirty="0"/>
              <a:t>	{</a:t>
            </a:r>
          </a:p>
          <a:p>
            <a:pPr eaLnBrk="1" hangingPunct="1">
              <a:lnSpc>
                <a:spcPct val="80000"/>
              </a:lnSpc>
              <a:spcBef>
                <a:spcPct val="0"/>
              </a:spcBef>
              <a:buFontTx/>
              <a:buNone/>
            </a:pPr>
            <a:r>
              <a:rPr lang="en-US" altLang="en-US" sz="2000" dirty="0"/>
              <a:t>		String username = </a:t>
            </a:r>
            <a:r>
              <a:rPr lang="en-US" altLang="en-US" sz="2000" dirty="0" err="1"/>
              <a:t>req.getParameter</a:t>
            </a:r>
            <a:r>
              <a:rPr lang="en-US" altLang="en-US" sz="2000" dirty="0"/>
              <a:t>("user");</a:t>
            </a:r>
          </a:p>
          <a:p>
            <a:pPr eaLnBrk="1" hangingPunct="1">
              <a:lnSpc>
                <a:spcPct val="80000"/>
              </a:lnSpc>
              <a:spcBef>
                <a:spcPct val="0"/>
              </a:spcBef>
              <a:buFontTx/>
              <a:buNone/>
            </a:pPr>
            <a:r>
              <a:rPr lang="en-US" altLang="en-US" sz="2000" dirty="0"/>
              <a:t>		String password = </a:t>
            </a:r>
            <a:r>
              <a:rPr lang="en-US" altLang="en-US" sz="2000" dirty="0" err="1"/>
              <a:t>req.getParameter</a:t>
            </a:r>
            <a:r>
              <a:rPr lang="en-US" altLang="en-US" sz="2000" dirty="0"/>
              <a:t>("password");</a:t>
            </a:r>
          </a:p>
          <a:p>
            <a:pPr eaLnBrk="1" hangingPunct="1">
              <a:lnSpc>
                <a:spcPct val="80000"/>
              </a:lnSpc>
              <a:spcBef>
                <a:spcPct val="0"/>
              </a:spcBef>
              <a:buFontTx/>
              <a:buNone/>
            </a:pPr>
            <a:r>
              <a:rPr lang="en-US" altLang="en-US" sz="2000" dirty="0"/>
              <a:t>		int counter = 0;</a:t>
            </a:r>
          </a:p>
          <a:p>
            <a:pPr eaLnBrk="1" hangingPunct="1">
              <a:lnSpc>
                <a:spcPct val="80000"/>
              </a:lnSpc>
              <a:spcBef>
                <a:spcPct val="0"/>
              </a:spcBef>
              <a:buFontTx/>
              <a:buNone/>
            </a:pPr>
            <a:r>
              <a:rPr lang="en-US" altLang="en-US" sz="2000" dirty="0"/>
              <a:t>		</a:t>
            </a:r>
            <a:r>
              <a:rPr lang="en-US" altLang="en-US" sz="2000" dirty="0" err="1"/>
              <a:t>PrintWriter</a:t>
            </a:r>
            <a:r>
              <a:rPr lang="en-US" altLang="en-US" sz="2000" dirty="0"/>
              <a:t> out = </a:t>
            </a:r>
            <a:r>
              <a:rPr lang="en-US" altLang="en-US" sz="2000" dirty="0" err="1"/>
              <a:t>res.getWriter</a:t>
            </a:r>
            <a:r>
              <a:rPr lang="en-US" altLang="en-US" sz="2000" dirty="0"/>
              <a:t>();</a:t>
            </a:r>
          </a:p>
          <a:p>
            <a:pPr eaLnBrk="1" hangingPunct="1">
              <a:lnSpc>
                <a:spcPct val="80000"/>
              </a:lnSpc>
              <a:spcBef>
                <a:spcPct val="0"/>
              </a:spcBef>
              <a:buFontTx/>
              <a:buNone/>
            </a:pPr>
            <a:r>
              <a:rPr lang="en-US" altLang="en-US" sz="2000" dirty="0"/>
              <a:t>	</a:t>
            </a:r>
            <a:r>
              <a:rPr lang="en-US" altLang="en-US" sz="2000" dirty="0" err="1"/>
              <a:t>out.println</a:t>
            </a:r>
            <a:r>
              <a:rPr lang="en-US" altLang="en-US" sz="2000" dirty="0"/>
              <a:t>( username + "! Welcome to </a:t>
            </a:r>
            <a:r>
              <a:rPr lang="en-US" altLang="en-US" sz="2000" dirty="0" err="1"/>
              <a:t>HappyVisit</a:t>
            </a:r>
            <a:r>
              <a:rPr lang="en-US" altLang="en-US" sz="2000" dirty="0"/>
              <a:t> Online Shopping.&lt;BR&gt;");	</a:t>
            </a:r>
          </a:p>
        </p:txBody>
      </p:sp>
      <p:sp>
        <p:nvSpPr>
          <p:cNvPr id="64516" name="Slide Number Placeholder 3">
            <a:extLst>
              <a:ext uri="{FF2B5EF4-FFF2-40B4-BE49-F238E27FC236}">
                <a16:creationId xmlns:a16="http://schemas.microsoft.com/office/drawing/2014/main" id="{0C852134-C9CD-4F5C-926D-32A5EAFF84C8}"/>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02140C0A-7C7B-4413-9D37-2965C033DFF4}" type="slidenum">
              <a:rPr lang="en-US" altLang="en-US" sz="1000" i="0">
                <a:solidFill>
                  <a:srgbClr val="FFFFFF"/>
                </a:solidFill>
              </a:rPr>
              <a:pPr algn="l" eaLnBrk="1" hangingPunct="1"/>
              <a:t>132</a:t>
            </a:fld>
            <a:endParaRPr lang="en-US" altLang="en-US" sz="1000" i="0">
              <a:solidFill>
                <a:srgbClr val="FFFFFF"/>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9AA6B71A-4ACA-42A8-8BE7-76919658A009}"/>
              </a:ext>
            </a:extLst>
          </p:cNvPr>
          <p:cNvSpPr>
            <a:spLocks noGrp="1" noChangeArrowheads="1"/>
          </p:cNvSpPr>
          <p:nvPr>
            <p:ph type="body" idx="4294967295"/>
          </p:nvPr>
        </p:nvSpPr>
        <p:spPr>
          <a:xfrm>
            <a:off x="1752600" y="1676400"/>
            <a:ext cx="8686800" cy="3352800"/>
          </a:xfrm>
        </p:spPr>
        <p:txBody>
          <a:bodyPr>
            <a:normAutofit fontScale="92500" lnSpcReduction="20000"/>
          </a:bodyPr>
          <a:lstStyle/>
          <a:p>
            <a:pPr eaLnBrk="1" hangingPunct="1">
              <a:lnSpc>
                <a:spcPct val="80000"/>
              </a:lnSpc>
              <a:spcBef>
                <a:spcPct val="0"/>
              </a:spcBef>
              <a:buFontTx/>
              <a:buNone/>
            </a:pPr>
            <a:r>
              <a:rPr lang="en-US" altLang="en-US" sz="1800"/>
              <a:t>			counter = 0;</a:t>
            </a:r>
          </a:p>
          <a:p>
            <a:pPr eaLnBrk="1" hangingPunct="1">
              <a:lnSpc>
                <a:spcPct val="80000"/>
              </a:lnSpc>
              <a:spcBef>
                <a:spcPct val="0"/>
              </a:spcBef>
              <a:buFontTx/>
              <a:buNone/>
            </a:pPr>
            <a:r>
              <a:rPr lang="en-US" altLang="en-US" sz="1800"/>
              <a:t>/* Create a session for the user and store the value of username. */</a:t>
            </a:r>
          </a:p>
          <a:p>
            <a:pPr eaLnBrk="1" hangingPunct="1">
              <a:lnSpc>
                <a:spcPct val="80000"/>
              </a:lnSpc>
              <a:spcBef>
                <a:spcPct val="0"/>
              </a:spcBef>
              <a:buFontTx/>
              <a:buNone/>
            </a:pPr>
            <a:r>
              <a:rPr lang="en-US" altLang="en-US" sz="1800"/>
              <a:t>			HttpSession session = req.getSession(true);</a:t>
            </a:r>
          </a:p>
          <a:p>
            <a:pPr eaLnBrk="1" hangingPunct="1">
              <a:lnSpc>
                <a:spcPct val="80000"/>
              </a:lnSpc>
              <a:spcBef>
                <a:spcPct val="0"/>
              </a:spcBef>
              <a:buFontTx/>
              <a:buNone/>
            </a:pPr>
            <a:r>
              <a:rPr lang="en-US" altLang="en-US" sz="1800"/>
              <a:t>			session.setAttribute("user", username);</a:t>
            </a:r>
          </a:p>
          <a:p>
            <a:pPr eaLnBrk="1" hangingPunct="1">
              <a:lnSpc>
                <a:spcPct val="80000"/>
              </a:lnSpc>
              <a:spcBef>
                <a:spcPct val="0"/>
              </a:spcBef>
              <a:buFontTx/>
              <a:buNone/>
            </a:pPr>
            <a:r>
              <a:rPr lang="en-US" altLang="en-US" sz="1800"/>
              <a:t>		}</a:t>
            </a:r>
          </a:p>
          <a:p>
            <a:pPr eaLnBrk="1" hangingPunct="1">
              <a:lnSpc>
                <a:spcPct val="80000"/>
              </a:lnSpc>
              <a:spcBef>
                <a:spcPct val="0"/>
              </a:spcBef>
              <a:buFontTx/>
              <a:buNone/>
            </a:pPr>
            <a:r>
              <a:rPr lang="en-US" altLang="en-US" sz="1800"/>
              <a:t>		else </a:t>
            </a:r>
          </a:p>
          <a:p>
            <a:pPr eaLnBrk="1" hangingPunct="1">
              <a:lnSpc>
                <a:spcPct val="80000"/>
              </a:lnSpc>
              <a:spcBef>
                <a:spcPct val="0"/>
              </a:spcBef>
              <a:buFontTx/>
              <a:buNone/>
            </a:pPr>
            <a:r>
              <a:rPr lang="en-US" altLang="en-US" sz="1800"/>
              <a:t>		{</a:t>
            </a:r>
          </a:p>
          <a:p>
            <a:pPr eaLnBrk="1" hangingPunct="1">
              <a:lnSpc>
                <a:spcPct val="80000"/>
              </a:lnSpc>
              <a:spcBef>
                <a:spcPct val="0"/>
              </a:spcBef>
              <a:buFontTx/>
              <a:buNone/>
            </a:pPr>
            <a:r>
              <a:rPr lang="en-US" altLang="en-US" sz="1800"/>
              <a:t>			out.println("Sorry! Invalid username and password");</a:t>
            </a:r>
          </a:p>
          <a:p>
            <a:pPr eaLnBrk="1" hangingPunct="1">
              <a:lnSpc>
                <a:spcPct val="80000"/>
              </a:lnSpc>
              <a:spcBef>
                <a:spcPct val="0"/>
              </a:spcBef>
              <a:buFontTx/>
              <a:buNone/>
            </a:pPr>
            <a:r>
              <a:rPr lang="en-US" altLang="en-US" sz="1800"/>
              <a:t>			counter = 1;</a:t>
            </a:r>
          </a:p>
          <a:p>
            <a:pPr eaLnBrk="1" hangingPunct="1">
              <a:lnSpc>
                <a:spcPct val="80000"/>
              </a:lnSpc>
              <a:spcBef>
                <a:spcPct val="0"/>
              </a:spcBef>
              <a:buFontTx/>
              <a:buNone/>
            </a:pPr>
            <a:r>
              <a:rPr lang="en-US" altLang="en-US" sz="1800"/>
              <a:t>		}</a:t>
            </a:r>
          </a:p>
          <a:p>
            <a:pPr eaLnBrk="1" hangingPunct="1">
              <a:lnSpc>
                <a:spcPct val="80000"/>
              </a:lnSpc>
              <a:spcBef>
                <a:spcPct val="0"/>
              </a:spcBef>
              <a:buFontTx/>
              <a:buNone/>
            </a:pPr>
            <a:r>
              <a:rPr lang="en-US" altLang="en-US" sz="1800"/>
              <a:t>					</a:t>
            </a:r>
          </a:p>
          <a:p>
            <a:pPr eaLnBrk="1" hangingPunct="1">
              <a:lnSpc>
                <a:spcPct val="80000"/>
              </a:lnSpc>
              <a:spcBef>
                <a:spcPct val="0"/>
              </a:spcBef>
              <a:buFontTx/>
              <a:buNone/>
            </a:pPr>
            <a:r>
              <a:rPr lang="en-US" altLang="en-US" sz="1800"/>
              <a:t>		if (counter == 0)</a:t>
            </a:r>
          </a:p>
          <a:p>
            <a:pPr eaLnBrk="1" hangingPunct="1">
              <a:lnSpc>
                <a:spcPct val="80000"/>
              </a:lnSpc>
              <a:spcBef>
                <a:spcPct val="0"/>
              </a:spcBef>
              <a:buFontTx/>
              <a:buNone/>
            </a:pPr>
            <a:r>
              <a:rPr lang="en-US" altLang="en-US" sz="1800"/>
              <a:t>		{ </a:t>
            </a:r>
          </a:p>
          <a:p>
            <a:pPr eaLnBrk="1" hangingPunct="1">
              <a:lnSpc>
                <a:spcPct val="80000"/>
              </a:lnSpc>
              <a:spcBef>
                <a:spcPct val="0"/>
              </a:spcBef>
              <a:buFontTx/>
              <a:buNone/>
            </a:pPr>
            <a:r>
              <a:rPr lang="en-US" altLang="en-US" sz="1800"/>
              <a:t>		/* Display the contents to the user. */</a:t>
            </a:r>
          </a:p>
          <a:p>
            <a:pPr eaLnBrk="1" hangingPunct="1">
              <a:lnSpc>
                <a:spcPct val="80000"/>
              </a:lnSpc>
              <a:spcBef>
                <a:spcPct val="0"/>
              </a:spcBef>
              <a:buFontTx/>
              <a:buNone/>
            </a:pPr>
            <a:r>
              <a:rPr lang="en-US" altLang="en-US" sz="1800"/>
              <a:t>			out.println("&lt;HTML&gt;&lt;BODY&gt;");</a:t>
            </a:r>
          </a:p>
          <a:p>
            <a:pPr eaLnBrk="1" hangingPunct="1">
              <a:lnSpc>
                <a:spcPct val="80000"/>
              </a:lnSpc>
              <a:spcBef>
                <a:spcPct val="0"/>
              </a:spcBef>
              <a:buFontTx/>
              <a:buNone/>
            </a:pPr>
            <a:r>
              <a:rPr lang="en-US" altLang="en-US" sz="1800"/>
              <a:t>			out.println("&lt;HR&gt;");</a:t>
            </a:r>
          </a:p>
          <a:p>
            <a:pPr eaLnBrk="1" hangingPunct="1">
              <a:lnSpc>
                <a:spcPct val="80000"/>
              </a:lnSpc>
              <a:spcBef>
                <a:spcPct val="0"/>
              </a:spcBef>
              <a:buFontTx/>
              <a:buNone/>
            </a:pPr>
            <a:r>
              <a:rPr lang="en-US" altLang="en-US" sz="1800"/>
              <a:t>			</a:t>
            </a:r>
          </a:p>
          <a:p>
            <a:pPr eaLnBrk="1" hangingPunct="1">
              <a:lnSpc>
                <a:spcPct val="80000"/>
              </a:lnSpc>
              <a:spcBef>
                <a:spcPct val="0"/>
              </a:spcBef>
              <a:buFontTx/>
              <a:buNone/>
            </a:pPr>
            <a:r>
              <a:rPr lang="en-US" altLang="en-US" sz="1800"/>
              <a:t>	out.println("&lt;FORM ACTION = </a:t>
            </a:r>
            <a:r>
              <a:rPr lang="en-US" altLang="en-US" sz="1800" b="1"/>
              <a:t>http://localhost:9080/SessionServletProject/ChoiceProcessingServlet METHOD=POST</a:t>
            </a:r>
            <a:r>
              <a:rPr lang="en-US" altLang="en-US" sz="1800"/>
              <a:t>&gt;");</a:t>
            </a:r>
          </a:p>
          <a:p>
            <a:pPr eaLnBrk="1" hangingPunct="1">
              <a:lnSpc>
                <a:spcPct val="80000"/>
              </a:lnSpc>
              <a:spcBef>
                <a:spcPct val="0"/>
              </a:spcBef>
              <a:buFontTx/>
              <a:buNone/>
            </a:pPr>
            <a:r>
              <a:rPr lang="en-US" altLang="en-US" sz="1800"/>
              <a:t>	</a:t>
            </a:r>
          </a:p>
        </p:txBody>
      </p:sp>
      <p:sp>
        <p:nvSpPr>
          <p:cNvPr id="407555" name="Rectangle 3">
            <a:extLst>
              <a:ext uri="{FF2B5EF4-FFF2-40B4-BE49-F238E27FC236}">
                <a16:creationId xmlns:a16="http://schemas.microsoft.com/office/drawing/2014/main" id="{CE40DE81-1704-4B78-A3FF-E8CE5C7C9800}"/>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b="1"/>
              <a:t>HappyVisit</a:t>
            </a:r>
            <a:r>
              <a:rPr lang="en-US"/>
              <a:t> Servlet -1: DisplayTrouserListServlet.java</a:t>
            </a:r>
          </a:p>
        </p:txBody>
      </p:sp>
      <p:sp>
        <p:nvSpPr>
          <p:cNvPr id="65540" name="Slide Number Placeholder 3">
            <a:extLst>
              <a:ext uri="{FF2B5EF4-FFF2-40B4-BE49-F238E27FC236}">
                <a16:creationId xmlns:a16="http://schemas.microsoft.com/office/drawing/2014/main" id="{F929D472-7146-4210-9EF6-4FC68CE0286C}"/>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102E6299-7EA2-41A6-A8B5-2377BCD80BCD}" type="slidenum">
              <a:rPr lang="en-US" altLang="en-US" sz="1000" i="0">
                <a:solidFill>
                  <a:srgbClr val="FFFFFF"/>
                </a:solidFill>
              </a:rPr>
              <a:pPr algn="l" eaLnBrk="1" hangingPunct="1"/>
              <a:t>133</a:t>
            </a:fld>
            <a:endParaRPr lang="en-US" altLang="en-US" sz="1000" i="0">
              <a:solidFill>
                <a:srgbClr val="FFFFFF"/>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6C4F57B4-4445-4915-8F05-E260EF4B8D7D}"/>
              </a:ext>
            </a:extLst>
          </p:cNvPr>
          <p:cNvSpPr>
            <a:spLocks noGrp="1" noChangeArrowheads="1"/>
          </p:cNvSpPr>
          <p:nvPr>
            <p:ph type="body" idx="4294967295"/>
          </p:nvPr>
        </p:nvSpPr>
        <p:spPr>
          <a:xfrm>
            <a:off x="1752600" y="1295400"/>
            <a:ext cx="8686800" cy="5410200"/>
          </a:xfrm>
        </p:spPr>
        <p:txBody>
          <a:bodyPr/>
          <a:lstStyle/>
          <a:p>
            <a:pPr eaLnBrk="1" hangingPunct="1">
              <a:lnSpc>
                <a:spcPct val="80000"/>
              </a:lnSpc>
              <a:spcBef>
                <a:spcPct val="0"/>
              </a:spcBef>
              <a:buFontTx/>
              <a:buNone/>
            </a:pPr>
            <a:r>
              <a:rPr lang="en-US" altLang="en-US" sz="1800"/>
              <a:t>				  		</a:t>
            </a:r>
          </a:p>
          <a:p>
            <a:pPr eaLnBrk="1" hangingPunct="1">
              <a:lnSpc>
                <a:spcPct val="80000"/>
              </a:lnSpc>
              <a:spcBef>
                <a:spcPct val="0"/>
              </a:spcBef>
              <a:buFontTx/>
              <a:buNone/>
            </a:pPr>
            <a:r>
              <a:rPr lang="en-US" altLang="en-US" sz="1800"/>
              <a:t>	out.println("&lt;TABLE WIDTH=500&gt;");</a:t>
            </a:r>
          </a:p>
          <a:p>
            <a:pPr eaLnBrk="1" hangingPunct="1">
              <a:lnSpc>
                <a:spcPct val="80000"/>
              </a:lnSpc>
              <a:spcBef>
                <a:spcPct val="0"/>
              </a:spcBef>
              <a:buFontTx/>
              <a:buNone/>
            </a:pPr>
            <a:r>
              <a:rPr lang="en-US" altLang="en-US" sz="1800"/>
              <a:t>	out.println("&lt;TR&gt;&lt;TH&gt;ITEM NO&lt;/TH&gt; &lt;TH&gt;Brands of Trousers &lt;/TH&gt; &lt;TH&gt;BUY&lt;/TH&gt; &lt;/TR&gt; ");</a:t>
            </a:r>
          </a:p>
          <a:p>
            <a:pPr eaLnBrk="1" hangingPunct="1">
              <a:lnSpc>
                <a:spcPct val="80000"/>
              </a:lnSpc>
              <a:spcBef>
                <a:spcPct val="0"/>
              </a:spcBef>
              <a:buFontTx/>
              <a:buNone/>
            </a:pPr>
            <a:r>
              <a:rPr lang="en-US" altLang="en-US" sz="1800"/>
              <a:t>	out.println("&lt;TR&gt;&lt;TD&gt; 1 &lt;/TD&gt;&lt;TD&gt; PeterEngland  &lt;/TD&gt; &lt;TD&gt; &lt;INPUT NAME = c1 TYPE = CHECKBOX VALUE = PeterEngland &gt;&lt;/TD&gt; &lt;/TR&gt; ");		</a:t>
            </a:r>
          </a:p>
          <a:p>
            <a:pPr eaLnBrk="1" hangingPunct="1">
              <a:lnSpc>
                <a:spcPct val="80000"/>
              </a:lnSpc>
              <a:spcBef>
                <a:spcPct val="0"/>
              </a:spcBef>
              <a:buFontTx/>
              <a:buNone/>
            </a:pPr>
            <a:r>
              <a:rPr lang="en-US" altLang="en-US" sz="1800"/>
              <a:t>	</a:t>
            </a:r>
          </a:p>
          <a:p>
            <a:pPr eaLnBrk="1" hangingPunct="1">
              <a:lnSpc>
                <a:spcPct val="80000"/>
              </a:lnSpc>
              <a:spcBef>
                <a:spcPct val="0"/>
              </a:spcBef>
              <a:buFontTx/>
              <a:buNone/>
            </a:pPr>
            <a:r>
              <a:rPr lang="en-US" altLang="en-US" sz="1800"/>
              <a:t>	out.println("&lt;TR&gt;&lt;TD&gt; 2 &lt;/TD&gt;&lt;TD&gt; Moustache     &lt;/TD&gt; &lt;TD&gt; &lt;INPUT NAME = c2 TYPE = CHECKBOX VALUE = Moustache &gt;&lt;/TD&gt; &lt;/TR&gt; ");</a:t>
            </a:r>
          </a:p>
          <a:p>
            <a:pPr eaLnBrk="1" hangingPunct="1">
              <a:lnSpc>
                <a:spcPct val="80000"/>
              </a:lnSpc>
              <a:spcBef>
                <a:spcPct val="0"/>
              </a:spcBef>
              <a:buFontTx/>
              <a:buNone/>
            </a:pPr>
            <a:r>
              <a:rPr lang="en-US" altLang="en-US" sz="1800"/>
              <a:t>				</a:t>
            </a:r>
          </a:p>
          <a:p>
            <a:pPr eaLnBrk="1" hangingPunct="1">
              <a:lnSpc>
                <a:spcPct val="80000"/>
              </a:lnSpc>
              <a:spcBef>
                <a:spcPct val="0"/>
              </a:spcBef>
              <a:buFontTx/>
              <a:buNone/>
            </a:pPr>
            <a:r>
              <a:rPr lang="en-US" altLang="en-US" sz="1800"/>
              <a:t>	out.println("&lt;TR&gt;&lt;TD&gt; 3 &lt;/TD&gt;&lt;TD&gt; Allen Solly  &lt;/TD&gt; &lt;TD&gt; &lt;INPUT NAME = c3 TYPE = CHECKBOX VALUE = Allen Solly&gt;&lt;/TD&gt; &lt;/TR&gt; ");</a:t>
            </a:r>
          </a:p>
          <a:p>
            <a:pPr eaLnBrk="1" hangingPunct="1">
              <a:lnSpc>
                <a:spcPct val="80000"/>
              </a:lnSpc>
              <a:spcBef>
                <a:spcPct val="0"/>
              </a:spcBef>
              <a:buFontTx/>
              <a:buNone/>
            </a:pPr>
            <a:r>
              <a:rPr lang="en-US" altLang="en-US" sz="1800"/>
              <a:t>				</a:t>
            </a:r>
          </a:p>
          <a:p>
            <a:pPr eaLnBrk="1" hangingPunct="1">
              <a:lnSpc>
                <a:spcPct val="80000"/>
              </a:lnSpc>
              <a:spcBef>
                <a:spcPct val="0"/>
              </a:spcBef>
              <a:buFontTx/>
              <a:buNone/>
            </a:pPr>
            <a:r>
              <a:rPr lang="en-US" altLang="en-US" sz="1800"/>
              <a:t>	out.println("&lt;TR&gt;&lt;TD&gt; 4 &lt;/TD&gt;&lt;TD&gt; Zodiac &lt;/TD&gt; &lt;TD&gt; &lt;INPUT NAME = c4 TYPE = CHECKBOX VALUE = Zodiac&gt;&lt;/TD&gt; &lt;/TR&gt; ");		   </a:t>
            </a:r>
          </a:p>
          <a:p>
            <a:pPr eaLnBrk="1" hangingPunct="1">
              <a:lnSpc>
                <a:spcPct val="80000"/>
              </a:lnSpc>
              <a:spcBef>
                <a:spcPct val="0"/>
              </a:spcBef>
              <a:buFontTx/>
              <a:buNone/>
            </a:pPr>
            <a:r>
              <a:rPr lang="en-US" altLang="en-US" sz="1800"/>
              <a:t>				</a:t>
            </a:r>
          </a:p>
          <a:p>
            <a:pPr lvl="1" eaLnBrk="1" hangingPunct="1">
              <a:lnSpc>
                <a:spcPct val="80000"/>
              </a:lnSpc>
              <a:spcBef>
                <a:spcPct val="0"/>
              </a:spcBef>
              <a:buFont typeface="Wingdings" panose="05000000000000000000" pitchFamily="2" charset="2"/>
              <a:buNone/>
            </a:pPr>
            <a:r>
              <a:rPr lang="en-US" altLang="en-US" sz="1400"/>
              <a:t>	out.println("&lt;/TABLE&gt;");	</a:t>
            </a:r>
          </a:p>
          <a:p>
            <a:pPr lvl="1" eaLnBrk="1" hangingPunct="1">
              <a:lnSpc>
                <a:spcPct val="80000"/>
              </a:lnSpc>
              <a:spcBef>
                <a:spcPct val="0"/>
              </a:spcBef>
              <a:buFont typeface="Wingdings" panose="05000000000000000000" pitchFamily="2" charset="2"/>
              <a:buNone/>
            </a:pPr>
            <a:r>
              <a:rPr lang="en-US" altLang="en-US" sz="1400"/>
              <a:t>	out.println("&lt;INPUT TYPE = SUBMIT VALUE = SUBMIT&gt;");	</a:t>
            </a:r>
          </a:p>
          <a:p>
            <a:pPr lvl="1" eaLnBrk="1" hangingPunct="1">
              <a:lnSpc>
                <a:spcPct val="80000"/>
              </a:lnSpc>
              <a:spcBef>
                <a:spcPct val="0"/>
              </a:spcBef>
              <a:buFont typeface="Wingdings" panose="05000000000000000000" pitchFamily="2" charset="2"/>
              <a:buNone/>
            </a:pPr>
            <a:r>
              <a:rPr lang="en-US" altLang="en-US" sz="1400"/>
              <a:t>	out.println("&lt;/FORM&gt;");</a:t>
            </a:r>
          </a:p>
          <a:p>
            <a:pPr lvl="1" eaLnBrk="1" hangingPunct="1">
              <a:lnSpc>
                <a:spcPct val="80000"/>
              </a:lnSpc>
              <a:spcBef>
                <a:spcPct val="0"/>
              </a:spcBef>
              <a:buFont typeface="Wingdings" panose="05000000000000000000" pitchFamily="2" charset="2"/>
              <a:buNone/>
            </a:pPr>
            <a:r>
              <a:rPr lang="en-US" altLang="en-US" sz="1400"/>
              <a:t>	out.println("&lt;/BODY&gt;&lt;/HTML&gt;"); out.close();</a:t>
            </a:r>
          </a:p>
          <a:p>
            <a:pPr eaLnBrk="1" hangingPunct="1">
              <a:lnSpc>
                <a:spcPct val="80000"/>
              </a:lnSpc>
              <a:spcBef>
                <a:spcPct val="0"/>
              </a:spcBef>
              <a:buFontTx/>
              <a:buNone/>
            </a:pPr>
            <a:r>
              <a:rPr lang="en-US" altLang="en-US" sz="1800"/>
              <a:t>	   }	</a:t>
            </a:r>
          </a:p>
          <a:p>
            <a:pPr eaLnBrk="1" hangingPunct="1">
              <a:lnSpc>
                <a:spcPct val="80000"/>
              </a:lnSpc>
              <a:spcBef>
                <a:spcPct val="0"/>
              </a:spcBef>
              <a:buFontTx/>
              <a:buNone/>
            </a:pPr>
            <a:r>
              <a:rPr lang="en-US" altLang="en-US" sz="1800"/>
              <a:t>	}</a:t>
            </a:r>
          </a:p>
          <a:p>
            <a:pPr eaLnBrk="1" hangingPunct="1">
              <a:lnSpc>
                <a:spcPct val="80000"/>
              </a:lnSpc>
              <a:spcBef>
                <a:spcPct val="0"/>
              </a:spcBef>
              <a:buFontTx/>
              <a:buNone/>
            </a:pPr>
            <a:r>
              <a:rPr lang="en-US" altLang="en-US" sz="1800"/>
              <a:t>}</a:t>
            </a:r>
          </a:p>
          <a:p>
            <a:pPr eaLnBrk="1" hangingPunct="1">
              <a:lnSpc>
                <a:spcPct val="80000"/>
              </a:lnSpc>
              <a:spcBef>
                <a:spcPct val="0"/>
              </a:spcBef>
              <a:buFontTx/>
              <a:buNone/>
            </a:pPr>
            <a:endParaRPr lang="en-US" altLang="en-US" sz="1800"/>
          </a:p>
        </p:txBody>
      </p:sp>
      <p:sp>
        <p:nvSpPr>
          <p:cNvPr id="408579" name="Rectangle 3">
            <a:extLst>
              <a:ext uri="{FF2B5EF4-FFF2-40B4-BE49-F238E27FC236}">
                <a16:creationId xmlns:a16="http://schemas.microsoft.com/office/drawing/2014/main" id="{9E11CB75-5D50-4349-A0BF-7A918D3177C3}"/>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b="1"/>
              <a:t>HappyVisit</a:t>
            </a:r>
            <a:r>
              <a:rPr lang="en-US"/>
              <a:t> Servlet -1: DisplayTrouserListServlet.java</a:t>
            </a:r>
          </a:p>
        </p:txBody>
      </p:sp>
      <p:sp>
        <p:nvSpPr>
          <p:cNvPr id="66564" name="Slide Number Placeholder 3">
            <a:extLst>
              <a:ext uri="{FF2B5EF4-FFF2-40B4-BE49-F238E27FC236}">
                <a16:creationId xmlns:a16="http://schemas.microsoft.com/office/drawing/2014/main" id="{A0DB5D0C-4F52-4578-AD4C-850A511CF716}"/>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9011136D-FB67-4063-9801-926B0314F458}" type="slidenum">
              <a:rPr lang="en-US" altLang="en-US" sz="1000" i="0">
                <a:solidFill>
                  <a:srgbClr val="FFFFFF"/>
                </a:solidFill>
              </a:rPr>
              <a:pPr algn="l" eaLnBrk="1" hangingPunct="1"/>
              <a:t>134</a:t>
            </a:fld>
            <a:endParaRPr lang="en-US" altLang="en-US" sz="1000" i="0">
              <a:solidFill>
                <a:srgbClr val="FFFFFF"/>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E873FC40-54C2-4E8D-B199-AD68B03E160E}"/>
              </a:ext>
            </a:extLst>
          </p:cNvPr>
          <p:cNvSpPr>
            <a:spLocks noGrp="1" noChangeArrowheads="1"/>
          </p:cNvSpPr>
          <p:nvPr>
            <p:ph type="body" idx="4294967295"/>
          </p:nvPr>
        </p:nvSpPr>
        <p:spPr>
          <a:xfrm>
            <a:off x="1752600" y="1219200"/>
            <a:ext cx="8686800" cy="3352800"/>
          </a:xfrm>
        </p:spPr>
        <p:txBody>
          <a:bodyPr>
            <a:normAutofit fontScale="92500" lnSpcReduction="20000"/>
          </a:bodyPr>
          <a:lstStyle/>
          <a:p>
            <a:pPr eaLnBrk="1" hangingPunct="1">
              <a:lnSpc>
                <a:spcPct val="80000"/>
              </a:lnSpc>
              <a:spcBef>
                <a:spcPct val="0"/>
              </a:spcBef>
              <a:buFontTx/>
              <a:buNone/>
            </a:pPr>
            <a:endParaRPr lang="en-US" altLang="en-US" sz="1800"/>
          </a:p>
          <a:p>
            <a:pPr eaLnBrk="1" hangingPunct="1">
              <a:lnSpc>
                <a:spcPct val="80000"/>
              </a:lnSpc>
              <a:spcBef>
                <a:spcPct val="0"/>
              </a:spcBef>
              <a:buFontTx/>
              <a:buNone/>
            </a:pPr>
            <a:r>
              <a:rPr lang="en-US" altLang="en-US" sz="1600"/>
              <a:t>import java.io.*;</a:t>
            </a:r>
          </a:p>
          <a:p>
            <a:pPr eaLnBrk="1" hangingPunct="1">
              <a:lnSpc>
                <a:spcPct val="80000"/>
              </a:lnSpc>
              <a:spcBef>
                <a:spcPct val="0"/>
              </a:spcBef>
              <a:buFontTx/>
              <a:buNone/>
            </a:pPr>
            <a:r>
              <a:rPr lang="en-US" altLang="en-US" sz="1600"/>
              <a:t>import javax.servlet.*;</a:t>
            </a:r>
          </a:p>
          <a:p>
            <a:pPr eaLnBrk="1" hangingPunct="1">
              <a:lnSpc>
                <a:spcPct val="80000"/>
              </a:lnSpc>
              <a:spcBef>
                <a:spcPct val="0"/>
              </a:spcBef>
              <a:buFontTx/>
              <a:buNone/>
            </a:pPr>
            <a:r>
              <a:rPr lang="en-US" altLang="en-US" sz="1600"/>
              <a:t>import javax.servlet.http.*;</a:t>
            </a:r>
          </a:p>
          <a:p>
            <a:pPr eaLnBrk="1" hangingPunct="1">
              <a:lnSpc>
                <a:spcPct val="80000"/>
              </a:lnSpc>
              <a:spcBef>
                <a:spcPct val="0"/>
              </a:spcBef>
              <a:buFontTx/>
              <a:buNone/>
            </a:pPr>
            <a:r>
              <a:rPr lang="en-US" altLang="en-US" sz="1600"/>
              <a:t>import java.util.*;</a:t>
            </a:r>
          </a:p>
          <a:p>
            <a:pPr eaLnBrk="1" hangingPunct="1">
              <a:lnSpc>
                <a:spcPct val="80000"/>
              </a:lnSpc>
              <a:spcBef>
                <a:spcPct val="0"/>
              </a:spcBef>
              <a:buFontTx/>
              <a:buNone/>
            </a:pPr>
            <a:endParaRPr lang="en-US" altLang="en-US" sz="1600"/>
          </a:p>
          <a:p>
            <a:pPr eaLnBrk="1" hangingPunct="1">
              <a:lnSpc>
                <a:spcPct val="80000"/>
              </a:lnSpc>
              <a:spcBef>
                <a:spcPct val="0"/>
              </a:spcBef>
              <a:buFontTx/>
              <a:buNone/>
            </a:pPr>
            <a:r>
              <a:rPr lang="en-US" altLang="en-US" sz="1600"/>
              <a:t>public class </a:t>
            </a:r>
            <a:r>
              <a:rPr lang="en-US" altLang="en-US" sz="1600" b="1"/>
              <a:t>ChoiceProcessingServlet</a:t>
            </a:r>
            <a:r>
              <a:rPr lang="en-US" altLang="en-US" sz="1600"/>
              <a:t> extends </a:t>
            </a:r>
            <a:r>
              <a:rPr lang="en-US" altLang="en-US" sz="1600" b="1"/>
              <a:t>HttpServlet</a:t>
            </a:r>
          </a:p>
          <a:p>
            <a:pPr eaLnBrk="1" hangingPunct="1">
              <a:lnSpc>
                <a:spcPct val="80000"/>
              </a:lnSpc>
              <a:spcBef>
                <a:spcPct val="0"/>
              </a:spcBef>
              <a:buFontTx/>
              <a:buNone/>
            </a:pPr>
            <a:r>
              <a:rPr lang="en-US" altLang="en-US" sz="1600"/>
              <a:t>{</a:t>
            </a:r>
          </a:p>
          <a:p>
            <a:pPr eaLnBrk="1" hangingPunct="1">
              <a:lnSpc>
                <a:spcPct val="80000"/>
              </a:lnSpc>
              <a:spcBef>
                <a:spcPct val="0"/>
              </a:spcBef>
              <a:buFontTx/>
              <a:buNone/>
            </a:pPr>
            <a:endParaRPr lang="en-US" altLang="en-US" sz="1600"/>
          </a:p>
          <a:p>
            <a:pPr eaLnBrk="1" hangingPunct="1">
              <a:lnSpc>
                <a:spcPct val="80000"/>
              </a:lnSpc>
              <a:spcBef>
                <a:spcPct val="0"/>
              </a:spcBef>
              <a:buFontTx/>
              <a:buNone/>
            </a:pPr>
            <a:r>
              <a:rPr lang="en-US" altLang="en-US" sz="1600"/>
              <a:t>	public void </a:t>
            </a:r>
            <a:r>
              <a:rPr lang="en-US" altLang="en-US" sz="1600" b="1"/>
              <a:t>doPost(</a:t>
            </a:r>
            <a:r>
              <a:rPr lang="en-US" altLang="en-US" sz="1600"/>
              <a:t>HttpServletRequest request, HttpServletResponse response) throws ServletException, IOException</a:t>
            </a:r>
          </a:p>
          <a:p>
            <a:pPr eaLnBrk="1" hangingPunct="1">
              <a:lnSpc>
                <a:spcPct val="80000"/>
              </a:lnSpc>
              <a:spcBef>
                <a:spcPct val="0"/>
              </a:spcBef>
              <a:buFontTx/>
              <a:buNone/>
            </a:pPr>
            <a:r>
              <a:rPr lang="en-US" altLang="en-US" sz="1600"/>
              <a:t>	{</a:t>
            </a:r>
          </a:p>
          <a:p>
            <a:pPr eaLnBrk="1" hangingPunct="1">
              <a:lnSpc>
                <a:spcPct val="80000"/>
              </a:lnSpc>
              <a:spcBef>
                <a:spcPct val="0"/>
              </a:spcBef>
              <a:buFontTx/>
              <a:buNone/>
            </a:pPr>
            <a:endParaRPr lang="en-US" altLang="en-US" sz="1600"/>
          </a:p>
          <a:p>
            <a:pPr eaLnBrk="1" hangingPunct="1">
              <a:lnSpc>
                <a:spcPct val="80000"/>
              </a:lnSpc>
              <a:spcBef>
                <a:spcPct val="0"/>
              </a:spcBef>
              <a:buFontTx/>
              <a:buNone/>
            </a:pPr>
            <a:r>
              <a:rPr lang="en-US" altLang="en-US" sz="1600"/>
              <a:t>		String user = null ;</a:t>
            </a:r>
          </a:p>
          <a:p>
            <a:pPr eaLnBrk="1" hangingPunct="1">
              <a:lnSpc>
                <a:spcPct val="80000"/>
              </a:lnSpc>
              <a:spcBef>
                <a:spcPct val="0"/>
              </a:spcBef>
              <a:buFontTx/>
              <a:buNone/>
            </a:pPr>
            <a:r>
              <a:rPr lang="en-US" altLang="en-US" sz="1600"/>
              <a:t>  		String item = null;</a:t>
            </a:r>
          </a:p>
          <a:p>
            <a:pPr eaLnBrk="1" hangingPunct="1">
              <a:lnSpc>
                <a:spcPct val="80000"/>
              </a:lnSpc>
              <a:spcBef>
                <a:spcPct val="0"/>
              </a:spcBef>
              <a:buFontTx/>
              <a:buNone/>
            </a:pPr>
            <a:r>
              <a:rPr lang="en-US" altLang="en-US" sz="1600"/>
              <a:t>		int i = 1;</a:t>
            </a:r>
          </a:p>
          <a:p>
            <a:pPr eaLnBrk="1" hangingPunct="1">
              <a:lnSpc>
                <a:spcPct val="80000"/>
              </a:lnSpc>
              <a:spcBef>
                <a:spcPct val="0"/>
              </a:spcBef>
              <a:buFontTx/>
              <a:buNone/>
            </a:pPr>
            <a:r>
              <a:rPr lang="en-US" altLang="en-US" sz="1600"/>
              <a:t>		Enumeration enum = null;</a:t>
            </a:r>
          </a:p>
          <a:p>
            <a:pPr eaLnBrk="1" hangingPunct="1">
              <a:lnSpc>
                <a:spcPct val="80000"/>
              </a:lnSpc>
              <a:spcBef>
                <a:spcPct val="0"/>
              </a:spcBef>
              <a:buFontTx/>
              <a:buNone/>
            </a:pPr>
            <a:endParaRPr lang="en-US" altLang="en-US" sz="1600"/>
          </a:p>
          <a:p>
            <a:pPr eaLnBrk="1" hangingPunct="1">
              <a:lnSpc>
                <a:spcPct val="80000"/>
              </a:lnSpc>
              <a:spcBef>
                <a:spcPct val="0"/>
              </a:spcBef>
              <a:buFontTx/>
              <a:buNone/>
            </a:pPr>
            <a:r>
              <a:rPr lang="en-US" altLang="en-US" sz="1600"/>
              <a:t>		PrintWriter out = response.getWriter();</a:t>
            </a:r>
          </a:p>
          <a:p>
            <a:pPr eaLnBrk="1" hangingPunct="1">
              <a:lnSpc>
                <a:spcPct val="80000"/>
              </a:lnSpc>
              <a:spcBef>
                <a:spcPct val="0"/>
              </a:spcBef>
              <a:buFontTx/>
              <a:buNone/>
            </a:pPr>
            <a:endParaRPr lang="en-US" altLang="en-US" sz="1600"/>
          </a:p>
          <a:p>
            <a:pPr eaLnBrk="1" hangingPunct="1">
              <a:lnSpc>
                <a:spcPct val="80000"/>
              </a:lnSpc>
              <a:spcBef>
                <a:spcPct val="0"/>
              </a:spcBef>
              <a:buFontTx/>
              <a:buNone/>
            </a:pPr>
            <a:r>
              <a:rPr lang="en-US" altLang="en-US" sz="1600"/>
              <a:t>		HttpSession session = request.getSession(true);</a:t>
            </a:r>
          </a:p>
        </p:txBody>
      </p:sp>
      <p:sp>
        <p:nvSpPr>
          <p:cNvPr id="409603" name="Rectangle 3">
            <a:extLst>
              <a:ext uri="{FF2B5EF4-FFF2-40B4-BE49-F238E27FC236}">
                <a16:creationId xmlns:a16="http://schemas.microsoft.com/office/drawing/2014/main" id="{5C236E7B-8E81-4395-9EC9-475C1FC94744}"/>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b="1"/>
              <a:t>HappyVisit</a:t>
            </a:r>
            <a:r>
              <a:rPr lang="en-US"/>
              <a:t> Servlet - 2: ChoiceProcessingServlet.java</a:t>
            </a:r>
          </a:p>
        </p:txBody>
      </p:sp>
      <p:sp>
        <p:nvSpPr>
          <p:cNvPr id="67588" name="Slide Number Placeholder 3">
            <a:extLst>
              <a:ext uri="{FF2B5EF4-FFF2-40B4-BE49-F238E27FC236}">
                <a16:creationId xmlns:a16="http://schemas.microsoft.com/office/drawing/2014/main" id="{4874AB16-BEB9-497C-9F66-0A6EE594CADB}"/>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E9BB0F14-1220-43C2-B3FD-C6CFD82E8FF7}" type="slidenum">
              <a:rPr lang="en-US" altLang="en-US" sz="1000" i="0">
                <a:solidFill>
                  <a:srgbClr val="FFFFFF"/>
                </a:solidFill>
              </a:rPr>
              <a:pPr algn="l" eaLnBrk="1" hangingPunct="1"/>
              <a:t>135</a:t>
            </a:fld>
            <a:endParaRPr lang="en-US" altLang="en-US" sz="1000" i="0">
              <a:solidFill>
                <a:srgbClr val="FFFFFF"/>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9413E454-3427-4812-BD83-2866146C270F}"/>
              </a:ext>
            </a:extLst>
          </p:cNvPr>
          <p:cNvSpPr>
            <a:spLocks noGrp="1" noChangeArrowheads="1"/>
          </p:cNvSpPr>
          <p:nvPr>
            <p:ph type="body" idx="4294967295"/>
          </p:nvPr>
        </p:nvSpPr>
        <p:spPr>
          <a:xfrm>
            <a:off x="1752600" y="1219200"/>
            <a:ext cx="8686800" cy="3352800"/>
          </a:xfrm>
        </p:spPr>
        <p:txBody>
          <a:bodyPr>
            <a:normAutofit fontScale="92500" lnSpcReduction="20000"/>
          </a:bodyPr>
          <a:lstStyle/>
          <a:p>
            <a:pPr eaLnBrk="1" hangingPunct="1">
              <a:lnSpc>
                <a:spcPct val="80000"/>
              </a:lnSpc>
              <a:spcBef>
                <a:spcPct val="0"/>
              </a:spcBef>
              <a:buFontTx/>
              <a:buNone/>
            </a:pPr>
            <a:endParaRPr lang="en-US" altLang="en-US" sz="1800"/>
          </a:p>
          <a:p>
            <a:pPr eaLnBrk="1" hangingPunct="1">
              <a:lnSpc>
                <a:spcPct val="80000"/>
              </a:lnSpc>
              <a:spcBef>
                <a:spcPct val="0"/>
              </a:spcBef>
              <a:buFontTx/>
              <a:buNone/>
            </a:pPr>
            <a:r>
              <a:rPr lang="en-US" altLang="en-US" sz="1800"/>
              <a:t>		</a:t>
            </a:r>
          </a:p>
          <a:p>
            <a:pPr eaLnBrk="1" hangingPunct="1">
              <a:lnSpc>
                <a:spcPct val="80000"/>
              </a:lnSpc>
              <a:spcBef>
                <a:spcPct val="0"/>
              </a:spcBef>
              <a:buFontTx/>
              <a:buNone/>
            </a:pPr>
            <a:r>
              <a:rPr lang="en-US" altLang="en-US" sz="1800"/>
              <a:t>		</a:t>
            </a:r>
            <a:r>
              <a:rPr lang="en-US" altLang="en-US" sz="1600"/>
              <a:t>user = (String)session.getAttribute("user");	</a:t>
            </a:r>
          </a:p>
          <a:p>
            <a:pPr eaLnBrk="1" hangingPunct="1">
              <a:lnSpc>
                <a:spcPct val="80000"/>
              </a:lnSpc>
              <a:spcBef>
                <a:spcPct val="0"/>
              </a:spcBef>
              <a:buFontTx/>
              <a:buNone/>
            </a:pPr>
            <a:endParaRPr lang="en-US" altLang="en-US" sz="1600"/>
          </a:p>
          <a:p>
            <a:pPr eaLnBrk="1" hangingPunct="1">
              <a:lnSpc>
                <a:spcPct val="80000"/>
              </a:lnSpc>
              <a:spcBef>
                <a:spcPct val="0"/>
              </a:spcBef>
              <a:buFontTx/>
              <a:buNone/>
            </a:pPr>
            <a:r>
              <a:rPr lang="en-US" altLang="en-US" sz="1600"/>
              <a:t>		/* Retrieve the name of all the parameters passed by the end user. */</a:t>
            </a:r>
          </a:p>
          <a:p>
            <a:pPr eaLnBrk="1" hangingPunct="1">
              <a:lnSpc>
                <a:spcPct val="80000"/>
              </a:lnSpc>
              <a:spcBef>
                <a:spcPct val="0"/>
              </a:spcBef>
              <a:buFontTx/>
              <a:buNone/>
            </a:pPr>
            <a:r>
              <a:rPr lang="en-US" altLang="en-US" sz="1600"/>
              <a:t>		</a:t>
            </a:r>
            <a:r>
              <a:rPr lang="en-US" altLang="en-US" sz="1600" b="1"/>
              <a:t>enum = request.getParameterNames();	</a:t>
            </a:r>
          </a:p>
          <a:p>
            <a:pPr eaLnBrk="1" hangingPunct="1">
              <a:lnSpc>
                <a:spcPct val="80000"/>
              </a:lnSpc>
              <a:spcBef>
                <a:spcPct val="0"/>
              </a:spcBef>
              <a:buFontTx/>
              <a:buNone/>
            </a:pPr>
            <a:r>
              <a:rPr lang="en-US" altLang="en-US" sz="1600" b="1"/>
              <a:t>	</a:t>
            </a:r>
          </a:p>
          <a:p>
            <a:pPr eaLnBrk="1" hangingPunct="1">
              <a:lnSpc>
                <a:spcPct val="80000"/>
              </a:lnSpc>
              <a:spcBef>
                <a:spcPct val="0"/>
              </a:spcBef>
              <a:buFontTx/>
              <a:buNone/>
            </a:pPr>
            <a:r>
              <a:rPr lang="en-US" altLang="en-US" sz="1600"/>
              <a:t>		while (enum.hasMoreElements())</a:t>
            </a:r>
          </a:p>
          <a:p>
            <a:pPr eaLnBrk="1" hangingPunct="1">
              <a:lnSpc>
                <a:spcPct val="80000"/>
              </a:lnSpc>
              <a:spcBef>
                <a:spcPct val="0"/>
              </a:spcBef>
              <a:buFontTx/>
              <a:buNone/>
            </a:pPr>
            <a:r>
              <a:rPr lang="en-US" altLang="en-US" sz="1600"/>
              <a:t>		{</a:t>
            </a:r>
          </a:p>
          <a:p>
            <a:pPr eaLnBrk="1" hangingPunct="1">
              <a:lnSpc>
                <a:spcPct val="80000"/>
              </a:lnSpc>
              <a:spcBef>
                <a:spcPct val="0"/>
              </a:spcBef>
              <a:buFontTx/>
              <a:buNone/>
            </a:pPr>
            <a:r>
              <a:rPr lang="en-US" altLang="en-US" sz="1600"/>
              <a:t>			String sname = (String)enum.nextElement();</a:t>
            </a:r>
          </a:p>
          <a:p>
            <a:pPr eaLnBrk="1" hangingPunct="1">
              <a:lnSpc>
                <a:spcPct val="80000"/>
              </a:lnSpc>
              <a:spcBef>
                <a:spcPct val="0"/>
              </a:spcBef>
              <a:buFontTx/>
              <a:buNone/>
            </a:pPr>
            <a:endParaRPr lang="en-US" altLang="en-US" sz="1600"/>
          </a:p>
          <a:p>
            <a:pPr eaLnBrk="1" hangingPunct="1">
              <a:lnSpc>
                <a:spcPct val="80000"/>
              </a:lnSpc>
              <a:spcBef>
                <a:spcPct val="0"/>
              </a:spcBef>
              <a:buFontTx/>
              <a:buNone/>
            </a:pPr>
            <a:r>
              <a:rPr lang="en-US" altLang="en-US" sz="1600"/>
              <a:t>		/* Store the names in the session object. */</a:t>
            </a:r>
          </a:p>
          <a:p>
            <a:pPr eaLnBrk="1" hangingPunct="1">
              <a:lnSpc>
                <a:spcPct val="80000"/>
              </a:lnSpc>
              <a:spcBef>
                <a:spcPct val="0"/>
              </a:spcBef>
              <a:buFontTx/>
              <a:buNone/>
            </a:pPr>
            <a:r>
              <a:rPr lang="en-US" altLang="en-US" sz="1600" b="1">
                <a:solidFill>
                  <a:srgbClr val="000099"/>
                </a:solidFill>
              </a:rPr>
              <a:t>			session.setAttribute ("c"+i, sname);	</a:t>
            </a:r>
            <a:r>
              <a:rPr lang="en-US" altLang="en-US" sz="1600"/>
              <a:t>		</a:t>
            </a:r>
          </a:p>
          <a:p>
            <a:pPr eaLnBrk="1" hangingPunct="1">
              <a:lnSpc>
                <a:spcPct val="80000"/>
              </a:lnSpc>
              <a:spcBef>
                <a:spcPct val="0"/>
              </a:spcBef>
              <a:buFontTx/>
              <a:buNone/>
            </a:pPr>
            <a:r>
              <a:rPr lang="en-US" altLang="en-US" sz="1600"/>
              <a:t>			i++;</a:t>
            </a:r>
          </a:p>
          <a:p>
            <a:pPr eaLnBrk="1" hangingPunct="1">
              <a:lnSpc>
                <a:spcPct val="80000"/>
              </a:lnSpc>
              <a:spcBef>
                <a:spcPct val="0"/>
              </a:spcBef>
              <a:buFontTx/>
              <a:buNone/>
            </a:pPr>
            <a:r>
              <a:rPr lang="en-US" altLang="en-US" sz="1600"/>
              <a:t>		}</a:t>
            </a:r>
          </a:p>
          <a:p>
            <a:pPr eaLnBrk="1" hangingPunct="1">
              <a:lnSpc>
                <a:spcPct val="80000"/>
              </a:lnSpc>
              <a:spcBef>
                <a:spcPct val="0"/>
              </a:spcBef>
              <a:buFontTx/>
              <a:buNone/>
            </a:pPr>
            <a:endParaRPr lang="en-US" altLang="en-US" sz="1600"/>
          </a:p>
          <a:p>
            <a:pPr eaLnBrk="1" hangingPunct="1">
              <a:lnSpc>
                <a:spcPct val="80000"/>
              </a:lnSpc>
              <a:spcBef>
                <a:spcPct val="0"/>
              </a:spcBef>
              <a:buFontTx/>
              <a:buNone/>
            </a:pPr>
            <a:r>
              <a:rPr lang="en-US" altLang="en-US" sz="1600"/>
              <a:t>		/* Store the counter value in the session object. */</a:t>
            </a:r>
          </a:p>
          <a:p>
            <a:pPr eaLnBrk="1" hangingPunct="1">
              <a:lnSpc>
                <a:spcPct val="80000"/>
              </a:lnSpc>
              <a:spcBef>
                <a:spcPct val="0"/>
              </a:spcBef>
              <a:buFontTx/>
              <a:buNone/>
            </a:pPr>
            <a:r>
              <a:rPr lang="en-US" altLang="en-US" sz="1600">
                <a:solidFill>
                  <a:srgbClr val="000099"/>
                </a:solidFill>
              </a:rPr>
              <a:t>			</a:t>
            </a:r>
            <a:r>
              <a:rPr lang="en-US" altLang="en-US" sz="1600" b="1">
                <a:solidFill>
                  <a:srgbClr val="000099"/>
                </a:solidFill>
              </a:rPr>
              <a:t>session.setAttribute("counter", i +"");</a:t>
            </a:r>
          </a:p>
          <a:p>
            <a:pPr eaLnBrk="1" hangingPunct="1">
              <a:lnSpc>
                <a:spcPct val="80000"/>
              </a:lnSpc>
              <a:spcBef>
                <a:spcPct val="0"/>
              </a:spcBef>
              <a:buFontTx/>
              <a:buNone/>
            </a:pPr>
            <a:endParaRPr lang="en-US" altLang="en-US" sz="1600" b="1">
              <a:solidFill>
                <a:srgbClr val="000099"/>
              </a:solidFill>
            </a:endParaRPr>
          </a:p>
          <a:p>
            <a:pPr eaLnBrk="1" hangingPunct="1">
              <a:lnSpc>
                <a:spcPct val="80000"/>
              </a:lnSpc>
              <a:spcBef>
                <a:spcPct val="0"/>
              </a:spcBef>
              <a:buFontTx/>
              <a:buNone/>
            </a:pPr>
            <a:r>
              <a:rPr lang="en-US" altLang="en-US" sz="1600"/>
              <a:t>		RequestDispatcher disp = request.getRequestDispatcher("</a:t>
            </a:r>
            <a:r>
              <a:rPr lang="en-US" altLang="en-US" sz="1600" b="1"/>
              <a:t>FinalServlet</a:t>
            </a:r>
            <a:r>
              <a:rPr lang="en-US" altLang="en-US" sz="1600"/>
              <a:t>");</a:t>
            </a:r>
          </a:p>
          <a:p>
            <a:pPr eaLnBrk="1" hangingPunct="1">
              <a:lnSpc>
                <a:spcPct val="80000"/>
              </a:lnSpc>
              <a:spcBef>
                <a:spcPct val="0"/>
              </a:spcBef>
              <a:buFontTx/>
              <a:buNone/>
            </a:pPr>
            <a:r>
              <a:rPr lang="en-US" altLang="en-US" sz="1600" b="1">
                <a:solidFill>
                  <a:srgbClr val="0000FF"/>
                </a:solidFill>
              </a:rPr>
              <a:t>		disp.forward(request, response);</a:t>
            </a:r>
          </a:p>
          <a:p>
            <a:pPr eaLnBrk="1" hangingPunct="1">
              <a:lnSpc>
                <a:spcPct val="80000"/>
              </a:lnSpc>
              <a:spcBef>
                <a:spcPct val="0"/>
              </a:spcBef>
              <a:buFontTx/>
              <a:buNone/>
            </a:pPr>
            <a:r>
              <a:rPr lang="en-US" altLang="en-US" sz="1600"/>
              <a:t>    }</a:t>
            </a:r>
          </a:p>
          <a:p>
            <a:pPr eaLnBrk="1" hangingPunct="1">
              <a:lnSpc>
                <a:spcPct val="80000"/>
              </a:lnSpc>
              <a:spcBef>
                <a:spcPct val="0"/>
              </a:spcBef>
              <a:buFontTx/>
              <a:buNone/>
            </a:pPr>
            <a:r>
              <a:rPr lang="en-US" altLang="en-US" sz="1600"/>
              <a:t>}</a:t>
            </a:r>
          </a:p>
        </p:txBody>
      </p:sp>
      <p:sp>
        <p:nvSpPr>
          <p:cNvPr id="410627" name="Rectangle 3">
            <a:extLst>
              <a:ext uri="{FF2B5EF4-FFF2-40B4-BE49-F238E27FC236}">
                <a16:creationId xmlns:a16="http://schemas.microsoft.com/office/drawing/2014/main" id="{F5B13284-A27F-4E42-A5D0-50C0CA91AEFF}"/>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b="1"/>
              <a:t>HappyVisit</a:t>
            </a:r>
            <a:r>
              <a:rPr lang="en-US"/>
              <a:t> Servlet - 2: ChoiceProcessingServlet.java</a:t>
            </a:r>
          </a:p>
        </p:txBody>
      </p:sp>
      <p:sp>
        <p:nvSpPr>
          <p:cNvPr id="68612" name="Slide Number Placeholder 3">
            <a:extLst>
              <a:ext uri="{FF2B5EF4-FFF2-40B4-BE49-F238E27FC236}">
                <a16:creationId xmlns:a16="http://schemas.microsoft.com/office/drawing/2014/main" id="{0C076331-088B-4299-A8FE-8142C3CE0A9C}"/>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1521116B-CF25-4E92-93A2-5F4CAAB8C842}" type="slidenum">
              <a:rPr lang="en-US" altLang="en-US" sz="1000" i="0">
                <a:solidFill>
                  <a:srgbClr val="FFFFFF"/>
                </a:solidFill>
              </a:rPr>
              <a:pPr algn="l" eaLnBrk="1" hangingPunct="1"/>
              <a:t>136</a:t>
            </a:fld>
            <a:endParaRPr lang="en-US" altLang="en-US" sz="1000" i="0">
              <a:solidFill>
                <a:srgbClr val="FFFFFF"/>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568C553C-70D6-4B6D-9C0F-70F32B205BEE}"/>
              </a:ext>
            </a:extLst>
          </p:cNvPr>
          <p:cNvSpPr>
            <a:spLocks noGrp="1" noChangeArrowheads="1"/>
          </p:cNvSpPr>
          <p:nvPr>
            <p:ph type="body" idx="4294967295"/>
          </p:nvPr>
        </p:nvSpPr>
        <p:spPr>
          <a:xfrm>
            <a:off x="1752600" y="1219200"/>
            <a:ext cx="8686800" cy="3352800"/>
          </a:xfrm>
        </p:spPr>
        <p:txBody>
          <a:bodyPr>
            <a:normAutofit fontScale="92500" lnSpcReduction="20000"/>
          </a:bodyPr>
          <a:lstStyle/>
          <a:p>
            <a:pPr eaLnBrk="1" hangingPunct="1">
              <a:lnSpc>
                <a:spcPct val="80000"/>
              </a:lnSpc>
              <a:spcBef>
                <a:spcPct val="0"/>
              </a:spcBef>
              <a:buFontTx/>
              <a:buNone/>
            </a:pPr>
            <a:endParaRPr lang="en-US" altLang="en-US" sz="1800"/>
          </a:p>
          <a:p>
            <a:pPr eaLnBrk="1" hangingPunct="1">
              <a:lnSpc>
                <a:spcPct val="80000"/>
              </a:lnSpc>
              <a:spcBef>
                <a:spcPct val="0"/>
              </a:spcBef>
              <a:buFontTx/>
              <a:buNone/>
            </a:pPr>
            <a:r>
              <a:rPr lang="en-US" altLang="en-US" sz="1600"/>
              <a:t>import java.io.*;</a:t>
            </a:r>
          </a:p>
          <a:p>
            <a:pPr eaLnBrk="1" hangingPunct="1">
              <a:lnSpc>
                <a:spcPct val="80000"/>
              </a:lnSpc>
              <a:spcBef>
                <a:spcPct val="0"/>
              </a:spcBef>
              <a:buFontTx/>
              <a:buNone/>
            </a:pPr>
            <a:r>
              <a:rPr lang="en-US" altLang="en-US" sz="1600"/>
              <a:t>import javax.servlet.*;</a:t>
            </a:r>
          </a:p>
          <a:p>
            <a:pPr eaLnBrk="1" hangingPunct="1">
              <a:lnSpc>
                <a:spcPct val="80000"/>
              </a:lnSpc>
              <a:spcBef>
                <a:spcPct val="0"/>
              </a:spcBef>
              <a:buFontTx/>
              <a:buNone/>
            </a:pPr>
            <a:r>
              <a:rPr lang="en-US" altLang="en-US" sz="1600"/>
              <a:t>import javax.servlet.http.*;</a:t>
            </a:r>
          </a:p>
          <a:p>
            <a:pPr eaLnBrk="1" hangingPunct="1">
              <a:lnSpc>
                <a:spcPct val="80000"/>
              </a:lnSpc>
              <a:spcBef>
                <a:spcPct val="0"/>
              </a:spcBef>
              <a:buFontTx/>
              <a:buNone/>
            </a:pPr>
            <a:endParaRPr lang="en-US" altLang="en-US" sz="1600"/>
          </a:p>
          <a:p>
            <a:pPr eaLnBrk="1" hangingPunct="1">
              <a:lnSpc>
                <a:spcPct val="80000"/>
              </a:lnSpc>
              <a:spcBef>
                <a:spcPct val="0"/>
              </a:spcBef>
              <a:buFontTx/>
              <a:buNone/>
            </a:pPr>
            <a:r>
              <a:rPr lang="en-US" altLang="en-US" sz="1600"/>
              <a:t>public class </a:t>
            </a:r>
            <a:r>
              <a:rPr lang="en-US" altLang="en-US" sz="1600" b="1"/>
              <a:t>FinalServlet</a:t>
            </a:r>
            <a:r>
              <a:rPr lang="en-US" altLang="en-US" sz="1600"/>
              <a:t> extends </a:t>
            </a:r>
            <a:r>
              <a:rPr lang="en-US" altLang="en-US" sz="1600" b="1"/>
              <a:t>HttpServlet</a:t>
            </a:r>
          </a:p>
          <a:p>
            <a:pPr eaLnBrk="1" hangingPunct="1">
              <a:lnSpc>
                <a:spcPct val="80000"/>
              </a:lnSpc>
              <a:spcBef>
                <a:spcPct val="0"/>
              </a:spcBef>
              <a:buFontTx/>
              <a:buNone/>
            </a:pPr>
            <a:r>
              <a:rPr lang="en-US" altLang="en-US" sz="1600"/>
              <a:t>{</a:t>
            </a:r>
          </a:p>
          <a:p>
            <a:pPr eaLnBrk="1" hangingPunct="1">
              <a:lnSpc>
                <a:spcPct val="80000"/>
              </a:lnSpc>
              <a:spcBef>
                <a:spcPct val="0"/>
              </a:spcBef>
              <a:buFontTx/>
              <a:buNone/>
            </a:pPr>
            <a:endParaRPr lang="en-US" altLang="en-US" sz="1600"/>
          </a:p>
          <a:p>
            <a:pPr eaLnBrk="1" hangingPunct="1">
              <a:lnSpc>
                <a:spcPct val="80000"/>
              </a:lnSpc>
              <a:spcBef>
                <a:spcPct val="0"/>
              </a:spcBef>
              <a:buFontTx/>
              <a:buNone/>
            </a:pPr>
            <a:r>
              <a:rPr lang="en-US" altLang="en-US" sz="1600"/>
              <a:t>public void </a:t>
            </a:r>
            <a:r>
              <a:rPr lang="en-US" altLang="en-US" sz="1600" b="1"/>
              <a:t>doPost</a:t>
            </a:r>
            <a:r>
              <a:rPr lang="en-US" altLang="en-US" sz="1600"/>
              <a:t>(HttpServletRequest request, HttpServletResponse response) throws ServletException, IOException</a:t>
            </a:r>
          </a:p>
          <a:p>
            <a:pPr eaLnBrk="1" hangingPunct="1">
              <a:lnSpc>
                <a:spcPct val="80000"/>
              </a:lnSpc>
              <a:spcBef>
                <a:spcPct val="0"/>
              </a:spcBef>
              <a:buFontTx/>
              <a:buNone/>
            </a:pPr>
            <a:r>
              <a:rPr lang="en-US" altLang="en-US" sz="1600"/>
              <a:t>	{</a:t>
            </a:r>
          </a:p>
          <a:p>
            <a:pPr eaLnBrk="1" hangingPunct="1">
              <a:lnSpc>
                <a:spcPct val="80000"/>
              </a:lnSpc>
              <a:spcBef>
                <a:spcPct val="0"/>
              </a:spcBef>
              <a:buFontTx/>
              <a:buNone/>
            </a:pPr>
            <a:r>
              <a:rPr lang="en-US" altLang="en-US" sz="1600"/>
              <a:t>		String trcode1 = null;</a:t>
            </a:r>
          </a:p>
          <a:p>
            <a:pPr eaLnBrk="1" hangingPunct="1">
              <a:lnSpc>
                <a:spcPct val="80000"/>
              </a:lnSpc>
              <a:spcBef>
                <a:spcPct val="0"/>
              </a:spcBef>
              <a:buFontTx/>
              <a:buNone/>
            </a:pPr>
            <a:r>
              <a:rPr lang="en-US" altLang="en-US" sz="1600"/>
              <a:t>		String trcode2 = null;</a:t>
            </a:r>
          </a:p>
          <a:p>
            <a:pPr eaLnBrk="1" hangingPunct="1">
              <a:lnSpc>
                <a:spcPct val="80000"/>
              </a:lnSpc>
              <a:spcBef>
                <a:spcPct val="0"/>
              </a:spcBef>
              <a:buFontTx/>
              <a:buNone/>
            </a:pPr>
            <a:r>
              <a:rPr lang="en-US" altLang="en-US" sz="1600"/>
              <a:t>		String trcode3 = null;		</a:t>
            </a:r>
          </a:p>
          <a:p>
            <a:pPr eaLnBrk="1" hangingPunct="1">
              <a:lnSpc>
                <a:spcPct val="80000"/>
              </a:lnSpc>
              <a:spcBef>
                <a:spcPct val="0"/>
              </a:spcBef>
              <a:buFontTx/>
              <a:buNone/>
            </a:pPr>
            <a:r>
              <a:rPr lang="en-US" altLang="en-US" sz="1600"/>
              <a:t>		String trcode4 = null;		</a:t>
            </a:r>
          </a:p>
          <a:p>
            <a:pPr eaLnBrk="1" hangingPunct="1">
              <a:lnSpc>
                <a:spcPct val="80000"/>
              </a:lnSpc>
              <a:spcBef>
                <a:spcPct val="0"/>
              </a:spcBef>
              <a:buFontTx/>
              <a:buNone/>
            </a:pPr>
            <a:r>
              <a:rPr lang="en-US" altLang="en-US" sz="1600"/>
              <a:t>		int price1 = 0;</a:t>
            </a:r>
          </a:p>
          <a:p>
            <a:pPr eaLnBrk="1" hangingPunct="1">
              <a:lnSpc>
                <a:spcPct val="80000"/>
              </a:lnSpc>
              <a:spcBef>
                <a:spcPct val="0"/>
              </a:spcBef>
              <a:buFontTx/>
              <a:buNone/>
            </a:pPr>
            <a:r>
              <a:rPr lang="en-US" altLang="en-US" sz="1600"/>
              <a:t>		int price2 = 0;</a:t>
            </a:r>
          </a:p>
          <a:p>
            <a:pPr eaLnBrk="1" hangingPunct="1">
              <a:lnSpc>
                <a:spcPct val="80000"/>
              </a:lnSpc>
              <a:spcBef>
                <a:spcPct val="0"/>
              </a:spcBef>
              <a:buFontTx/>
              <a:buNone/>
            </a:pPr>
            <a:r>
              <a:rPr lang="en-US" altLang="en-US" sz="1600"/>
              <a:t>		int price3 = 0;</a:t>
            </a:r>
          </a:p>
          <a:p>
            <a:pPr eaLnBrk="1" hangingPunct="1">
              <a:lnSpc>
                <a:spcPct val="80000"/>
              </a:lnSpc>
              <a:spcBef>
                <a:spcPct val="0"/>
              </a:spcBef>
              <a:buFontTx/>
              <a:buNone/>
            </a:pPr>
            <a:r>
              <a:rPr lang="en-US" altLang="en-US" sz="1600"/>
              <a:t>		int price4 = 0;</a:t>
            </a:r>
          </a:p>
          <a:p>
            <a:pPr eaLnBrk="1" hangingPunct="1">
              <a:lnSpc>
                <a:spcPct val="80000"/>
              </a:lnSpc>
              <a:spcBef>
                <a:spcPct val="0"/>
              </a:spcBef>
              <a:buFontTx/>
              <a:buNone/>
            </a:pPr>
            <a:r>
              <a:rPr lang="en-US" altLang="en-US" sz="1600"/>
              <a:t>		int totalPrice = 0;</a:t>
            </a:r>
          </a:p>
          <a:p>
            <a:pPr eaLnBrk="1" hangingPunct="1">
              <a:lnSpc>
                <a:spcPct val="80000"/>
              </a:lnSpc>
              <a:spcBef>
                <a:spcPct val="0"/>
              </a:spcBef>
              <a:buFontTx/>
              <a:buNone/>
            </a:pPr>
            <a:r>
              <a:rPr lang="en-US" altLang="en-US" sz="1600"/>
              <a:t>		</a:t>
            </a:r>
          </a:p>
          <a:p>
            <a:pPr eaLnBrk="1" hangingPunct="1">
              <a:lnSpc>
                <a:spcPct val="80000"/>
              </a:lnSpc>
              <a:spcBef>
                <a:spcPct val="0"/>
              </a:spcBef>
              <a:buFontTx/>
              <a:buNone/>
            </a:pPr>
            <a:r>
              <a:rPr lang="en-US" altLang="en-US" sz="1600"/>
              <a:t>		String username = "";</a:t>
            </a:r>
          </a:p>
          <a:p>
            <a:pPr eaLnBrk="1" hangingPunct="1">
              <a:lnSpc>
                <a:spcPct val="80000"/>
              </a:lnSpc>
              <a:spcBef>
                <a:spcPct val="0"/>
              </a:spcBef>
              <a:buFontTx/>
              <a:buNone/>
            </a:pPr>
            <a:r>
              <a:rPr lang="en-US" altLang="en-US" sz="1600"/>
              <a:t>				</a:t>
            </a:r>
          </a:p>
        </p:txBody>
      </p:sp>
      <p:sp>
        <p:nvSpPr>
          <p:cNvPr id="411651" name="Rectangle 3">
            <a:extLst>
              <a:ext uri="{FF2B5EF4-FFF2-40B4-BE49-F238E27FC236}">
                <a16:creationId xmlns:a16="http://schemas.microsoft.com/office/drawing/2014/main" id="{EEBC6A30-9E8A-490B-992A-6C6B3B00901A}"/>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b="1"/>
              <a:t>HappyVisit</a:t>
            </a:r>
            <a:r>
              <a:rPr lang="en-US"/>
              <a:t> Servlet - 3: FinalServlet.java</a:t>
            </a:r>
          </a:p>
        </p:txBody>
      </p:sp>
      <p:sp>
        <p:nvSpPr>
          <p:cNvPr id="69636" name="Slide Number Placeholder 3">
            <a:extLst>
              <a:ext uri="{FF2B5EF4-FFF2-40B4-BE49-F238E27FC236}">
                <a16:creationId xmlns:a16="http://schemas.microsoft.com/office/drawing/2014/main" id="{81828F64-C75C-4C55-804B-44EAE9A48EE5}"/>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3A52BEE1-916E-488C-A785-06AF88F0B289}" type="slidenum">
              <a:rPr lang="en-US" altLang="en-US" sz="1000" i="0">
                <a:solidFill>
                  <a:srgbClr val="FFFFFF"/>
                </a:solidFill>
              </a:rPr>
              <a:pPr algn="l" eaLnBrk="1" hangingPunct="1"/>
              <a:t>137</a:t>
            </a:fld>
            <a:endParaRPr lang="en-US" altLang="en-US" sz="1000" i="0">
              <a:solidFill>
                <a:srgbClr val="FFFFFF"/>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CAEBE482-C5B3-4658-8AF9-ACD16655D3E2}"/>
              </a:ext>
            </a:extLst>
          </p:cNvPr>
          <p:cNvSpPr>
            <a:spLocks noGrp="1" noChangeArrowheads="1"/>
          </p:cNvSpPr>
          <p:nvPr>
            <p:ph type="body" idx="4294967295"/>
          </p:nvPr>
        </p:nvSpPr>
        <p:spPr>
          <a:xfrm>
            <a:off x="1752600" y="990600"/>
            <a:ext cx="8686800" cy="3352800"/>
          </a:xfrm>
        </p:spPr>
        <p:txBody>
          <a:bodyPr>
            <a:normAutofit fontScale="85000" lnSpcReduction="20000"/>
          </a:bodyPr>
          <a:lstStyle/>
          <a:p>
            <a:pPr eaLnBrk="1" hangingPunct="1">
              <a:lnSpc>
                <a:spcPct val="80000"/>
              </a:lnSpc>
              <a:spcBef>
                <a:spcPct val="0"/>
              </a:spcBef>
              <a:buFontTx/>
              <a:buNone/>
            </a:pPr>
            <a:r>
              <a:rPr lang="en-US" altLang="en-US" sz="1800"/>
              <a:t>		</a:t>
            </a:r>
          </a:p>
          <a:p>
            <a:pPr eaLnBrk="1" hangingPunct="1">
              <a:lnSpc>
                <a:spcPct val="80000"/>
              </a:lnSpc>
              <a:spcBef>
                <a:spcPct val="0"/>
              </a:spcBef>
              <a:buFontTx/>
              <a:buNone/>
            </a:pPr>
            <a:r>
              <a:rPr lang="en-US" altLang="en-US" sz="1800"/>
              <a:t>		</a:t>
            </a:r>
          </a:p>
          <a:p>
            <a:pPr eaLnBrk="1" hangingPunct="1">
              <a:lnSpc>
                <a:spcPct val="80000"/>
              </a:lnSpc>
              <a:spcBef>
                <a:spcPct val="0"/>
              </a:spcBef>
              <a:buFontTx/>
              <a:buNone/>
            </a:pPr>
            <a:endParaRPr lang="en-US" altLang="en-US" sz="1800"/>
          </a:p>
          <a:p>
            <a:pPr eaLnBrk="1" hangingPunct="1">
              <a:lnSpc>
                <a:spcPct val="80000"/>
              </a:lnSpc>
              <a:spcBef>
                <a:spcPct val="0"/>
              </a:spcBef>
              <a:buFontTx/>
              <a:buNone/>
            </a:pPr>
            <a:r>
              <a:rPr lang="en-US" altLang="en-US" sz="1800"/>
              <a:t>		</a:t>
            </a:r>
            <a:r>
              <a:rPr lang="en-US" altLang="en-US" sz="1600"/>
              <a:t>PrintWriter out = response.getWriter();</a:t>
            </a:r>
          </a:p>
          <a:p>
            <a:pPr eaLnBrk="1" hangingPunct="1">
              <a:lnSpc>
                <a:spcPct val="80000"/>
              </a:lnSpc>
              <a:spcBef>
                <a:spcPct val="0"/>
              </a:spcBef>
              <a:buFontTx/>
              <a:buNone/>
            </a:pPr>
            <a:endParaRPr lang="en-US" altLang="en-US" sz="1600"/>
          </a:p>
          <a:p>
            <a:pPr eaLnBrk="1" hangingPunct="1">
              <a:lnSpc>
                <a:spcPct val="80000"/>
              </a:lnSpc>
              <a:spcBef>
                <a:spcPct val="0"/>
              </a:spcBef>
              <a:buFontTx/>
              <a:buNone/>
            </a:pPr>
            <a:r>
              <a:rPr lang="en-US" altLang="en-US" sz="1600"/>
              <a:t>		HttpSession session = request.getSession(true);</a:t>
            </a:r>
          </a:p>
          <a:p>
            <a:pPr eaLnBrk="1" hangingPunct="1">
              <a:lnSpc>
                <a:spcPct val="80000"/>
              </a:lnSpc>
              <a:spcBef>
                <a:spcPct val="0"/>
              </a:spcBef>
              <a:buFontTx/>
              <a:buNone/>
            </a:pPr>
            <a:endParaRPr lang="en-US" altLang="en-US" sz="1600"/>
          </a:p>
          <a:p>
            <a:pPr eaLnBrk="1" hangingPunct="1">
              <a:lnSpc>
                <a:spcPct val="80000"/>
              </a:lnSpc>
              <a:spcBef>
                <a:spcPct val="0"/>
              </a:spcBef>
              <a:buFontTx/>
              <a:buNone/>
            </a:pPr>
            <a:r>
              <a:rPr lang="en-US" altLang="en-US" sz="1600"/>
              <a:t>		/* Retrieve the value bound to "user". */</a:t>
            </a:r>
          </a:p>
          <a:p>
            <a:pPr eaLnBrk="1" hangingPunct="1">
              <a:lnSpc>
                <a:spcPct val="80000"/>
              </a:lnSpc>
              <a:spcBef>
                <a:spcPct val="0"/>
              </a:spcBef>
              <a:buFontTx/>
              <a:buNone/>
            </a:pPr>
            <a:r>
              <a:rPr lang="en-US" altLang="en-US" sz="1600"/>
              <a:t>		username = (String)session.getAttribute("user");	</a:t>
            </a:r>
          </a:p>
          <a:p>
            <a:pPr eaLnBrk="1" hangingPunct="1">
              <a:lnSpc>
                <a:spcPct val="80000"/>
              </a:lnSpc>
              <a:spcBef>
                <a:spcPct val="0"/>
              </a:spcBef>
              <a:buFontTx/>
              <a:buNone/>
            </a:pPr>
            <a:endParaRPr lang="en-US" altLang="en-US" sz="1600"/>
          </a:p>
          <a:p>
            <a:pPr eaLnBrk="1" hangingPunct="1">
              <a:lnSpc>
                <a:spcPct val="80000"/>
              </a:lnSpc>
              <a:spcBef>
                <a:spcPct val="0"/>
              </a:spcBef>
              <a:buFontTx/>
              <a:buNone/>
            </a:pPr>
            <a:r>
              <a:rPr lang="en-US" altLang="en-US" sz="1600"/>
              <a:t>		/* Retrieve the value bound to "counter".*/</a:t>
            </a:r>
          </a:p>
          <a:p>
            <a:pPr eaLnBrk="1" hangingPunct="1">
              <a:lnSpc>
                <a:spcPct val="80000"/>
              </a:lnSpc>
              <a:spcBef>
                <a:spcPct val="0"/>
              </a:spcBef>
              <a:buFontTx/>
              <a:buNone/>
            </a:pPr>
            <a:r>
              <a:rPr lang="en-US" altLang="en-US" sz="1600"/>
              <a:t>		String counter = (String)session.getAttribute("counter");</a:t>
            </a:r>
          </a:p>
          <a:p>
            <a:pPr eaLnBrk="1" hangingPunct="1">
              <a:lnSpc>
                <a:spcPct val="80000"/>
              </a:lnSpc>
              <a:spcBef>
                <a:spcPct val="0"/>
              </a:spcBef>
              <a:buFontTx/>
              <a:buNone/>
            </a:pPr>
            <a:endParaRPr lang="en-US" altLang="en-US" sz="1600"/>
          </a:p>
          <a:p>
            <a:pPr eaLnBrk="1" hangingPunct="1">
              <a:lnSpc>
                <a:spcPct val="80000"/>
              </a:lnSpc>
              <a:spcBef>
                <a:spcPct val="0"/>
              </a:spcBef>
              <a:buFontTx/>
              <a:buNone/>
            </a:pPr>
            <a:r>
              <a:rPr lang="en-US" altLang="en-US" sz="1600"/>
              <a:t>		int count = Integer.parseInt(counter);</a:t>
            </a:r>
          </a:p>
          <a:p>
            <a:pPr eaLnBrk="1" hangingPunct="1">
              <a:lnSpc>
                <a:spcPct val="80000"/>
              </a:lnSpc>
              <a:spcBef>
                <a:spcPct val="0"/>
              </a:spcBef>
              <a:buFontTx/>
              <a:buNone/>
            </a:pPr>
            <a:r>
              <a:rPr lang="en-US" altLang="en-US" sz="1600"/>
              <a:t>	</a:t>
            </a:r>
          </a:p>
          <a:p>
            <a:pPr eaLnBrk="1" hangingPunct="1">
              <a:lnSpc>
                <a:spcPct val="80000"/>
              </a:lnSpc>
              <a:spcBef>
                <a:spcPct val="0"/>
              </a:spcBef>
              <a:buFontTx/>
              <a:buNone/>
            </a:pPr>
            <a:r>
              <a:rPr lang="en-US" altLang="en-US" sz="1600"/>
              <a:t>		for(int i=1; i&lt;=count-1; i++)</a:t>
            </a:r>
          </a:p>
          <a:p>
            <a:pPr eaLnBrk="1" hangingPunct="1">
              <a:lnSpc>
                <a:spcPct val="80000"/>
              </a:lnSpc>
              <a:spcBef>
                <a:spcPct val="0"/>
              </a:spcBef>
              <a:buFontTx/>
              <a:buNone/>
            </a:pPr>
            <a:r>
              <a:rPr lang="en-US" altLang="en-US" sz="1600"/>
              <a:t>		{ 		</a:t>
            </a:r>
          </a:p>
          <a:p>
            <a:pPr eaLnBrk="1" hangingPunct="1">
              <a:lnSpc>
                <a:spcPct val="80000"/>
              </a:lnSpc>
              <a:spcBef>
                <a:spcPct val="0"/>
              </a:spcBef>
              <a:buFontTx/>
              <a:buNone/>
            </a:pPr>
            <a:r>
              <a:rPr lang="en-US" altLang="en-US" sz="1600"/>
              <a:t>		</a:t>
            </a:r>
          </a:p>
          <a:p>
            <a:pPr eaLnBrk="1" hangingPunct="1">
              <a:lnSpc>
                <a:spcPct val="80000"/>
              </a:lnSpc>
              <a:spcBef>
                <a:spcPct val="0"/>
              </a:spcBef>
              <a:buFontTx/>
              <a:buNone/>
            </a:pPr>
            <a:r>
              <a:rPr lang="en-US" altLang="en-US" sz="1600"/>
              <a:t>		/* Create a String array. */</a:t>
            </a:r>
          </a:p>
          <a:p>
            <a:pPr eaLnBrk="1" hangingPunct="1">
              <a:lnSpc>
                <a:spcPct val="80000"/>
              </a:lnSpc>
              <a:spcBef>
                <a:spcPct val="0"/>
              </a:spcBef>
              <a:buFontTx/>
              <a:buNone/>
            </a:pPr>
            <a:r>
              <a:rPr lang="en-US" altLang="en-US" sz="1600"/>
              <a:t>			</a:t>
            </a:r>
          </a:p>
          <a:p>
            <a:pPr eaLnBrk="1" hangingPunct="1">
              <a:lnSpc>
                <a:spcPct val="80000"/>
              </a:lnSpc>
              <a:spcBef>
                <a:spcPct val="0"/>
              </a:spcBef>
              <a:buFontTx/>
              <a:buNone/>
            </a:pPr>
            <a:r>
              <a:rPr lang="en-US" altLang="en-US" sz="1600"/>
              <a:t>			String trname []= new String[count-1];</a:t>
            </a:r>
          </a:p>
          <a:p>
            <a:pPr eaLnBrk="1" hangingPunct="1">
              <a:lnSpc>
                <a:spcPct val="80000"/>
              </a:lnSpc>
              <a:spcBef>
                <a:spcPct val="0"/>
              </a:spcBef>
              <a:buFontTx/>
              <a:buNone/>
            </a:pPr>
            <a:r>
              <a:rPr lang="en-US" altLang="en-US" sz="1600"/>
              <a:t>			trname[i-1] = (String)session.getAttribute("c"+i);</a:t>
            </a:r>
          </a:p>
          <a:p>
            <a:pPr eaLnBrk="1" hangingPunct="1">
              <a:lnSpc>
                <a:spcPct val="80000"/>
              </a:lnSpc>
              <a:spcBef>
                <a:spcPct val="0"/>
              </a:spcBef>
              <a:buFontTx/>
              <a:buNone/>
            </a:pPr>
            <a:endParaRPr lang="en-US" altLang="en-US" sz="1600"/>
          </a:p>
          <a:p>
            <a:pPr eaLnBrk="1" hangingPunct="1">
              <a:lnSpc>
                <a:spcPct val="80000"/>
              </a:lnSpc>
              <a:spcBef>
                <a:spcPct val="0"/>
              </a:spcBef>
              <a:buFontTx/>
              <a:buNone/>
            </a:pPr>
            <a:r>
              <a:rPr lang="en-US" altLang="en-US" sz="1600"/>
              <a:t>		</a:t>
            </a:r>
          </a:p>
        </p:txBody>
      </p:sp>
      <p:sp>
        <p:nvSpPr>
          <p:cNvPr id="412675" name="Rectangle 3">
            <a:extLst>
              <a:ext uri="{FF2B5EF4-FFF2-40B4-BE49-F238E27FC236}">
                <a16:creationId xmlns:a16="http://schemas.microsoft.com/office/drawing/2014/main" id="{2D21274D-F9FA-434E-B1E3-54FF52AF10F2}"/>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b="1"/>
              <a:t>HappyVisit</a:t>
            </a:r>
            <a:r>
              <a:rPr lang="en-US"/>
              <a:t> Servlet - 3: FinalServlet.java</a:t>
            </a:r>
          </a:p>
        </p:txBody>
      </p:sp>
      <p:sp>
        <p:nvSpPr>
          <p:cNvPr id="70660" name="Slide Number Placeholder 3">
            <a:extLst>
              <a:ext uri="{FF2B5EF4-FFF2-40B4-BE49-F238E27FC236}">
                <a16:creationId xmlns:a16="http://schemas.microsoft.com/office/drawing/2014/main" id="{FE69B468-9451-4E3D-9FCD-E313D516EACA}"/>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453DBE2D-14AB-4CD1-A80B-259CC73BBB75}" type="slidenum">
              <a:rPr lang="en-US" altLang="en-US" sz="1000" i="0">
                <a:solidFill>
                  <a:srgbClr val="FFFFFF"/>
                </a:solidFill>
              </a:rPr>
              <a:pPr algn="l" eaLnBrk="1" hangingPunct="1"/>
              <a:t>138</a:t>
            </a:fld>
            <a:endParaRPr lang="en-US" altLang="en-US" sz="1000" i="0">
              <a:solidFill>
                <a:srgbClr val="FFFFFF"/>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E44C7882-D6C3-4F21-82D3-5B927194DC4F}"/>
              </a:ext>
            </a:extLst>
          </p:cNvPr>
          <p:cNvSpPr>
            <a:spLocks noGrp="1" noChangeArrowheads="1"/>
          </p:cNvSpPr>
          <p:nvPr>
            <p:ph type="body" idx="4294967295"/>
          </p:nvPr>
        </p:nvSpPr>
        <p:spPr>
          <a:xfrm>
            <a:off x="1752600" y="914400"/>
            <a:ext cx="8686800" cy="3352800"/>
          </a:xfrm>
        </p:spPr>
        <p:txBody>
          <a:bodyPr>
            <a:normAutofit fontScale="77500" lnSpcReduction="20000"/>
          </a:bodyPr>
          <a:lstStyle/>
          <a:p>
            <a:pPr eaLnBrk="1" hangingPunct="1">
              <a:lnSpc>
                <a:spcPct val="80000"/>
              </a:lnSpc>
              <a:spcBef>
                <a:spcPct val="0"/>
              </a:spcBef>
              <a:buFontTx/>
              <a:buNone/>
            </a:pPr>
            <a:endParaRPr lang="en-US" altLang="en-US" sz="2000"/>
          </a:p>
          <a:p>
            <a:pPr eaLnBrk="1" hangingPunct="1">
              <a:lnSpc>
                <a:spcPct val="80000"/>
              </a:lnSpc>
              <a:spcBef>
                <a:spcPct val="0"/>
              </a:spcBef>
              <a:buFontTx/>
              <a:buNone/>
            </a:pPr>
            <a:endParaRPr lang="en-US" altLang="en-US" sz="2000"/>
          </a:p>
          <a:p>
            <a:pPr eaLnBrk="1" hangingPunct="1">
              <a:lnSpc>
                <a:spcPct val="80000"/>
              </a:lnSpc>
              <a:spcBef>
                <a:spcPct val="0"/>
              </a:spcBef>
              <a:buFontTx/>
              <a:buNone/>
            </a:pPr>
            <a:r>
              <a:rPr lang="en-US" altLang="en-US" sz="2000"/>
              <a:t>/* Calculate the total price of selected items.*/</a:t>
            </a:r>
          </a:p>
          <a:p>
            <a:pPr eaLnBrk="1" hangingPunct="1">
              <a:lnSpc>
                <a:spcPct val="80000"/>
              </a:lnSpc>
              <a:spcBef>
                <a:spcPct val="0"/>
              </a:spcBef>
              <a:buFontTx/>
              <a:buNone/>
            </a:pPr>
            <a:r>
              <a:rPr lang="en-US" altLang="en-US" sz="2000"/>
              <a:t>			</a:t>
            </a:r>
          </a:p>
          <a:p>
            <a:pPr eaLnBrk="1" hangingPunct="1">
              <a:lnSpc>
                <a:spcPct val="80000"/>
              </a:lnSpc>
              <a:spcBef>
                <a:spcPct val="0"/>
              </a:spcBef>
              <a:buFontTx/>
              <a:buNone/>
            </a:pPr>
            <a:r>
              <a:rPr lang="en-US" altLang="en-US" sz="2000"/>
              <a:t>			if ((trname[i-1]).equals("c1"))</a:t>
            </a:r>
          </a:p>
          <a:p>
            <a:pPr eaLnBrk="1" hangingPunct="1">
              <a:lnSpc>
                <a:spcPct val="80000"/>
              </a:lnSpc>
              <a:spcBef>
                <a:spcPct val="0"/>
              </a:spcBef>
              <a:buFontTx/>
              <a:buNone/>
            </a:pPr>
            <a:r>
              <a:rPr lang="en-US" altLang="en-US" sz="2000"/>
              <a:t>			{</a:t>
            </a:r>
          </a:p>
          <a:p>
            <a:pPr eaLnBrk="1" hangingPunct="1">
              <a:lnSpc>
                <a:spcPct val="80000"/>
              </a:lnSpc>
              <a:spcBef>
                <a:spcPct val="0"/>
              </a:spcBef>
              <a:buFontTx/>
              <a:buNone/>
            </a:pPr>
            <a:r>
              <a:rPr lang="en-US" altLang="en-US" sz="2000"/>
              <a:t>				price1 = 445;</a:t>
            </a:r>
          </a:p>
          <a:p>
            <a:pPr eaLnBrk="1" hangingPunct="1">
              <a:lnSpc>
                <a:spcPct val="80000"/>
              </a:lnSpc>
              <a:spcBef>
                <a:spcPct val="0"/>
              </a:spcBef>
              <a:buFontTx/>
              <a:buNone/>
            </a:pPr>
            <a:r>
              <a:rPr lang="en-US" altLang="en-US" sz="2000"/>
              <a:t>			}	  </a:t>
            </a:r>
          </a:p>
          <a:p>
            <a:pPr eaLnBrk="1" hangingPunct="1">
              <a:lnSpc>
                <a:spcPct val="80000"/>
              </a:lnSpc>
              <a:spcBef>
                <a:spcPct val="0"/>
              </a:spcBef>
              <a:buFontTx/>
              <a:buNone/>
            </a:pPr>
            <a:r>
              <a:rPr lang="en-US" altLang="en-US" sz="2000"/>
              <a:t>			if ((trname[i-1]).equals("c2"))</a:t>
            </a:r>
          </a:p>
          <a:p>
            <a:pPr eaLnBrk="1" hangingPunct="1">
              <a:lnSpc>
                <a:spcPct val="80000"/>
              </a:lnSpc>
              <a:spcBef>
                <a:spcPct val="0"/>
              </a:spcBef>
              <a:buFontTx/>
              <a:buNone/>
            </a:pPr>
            <a:r>
              <a:rPr lang="en-US" altLang="en-US" sz="2000"/>
              <a:t>			{</a:t>
            </a:r>
          </a:p>
          <a:p>
            <a:pPr eaLnBrk="1" hangingPunct="1">
              <a:lnSpc>
                <a:spcPct val="80000"/>
              </a:lnSpc>
              <a:spcBef>
                <a:spcPct val="0"/>
              </a:spcBef>
              <a:buFontTx/>
              <a:buNone/>
            </a:pPr>
            <a:r>
              <a:rPr lang="en-US" altLang="en-US" sz="2000"/>
              <a:t>				price2 = 650;</a:t>
            </a:r>
          </a:p>
          <a:p>
            <a:pPr eaLnBrk="1" hangingPunct="1">
              <a:lnSpc>
                <a:spcPct val="80000"/>
              </a:lnSpc>
              <a:spcBef>
                <a:spcPct val="0"/>
              </a:spcBef>
              <a:buFontTx/>
              <a:buNone/>
            </a:pPr>
            <a:r>
              <a:rPr lang="en-US" altLang="en-US" sz="2000"/>
              <a:t>			}</a:t>
            </a:r>
          </a:p>
          <a:p>
            <a:pPr eaLnBrk="1" hangingPunct="1">
              <a:lnSpc>
                <a:spcPct val="80000"/>
              </a:lnSpc>
              <a:spcBef>
                <a:spcPct val="0"/>
              </a:spcBef>
              <a:buFontTx/>
              <a:buNone/>
            </a:pPr>
            <a:r>
              <a:rPr lang="en-US" altLang="en-US" sz="2000"/>
              <a:t>			if ((trname[i-1]).equals("c3"))</a:t>
            </a:r>
          </a:p>
          <a:p>
            <a:pPr eaLnBrk="1" hangingPunct="1">
              <a:lnSpc>
                <a:spcPct val="80000"/>
              </a:lnSpc>
              <a:spcBef>
                <a:spcPct val="0"/>
              </a:spcBef>
              <a:buFontTx/>
              <a:buNone/>
            </a:pPr>
            <a:r>
              <a:rPr lang="en-US" altLang="en-US" sz="2000"/>
              <a:t>			{</a:t>
            </a:r>
          </a:p>
          <a:p>
            <a:pPr eaLnBrk="1" hangingPunct="1">
              <a:lnSpc>
                <a:spcPct val="80000"/>
              </a:lnSpc>
              <a:spcBef>
                <a:spcPct val="0"/>
              </a:spcBef>
              <a:buFontTx/>
              <a:buNone/>
            </a:pPr>
            <a:r>
              <a:rPr lang="en-US" altLang="en-US" sz="2000"/>
              <a:t>				price3 = 565;</a:t>
            </a:r>
          </a:p>
          <a:p>
            <a:pPr eaLnBrk="1" hangingPunct="1">
              <a:lnSpc>
                <a:spcPct val="80000"/>
              </a:lnSpc>
              <a:spcBef>
                <a:spcPct val="0"/>
              </a:spcBef>
              <a:buFontTx/>
              <a:buNone/>
            </a:pPr>
            <a:r>
              <a:rPr lang="en-US" altLang="en-US" sz="2000"/>
              <a:t>			}	  	  </a:t>
            </a:r>
          </a:p>
          <a:p>
            <a:pPr eaLnBrk="1" hangingPunct="1">
              <a:lnSpc>
                <a:spcPct val="80000"/>
              </a:lnSpc>
              <a:spcBef>
                <a:spcPct val="0"/>
              </a:spcBef>
              <a:buFontTx/>
              <a:buNone/>
            </a:pPr>
            <a:r>
              <a:rPr lang="en-US" altLang="en-US" sz="2000"/>
              <a:t>			if ((trname[i-1]).equals("c4"))</a:t>
            </a:r>
          </a:p>
          <a:p>
            <a:pPr eaLnBrk="1" hangingPunct="1">
              <a:lnSpc>
                <a:spcPct val="80000"/>
              </a:lnSpc>
              <a:spcBef>
                <a:spcPct val="0"/>
              </a:spcBef>
              <a:buFontTx/>
              <a:buNone/>
            </a:pPr>
            <a:r>
              <a:rPr lang="en-US" altLang="en-US" sz="2000"/>
              <a:t>			{</a:t>
            </a:r>
          </a:p>
          <a:p>
            <a:pPr eaLnBrk="1" hangingPunct="1">
              <a:lnSpc>
                <a:spcPct val="80000"/>
              </a:lnSpc>
              <a:spcBef>
                <a:spcPct val="0"/>
              </a:spcBef>
              <a:buFontTx/>
              <a:buNone/>
            </a:pPr>
            <a:r>
              <a:rPr lang="en-US" altLang="en-US" sz="2000"/>
              <a:t>				price4 = 1275;</a:t>
            </a:r>
          </a:p>
          <a:p>
            <a:pPr eaLnBrk="1" hangingPunct="1">
              <a:lnSpc>
                <a:spcPct val="80000"/>
              </a:lnSpc>
              <a:spcBef>
                <a:spcPct val="0"/>
              </a:spcBef>
              <a:buFontTx/>
              <a:buNone/>
            </a:pPr>
            <a:r>
              <a:rPr lang="en-US" altLang="en-US" sz="2000"/>
              <a:t>			}}	   </a:t>
            </a:r>
          </a:p>
          <a:p>
            <a:pPr eaLnBrk="1" hangingPunct="1">
              <a:lnSpc>
                <a:spcPct val="80000"/>
              </a:lnSpc>
              <a:spcBef>
                <a:spcPct val="0"/>
              </a:spcBef>
              <a:buFontTx/>
              <a:buNone/>
            </a:pPr>
            <a:r>
              <a:rPr lang="en-US" altLang="en-US" sz="2000"/>
              <a:t>		</a:t>
            </a:r>
          </a:p>
        </p:txBody>
      </p:sp>
      <p:sp>
        <p:nvSpPr>
          <p:cNvPr id="413699" name="Rectangle 3">
            <a:extLst>
              <a:ext uri="{FF2B5EF4-FFF2-40B4-BE49-F238E27FC236}">
                <a16:creationId xmlns:a16="http://schemas.microsoft.com/office/drawing/2014/main" id="{F398A157-2568-4349-B79A-05DA40C29FAF}"/>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b="1"/>
              <a:t>HappyVisit</a:t>
            </a:r>
            <a:r>
              <a:rPr lang="en-US"/>
              <a:t> Servlet - 3: FinalServlet.java</a:t>
            </a:r>
          </a:p>
        </p:txBody>
      </p:sp>
      <p:sp>
        <p:nvSpPr>
          <p:cNvPr id="71684" name="Slide Number Placeholder 3">
            <a:extLst>
              <a:ext uri="{FF2B5EF4-FFF2-40B4-BE49-F238E27FC236}">
                <a16:creationId xmlns:a16="http://schemas.microsoft.com/office/drawing/2014/main" id="{D7755984-5780-4E63-BA84-AE0903ED049E}"/>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CD5E741C-C145-4A2B-9FB2-7335EC090949}" type="slidenum">
              <a:rPr lang="en-US" altLang="en-US" sz="1000" i="0">
                <a:solidFill>
                  <a:srgbClr val="FFFFFF"/>
                </a:solidFill>
              </a:rPr>
              <a:pPr algn="l" eaLnBrk="1" hangingPunct="1"/>
              <a:t>139</a:t>
            </a:fld>
            <a:endParaRPr lang="en-US" altLang="en-US" sz="1000" i="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B2D0685B-BB5C-4094-99C6-E26DF09E2A5F}"/>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J2EE Overview</a:t>
            </a:r>
          </a:p>
        </p:txBody>
      </p:sp>
      <p:sp>
        <p:nvSpPr>
          <p:cNvPr id="14339" name="Rectangle 3">
            <a:extLst>
              <a:ext uri="{FF2B5EF4-FFF2-40B4-BE49-F238E27FC236}">
                <a16:creationId xmlns:a16="http://schemas.microsoft.com/office/drawing/2014/main" id="{E2844600-25B5-4582-9F1B-A8CE93709C73}"/>
              </a:ext>
            </a:extLst>
          </p:cNvPr>
          <p:cNvSpPr>
            <a:spLocks noGrp="1" noChangeArrowheads="1"/>
          </p:cNvSpPr>
          <p:nvPr>
            <p:ph type="body" idx="1"/>
          </p:nvPr>
        </p:nvSpPr>
        <p:spPr/>
        <p:txBody>
          <a:bodyPr/>
          <a:lstStyle/>
          <a:p>
            <a:r>
              <a:rPr lang="en-US" altLang="en-US"/>
              <a:t>Containers and Components</a:t>
            </a:r>
          </a:p>
          <a:p>
            <a:pPr lvl="1"/>
            <a:r>
              <a:rPr lang="en-US" altLang="en-US" sz="1800"/>
              <a:t>Containers do their work invisibly	</a:t>
            </a:r>
          </a:p>
          <a:p>
            <a:pPr lvl="1"/>
            <a:r>
              <a:rPr lang="en-US" altLang="en-US" sz="1800"/>
              <a:t>No complicated APIs</a:t>
            </a:r>
          </a:p>
          <a:p>
            <a:pPr lvl="1"/>
            <a:r>
              <a:rPr lang="en-US" altLang="en-US" sz="1800"/>
              <a:t> Containers implement J2EE</a:t>
            </a:r>
          </a:p>
          <a:p>
            <a:pPr lvl="1"/>
            <a:r>
              <a:rPr lang="en-US" altLang="en-US" sz="1800"/>
              <a:t> Look the same to components</a:t>
            </a:r>
          </a:p>
          <a:p>
            <a:pPr lvl="1"/>
            <a:r>
              <a:rPr lang="en-US" altLang="en-US" sz="1800"/>
              <a:t>Vendors making the containers have great freedom to innovate</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F23BF1E5-0981-49EC-AA1B-24AA807617DF}"/>
              </a:ext>
            </a:extLst>
          </p:cNvPr>
          <p:cNvSpPr>
            <a:spLocks noGrp="1" noChangeArrowheads="1"/>
          </p:cNvSpPr>
          <p:nvPr>
            <p:ph type="body" idx="4294967295"/>
          </p:nvPr>
        </p:nvSpPr>
        <p:spPr>
          <a:xfrm>
            <a:off x="1752600" y="1905000"/>
            <a:ext cx="8686800" cy="3352800"/>
          </a:xfrm>
        </p:spPr>
        <p:txBody>
          <a:bodyPr/>
          <a:lstStyle/>
          <a:p>
            <a:pPr eaLnBrk="1" hangingPunct="1">
              <a:lnSpc>
                <a:spcPct val="80000"/>
              </a:lnSpc>
              <a:spcBef>
                <a:spcPct val="0"/>
              </a:spcBef>
              <a:buFontTx/>
              <a:buNone/>
            </a:pPr>
            <a:endParaRPr lang="en-US" altLang="en-US" sz="2000"/>
          </a:p>
          <a:p>
            <a:pPr eaLnBrk="1" hangingPunct="1">
              <a:lnSpc>
                <a:spcPct val="80000"/>
              </a:lnSpc>
              <a:spcBef>
                <a:spcPct val="0"/>
              </a:spcBef>
              <a:buFontTx/>
              <a:buNone/>
            </a:pPr>
            <a:r>
              <a:rPr lang="en-US" altLang="en-US" sz="2000"/>
              <a:t>/* Calculate the total bill. */			</a:t>
            </a:r>
          </a:p>
          <a:p>
            <a:pPr eaLnBrk="1" hangingPunct="1">
              <a:lnSpc>
                <a:spcPct val="80000"/>
              </a:lnSpc>
              <a:spcBef>
                <a:spcPct val="0"/>
              </a:spcBef>
              <a:buFontTx/>
              <a:buNone/>
            </a:pPr>
            <a:r>
              <a:rPr lang="en-US" altLang="en-US" sz="2000"/>
              <a:t>		totalPrice = price1 + price2 + price3 + price4;		</a:t>
            </a:r>
          </a:p>
          <a:p>
            <a:pPr eaLnBrk="1" hangingPunct="1">
              <a:lnSpc>
                <a:spcPct val="80000"/>
              </a:lnSpc>
              <a:spcBef>
                <a:spcPct val="0"/>
              </a:spcBef>
              <a:buFontTx/>
              <a:buNone/>
            </a:pPr>
            <a:endParaRPr lang="en-US" altLang="en-US" sz="2000"/>
          </a:p>
          <a:p>
            <a:pPr eaLnBrk="1" hangingPunct="1">
              <a:lnSpc>
                <a:spcPct val="80000"/>
              </a:lnSpc>
              <a:spcBef>
                <a:spcPct val="0"/>
              </a:spcBef>
              <a:buFontTx/>
              <a:buNone/>
            </a:pPr>
            <a:r>
              <a:rPr lang="en-US" altLang="en-US" sz="2000"/>
              <a:t>/* Display the total bill that the user has to pay. */</a:t>
            </a:r>
          </a:p>
          <a:p>
            <a:pPr eaLnBrk="1" hangingPunct="1">
              <a:lnSpc>
                <a:spcPct val="80000"/>
              </a:lnSpc>
              <a:spcBef>
                <a:spcPct val="0"/>
              </a:spcBef>
              <a:buFontTx/>
              <a:buNone/>
            </a:pPr>
            <a:endParaRPr lang="en-US" altLang="en-US" sz="2000"/>
          </a:p>
          <a:p>
            <a:pPr eaLnBrk="1" hangingPunct="1">
              <a:lnSpc>
                <a:spcPct val="80000"/>
              </a:lnSpc>
              <a:spcBef>
                <a:spcPct val="0"/>
              </a:spcBef>
              <a:buFontTx/>
              <a:buNone/>
            </a:pPr>
            <a:r>
              <a:rPr lang="en-US" altLang="en-US" sz="2000"/>
              <a:t>		out.println(username + “, your bill is Rs " + totalRate);</a:t>
            </a:r>
          </a:p>
          <a:p>
            <a:pPr eaLnBrk="1" hangingPunct="1">
              <a:lnSpc>
                <a:spcPct val="80000"/>
              </a:lnSpc>
              <a:spcBef>
                <a:spcPct val="0"/>
              </a:spcBef>
              <a:buFontTx/>
              <a:buNone/>
            </a:pPr>
            <a:r>
              <a:rPr lang="en-US" altLang="en-US" sz="2000"/>
              <a:t>		</a:t>
            </a:r>
          </a:p>
          <a:p>
            <a:pPr eaLnBrk="1" hangingPunct="1">
              <a:lnSpc>
                <a:spcPct val="80000"/>
              </a:lnSpc>
              <a:spcBef>
                <a:spcPct val="0"/>
              </a:spcBef>
              <a:buFontTx/>
              <a:buNone/>
            </a:pPr>
            <a:r>
              <a:rPr lang="en-US" altLang="en-US" sz="2000"/>
              <a:t>		out.println("&lt;/BODY&gt;&lt;/HTML&gt;");</a:t>
            </a:r>
          </a:p>
          <a:p>
            <a:pPr eaLnBrk="1" hangingPunct="1">
              <a:lnSpc>
                <a:spcPct val="80000"/>
              </a:lnSpc>
              <a:spcBef>
                <a:spcPct val="0"/>
              </a:spcBef>
              <a:buFontTx/>
              <a:buNone/>
            </a:pPr>
            <a:r>
              <a:rPr lang="en-US" altLang="en-US" sz="2000"/>
              <a:t>		out.close();</a:t>
            </a:r>
          </a:p>
          <a:p>
            <a:pPr eaLnBrk="1" hangingPunct="1">
              <a:lnSpc>
                <a:spcPct val="80000"/>
              </a:lnSpc>
              <a:spcBef>
                <a:spcPct val="0"/>
              </a:spcBef>
              <a:buFontTx/>
              <a:buNone/>
            </a:pPr>
            <a:r>
              <a:rPr lang="en-US" altLang="en-US" sz="2000"/>
              <a:t>	}</a:t>
            </a:r>
          </a:p>
          <a:p>
            <a:pPr eaLnBrk="1" hangingPunct="1">
              <a:lnSpc>
                <a:spcPct val="80000"/>
              </a:lnSpc>
              <a:spcBef>
                <a:spcPct val="0"/>
              </a:spcBef>
              <a:buFontTx/>
              <a:buNone/>
            </a:pPr>
            <a:endParaRPr lang="en-US" altLang="en-US" sz="2000"/>
          </a:p>
          <a:p>
            <a:pPr eaLnBrk="1" hangingPunct="1">
              <a:lnSpc>
                <a:spcPct val="80000"/>
              </a:lnSpc>
              <a:spcBef>
                <a:spcPct val="0"/>
              </a:spcBef>
              <a:buFontTx/>
              <a:buNone/>
            </a:pPr>
            <a:r>
              <a:rPr lang="en-US" altLang="en-US" sz="2000"/>
              <a:t>}</a:t>
            </a:r>
          </a:p>
        </p:txBody>
      </p:sp>
      <p:sp>
        <p:nvSpPr>
          <p:cNvPr id="414723" name="Rectangle 3">
            <a:extLst>
              <a:ext uri="{FF2B5EF4-FFF2-40B4-BE49-F238E27FC236}">
                <a16:creationId xmlns:a16="http://schemas.microsoft.com/office/drawing/2014/main" id="{181F2B5F-8937-4324-9C69-7C00FCDC21EC}"/>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b="1"/>
              <a:t>HappyVisit</a:t>
            </a:r>
            <a:r>
              <a:rPr lang="en-US"/>
              <a:t> Servlet - 3: FinalServlet.java</a:t>
            </a:r>
          </a:p>
        </p:txBody>
      </p:sp>
      <p:sp>
        <p:nvSpPr>
          <p:cNvPr id="72708" name="Slide Number Placeholder 3">
            <a:extLst>
              <a:ext uri="{FF2B5EF4-FFF2-40B4-BE49-F238E27FC236}">
                <a16:creationId xmlns:a16="http://schemas.microsoft.com/office/drawing/2014/main" id="{6AE0834E-9758-4C82-8034-FA46F5FFCACB}"/>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46A14F64-3B3D-481C-8956-DE2B2C855F5A}" type="slidenum">
              <a:rPr lang="en-US" altLang="en-US" sz="1000" i="0">
                <a:solidFill>
                  <a:srgbClr val="FFFFFF"/>
                </a:solidFill>
              </a:rPr>
              <a:pPr algn="l" eaLnBrk="1" hangingPunct="1"/>
              <a:t>140</a:t>
            </a:fld>
            <a:endParaRPr lang="en-US" altLang="en-US" sz="1000" i="0">
              <a:solidFill>
                <a:srgbClr val="FFFFFF"/>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B3E36CC9-AC4B-4A3D-96B6-2D9D33EBF599}"/>
              </a:ext>
            </a:extLst>
          </p:cNvPr>
          <p:cNvSpPr>
            <a:spLocks noGrp="1" noChangeArrowheads="1"/>
          </p:cNvSpPr>
          <p:nvPr>
            <p:ph type="title"/>
          </p:nvPr>
        </p:nvSpPr>
        <p:spPr/>
        <p:txBody>
          <a:bodyPr/>
          <a:lstStyle/>
          <a:p>
            <a:r>
              <a:rPr lang="en-US" altLang="en-US"/>
              <a:t>Listener</a:t>
            </a:r>
          </a:p>
        </p:txBody>
      </p:sp>
      <p:sp>
        <p:nvSpPr>
          <p:cNvPr id="73731" name="Rectangle 3">
            <a:extLst>
              <a:ext uri="{FF2B5EF4-FFF2-40B4-BE49-F238E27FC236}">
                <a16:creationId xmlns:a16="http://schemas.microsoft.com/office/drawing/2014/main" id="{C21CF295-FB5C-4429-A726-1ACDC9825A27}"/>
              </a:ext>
            </a:extLst>
          </p:cNvPr>
          <p:cNvSpPr>
            <a:spLocks noGrp="1" noChangeArrowheads="1"/>
          </p:cNvSpPr>
          <p:nvPr>
            <p:ph type="body" idx="1"/>
          </p:nvPr>
        </p:nvSpPr>
        <p:spPr>
          <a:xfrm>
            <a:off x="2057401" y="1752600"/>
            <a:ext cx="7927975" cy="3925888"/>
          </a:xfrm>
        </p:spPr>
        <p:txBody>
          <a:bodyPr>
            <a:normAutofit fontScale="92500"/>
          </a:bodyPr>
          <a:lstStyle/>
          <a:p>
            <a:pPr>
              <a:lnSpc>
                <a:spcPct val="80000"/>
              </a:lnSpc>
              <a:buFontTx/>
              <a:buNone/>
            </a:pPr>
            <a:endParaRPr lang="en-US" altLang="en-US"/>
          </a:p>
          <a:p>
            <a:pPr>
              <a:lnSpc>
                <a:spcPct val="80000"/>
              </a:lnSpc>
              <a:buFontTx/>
              <a:buNone/>
            </a:pPr>
            <a:r>
              <a:rPr lang="en-US" altLang="en-US"/>
              <a:t>•Listeners can be registered to be notified when events occur in the Servlet container</a:t>
            </a:r>
          </a:p>
          <a:p>
            <a:pPr>
              <a:lnSpc>
                <a:spcPct val="80000"/>
              </a:lnSpc>
              <a:buFontTx/>
              <a:buNone/>
            </a:pPr>
            <a:r>
              <a:rPr lang="en-US" altLang="en-US"/>
              <a:t>•ServletContext (application) </a:t>
            </a:r>
          </a:p>
          <a:p>
            <a:pPr>
              <a:lnSpc>
                <a:spcPct val="80000"/>
              </a:lnSpc>
              <a:buFontTx/>
              <a:buNone/>
            </a:pPr>
            <a:r>
              <a:rPr lang="en-US" altLang="en-US"/>
              <a:t>	–Creation, destruction, attributes setting</a:t>
            </a:r>
          </a:p>
          <a:p>
            <a:pPr>
              <a:lnSpc>
                <a:spcPct val="80000"/>
              </a:lnSpc>
              <a:buFontTx/>
              <a:buNone/>
            </a:pPr>
            <a:r>
              <a:rPr lang="en-US" altLang="en-US"/>
              <a:t>•Servlet </a:t>
            </a:r>
          </a:p>
          <a:p>
            <a:pPr>
              <a:lnSpc>
                <a:spcPct val="80000"/>
              </a:lnSpc>
              <a:buFontTx/>
              <a:buNone/>
            </a:pPr>
            <a:r>
              <a:rPr lang="en-US" altLang="en-US"/>
              <a:t>	–Creation or destruction</a:t>
            </a:r>
          </a:p>
          <a:p>
            <a:pPr>
              <a:lnSpc>
                <a:spcPct val="80000"/>
              </a:lnSpc>
              <a:buFontTx/>
              <a:buNone/>
            </a:pPr>
            <a:r>
              <a:rPr lang="en-US" altLang="en-US"/>
              <a:t>•Session</a:t>
            </a:r>
          </a:p>
          <a:p>
            <a:pPr>
              <a:lnSpc>
                <a:spcPct val="80000"/>
              </a:lnSpc>
              <a:buFontTx/>
              <a:buNone/>
            </a:pPr>
            <a:r>
              <a:rPr lang="en-US" altLang="en-US"/>
              <a:t>	–Creation, destruction, attribute setting, passivation</a:t>
            </a:r>
          </a:p>
          <a:p>
            <a:pPr>
              <a:lnSpc>
                <a:spcPct val="80000"/>
              </a:lnSpc>
              <a:buFontTx/>
              <a:buNone/>
            </a:pPr>
            <a:endParaRPr lang="en-US" alt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776F9AA6-27E6-405A-93B3-84DC3E12CC70}"/>
              </a:ext>
            </a:extLst>
          </p:cNvPr>
          <p:cNvSpPr>
            <a:spLocks noGrp="1" noChangeArrowheads="1"/>
          </p:cNvSpPr>
          <p:nvPr>
            <p:ph type="title"/>
          </p:nvPr>
        </p:nvSpPr>
        <p:spPr/>
        <p:txBody>
          <a:bodyPr/>
          <a:lstStyle/>
          <a:p>
            <a:r>
              <a:rPr lang="en-US" altLang="en-US"/>
              <a:t>Listener</a:t>
            </a:r>
          </a:p>
        </p:txBody>
      </p:sp>
      <p:sp>
        <p:nvSpPr>
          <p:cNvPr id="74755" name="Rectangle 3">
            <a:extLst>
              <a:ext uri="{FF2B5EF4-FFF2-40B4-BE49-F238E27FC236}">
                <a16:creationId xmlns:a16="http://schemas.microsoft.com/office/drawing/2014/main" id="{CC56F4DA-CB53-477A-B375-5A5152EAD316}"/>
              </a:ext>
            </a:extLst>
          </p:cNvPr>
          <p:cNvSpPr>
            <a:spLocks noGrp="1" noChangeArrowheads="1"/>
          </p:cNvSpPr>
          <p:nvPr>
            <p:ph type="body" idx="1"/>
          </p:nvPr>
        </p:nvSpPr>
        <p:spPr/>
        <p:txBody>
          <a:bodyPr/>
          <a:lstStyle/>
          <a:p>
            <a:pPr>
              <a:lnSpc>
                <a:spcPct val="80000"/>
              </a:lnSpc>
            </a:pPr>
            <a:endParaRPr lang="en-US" altLang="en-US" sz="2000"/>
          </a:p>
          <a:p>
            <a:pPr>
              <a:lnSpc>
                <a:spcPct val="80000"/>
              </a:lnSpc>
            </a:pPr>
            <a:r>
              <a:rPr lang="en-US" altLang="en-US" sz="2000"/>
              <a:t>Implement the interface appropriate for the event you wish to be notified about</a:t>
            </a:r>
          </a:p>
          <a:p>
            <a:pPr>
              <a:lnSpc>
                <a:spcPct val="80000"/>
              </a:lnSpc>
            </a:pPr>
            <a:endParaRPr lang="en-US" altLang="en-US" sz="2000"/>
          </a:p>
          <a:p>
            <a:pPr>
              <a:lnSpc>
                <a:spcPct val="80000"/>
              </a:lnSpc>
            </a:pPr>
            <a:r>
              <a:rPr lang="en-US" altLang="en-US" sz="2000"/>
              <a:t>–For example ServletContextListener listens for evens on the ServletContext</a:t>
            </a:r>
          </a:p>
          <a:p>
            <a:pPr>
              <a:lnSpc>
                <a:spcPct val="80000"/>
              </a:lnSpc>
            </a:pPr>
            <a:endParaRPr lang="en-US" altLang="en-US" sz="2000"/>
          </a:p>
          <a:p>
            <a:pPr>
              <a:lnSpc>
                <a:spcPct val="80000"/>
              </a:lnSpc>
            </a:pPr>
            <a:r>
              <a:rPr lang="en-US" altLang="en-US" sz="2000"/>
              <a:t>•Register the listener in web.xml</a:t>
            </a:r>
          </a:p>
          <a:p>
            <a:pPr>
              <a:lnSpc>
                <a:spcPct val="80000"/>
              </a:lnSpc>
            </a:pPr>
            <a:endParaRPr lang="en-US" altLang="en-US" sz="2000"/>
          </a:p>
          <a:p>
            <a:pPr>
              <a:lnSpc>
                <a:spcPct val="80000"/>
              </a:lnSpc>
            </a:pPr>
            <a:r>
              <a:rPr lang="en-US" altLang="en-US" sz="2000"/>
              <a:t>–&lt;listener&gt; element supports a &lt;listener-class&gt; which will register the listener</a:t>
            </a:r>
          </a:p>
          <a:p>
            <a:pPr>
              <a:lnSpc>
                <a:spcPct val="80000"/>
              </a:lnSpc>
            </a:pPr>
            <a:endParaRPr lang="en-US" altLang="en-US" sz="200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7B5332B9-04F0-45CF-B2F3-ECA261291ED9}"/>
              </a:ext>
            </a:extLst>
          </p:cNvPr>
          <p:cNvSpPr>
            <a:spLocks noGrp="1" noChangeArrowheads="1"/>
          </p:cNvSpPr>
          <p:nvPr>
            <p:ph type="title"/>
          </p:nvPr>
        </p:nvSpPr>
        <p:spPr/>
        <p:txBody>
          <a:bodyPr/>
          <a:lstStyle/>
          <a:p>
            <a:r>
              <a:rPr lang="en-US" altLang="en-US"/>
              <a:t>Listener</a:t>
            </a:r>
          </a:p>
        </p:txBody>
      </p:sp>
      <p:sp>
        <p:nvSpPr>
          <p:cNvPr id="75779" name="Rectangle 3">
            <a:extLst>
              <a:ext uri="{FF2B5EF4-FFF2-40B4-BE49-F238E27FC236}">
                <a16:creationId xmlns:a16="http://schemas.microsoft.com/office/drawing/2014/main" id="{57DA5454-228E-455F-8546-7CB8FA83775D}"/>
              </a:ext>
            </a:extLst>
          </p:cNvPr>
          <p:cNvSpPr>
            <a:spLocks noGrp="1" noChangeArrowheads="1"/>
          </p:cNvSpPr>
          <p:nvPr>
            <p:ph type="body" idx="1"/>
          </p:nvPr>
        </p:nvSpPr>
        <p:spPr>
          <a:xfrm>
            <a:off x="2209801" y="1524000"/>
            <a:ext cx="7775575" cy="4154488"/>
          </a:xfrm>
        </p:spPr>
        <p:txBody>
          <a:bodyPr>
            <a:normAutofit lnSpcReduction="10000"/>
          </a:bodyPr>
          <a:lstStyle/>
          <a:p>
            <a:pPr>
              <a:lnSpc>
                <a:spcPct val="90000"/>
              </a:lnSpc>
            </a:pPr>
            <a:r>
              <a:rPr lang="en-US" altLang="en-US"/>
              <a:t>ServletContextListener</a:t>
            </a:r>
          </a:p>
          <a:p>
            <a:pPr lvl="1">
              <a:lnSpc>
                <a:spcPct val="90000"/>
              </a:lnSpc>
            </a:pPr>
            <a:r>
              <a:rPr lang="en-US" altLang="en-US"/>
              <a:t>Web application initialized / shut down</a:t>
            </a:r>
          </a:p>
          <a:p>
            <a:pPr>
              <a:lnSpc>
                <a:spcPct val="90000"/>
              </a:lnSpc>
            </a:pPr>
            <a:r>
              <a:rPr lang="en-US" altLang="en-US"/>
              <a:t>􀂃 ServletRequestListener</a:t>
            </a:r>
          </a:p>
          <a:p>
            <a:pPr lvl="1">
              <a:lnSpc>
                <a:spcPct val="90000"/>
              </a:lnSpc>
            </a:pPr>
            <a:r>
              <a:rPr lang="en-US" altLang="en-US"/>
              <a:t>request handler starting / finishing</a:t>
            </a:r>
          </a:p>
          <a:p>
            <a:pPr>
              <a:lnSpc>
                <a:spcPct val="90000"/>
              </a:lnSpc>
            </a:pPr>
            <a:r>
              <a:rPr lang="en-US" altLang="en-US"/>
              <a:t>􀂃 HttpSessionListener</a:t>
            </a:r>
          </a:p>
          <a:p>
            <a:pPr lvl="1">
              <a:lnSpc>
                <a:spcPct val="90000"/>
              </a:lnSpc>
            </a:pPr>
            <a:r>
              <a:rPr lang="en-US" altLang="en-US"/>
              <a:t> session created / invalidated</a:t>
            </a:r>
          </a:p>
          <a:p>
            <a:pPr>
              <a:lnSpc>
                <a:spcPct val="90000"/>
              </a:lnSpc>
            </a:pPr>
            <a:r>
              <a:rPr lang="en-US" altLang="en-US"/>
              <a:t>􀂃 ServletContextAttributeListener</a:t>
            </a:r>
          </a:p>
          <a:p>
            <a:pPr lvl="1">
              <a:lnSpc>
                <a:spcPct val="90000"/>
              </a:lnSpc>
            </a:pPr>
            <a:r>
              <a:rPr lang="en-US" altLang="en-US"/>
              <a:t> context attribute added / removed / replaced</a:t>
            </a:r>
          </a:p>
          <a:p>
            <a:pPr>
              <a:lnSpc>
                <a:spcPct val="90000"/>
              </a:lnSpc>
            </a:pPr>
            <a:r>
              <a:rPr lang="en-US" altLang="en-US"/>
              <a:t>􀂃 HttpSessionAttributeListener</a:t>
            </a:r>
          </a:p>
          <a:p>
            <a:pPr lvl="1">
              <a:lnSpc>
                <a:spcPct val="90000"/>
              </a:lnSpc>
            </a:pPr>
            <a:r>
              <a:rPr lang="en-US" altLang="en-US"/>
              <a:t>session attribute added / removed / replaced</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C60F2406-B0A8-4373-93BC-D03D427093F1}"/>
              </a:ext>
            </a:extLst>
          </p:cNvPr>
          <p:cNvSpPr>
            <a:spLocks noGrp="1" noChangeArrowheads="1"/>
          </p:cNvSpPr>
          <p:nvPr>
            <p:ph type="title"/>
          </p:nvPr>
        </p:nvSpPr>
        <p:spPr/>
        <p:txBody>
          <a:bodyPr/>
          <a:lstStyle/>
          <a:p>
            <a:r>
              <a:rPr lang="en-US" altLang="en-US"/>
              <a:t>Listener (example)</a:t>
            </a:r>
          </a:p>
        </p:txBody>
      </p:sp>
      <p:sp>
        <p:nvSpPr>
          <p:cNvPr id="76803" name="Rectangle 3">
            <a:extLst>
              <a:ext uri="{FF2B5EF4-FFF2-40B4-BE49-F238E27FC236}">
                <a16:creationId xmlns:a16="http://schemas.microsoft.com/office/drawing/2014/main" id="{EE90A856-16AC-4446-ADA1-31595E1AD499}"/>
              </a:ext>
            </a:extLst>
          </p:cNvPr>
          <p:cNvSpPr>
            <a:spLocks noGrp="1" noChangeArrowheads="1"/>
          </p:cNvSpPr>
          <p:nvPr>
            <p:ph type="body" idx="1"/>
          </p:nvPr>
        </p:nvSpPr>
        <p:spPr/>
        <p:txBody>
          <a:bodyPr>
            <a:normAutofit fontScale="92500" lnSpcReduction="10000"/>
          </a:bodyPr>
          <a:lstStyle/>
          <a:p>
            <a:pPr>
              <a:lnSpc>
                <a:spcPct val="80000"/>
              </a:lnSpc>
              <a:buFontTx/>
              <a:buNone/>
            </a:pPr>
            <a:r>
              <a:rPr lang="en-US" altLang="en-US" sz="1600"/>
              <a:t>import javax.servlet.*;</a:t>
            </a:r>
          </a:p>
          <a:p>
            <a:pPr>
              <a:lnSpc>
                <a:spcPct val="80000"/>
              </a:lnSpc>
              <a:buFontTx/>
              <a:buNone/>
            </a:pPr>
            <a:r>
              <a:rPr lang="en-US" altLang="en-US" sz="1600"/>
              <a:t>import javax.servlet.http.*;</a:t>
            </a:r>
          </a:p>
          <a:p>
            <a:pPr>
              <a:lnSpc>
                <a:spcPct val="80000"/>
              </a:lnSpc>
              <a:buFontTx/>
              <a:buNone/>
            </a:pPr>
            <a:r>
              <a:rPr lang="en-US" altLang="en-US" sz="1600"/>
              <a:t>public class SessionMonitor</a:t>
            </a:r>
          </a:p>
          <a:p>
            <a:pPr>
              <a:lnSpc>
                <a:spcPct val="80000"/>
              </a:lnSpc>
              <a:buFontTx/>
              <a:buNone/>
            </a:pPr>
            <a:r>
              <a:rPr lang="en-US" altLang="en-US" sz="1600"/>
              <a:t>implements HttpSessionListener, ServletContextListener {</a:t>
            </a:r>
          </a:p>
          <a:p>
            <a:pPr>
              <a:lnSpc>
                <a:spcPct val="80000"/>
              </a:lnSpc>
              <a:buFontTx/>
              <a:buNone/>
            </a:pPr>
            <a:r>
              <a:rPr lang="en-US" altLang="en-US" sz="1600"/>
              <a:t>private int active = 0, max = 0;</a:t>
            </a:r>
          </a:p>
          <a:p>
            <a:pPr>
              <a:lnSpc>
                <a:spcPct val="80000"/>
              </a:lnSpc>
              <a:buFontTx/>
              <a:buNone/>
            </a:pPr>
            <a:r>
              <a:rPr lang="en-US" altLang="en-US" sz="1600"/>
              <a:t>public void contextInitialized(ServletContextEvent sce) {</a:t>
            </a:r>
          </a:p>
          <a:p>
            <a:pPr>
              <a:lnSpc>
                <a:spcPct val="80000"/>
              </a:lnSpc>
              <a:buFontTx/>
              <a:buNone/>
            </a:pPr>
            <a:r>
              <a:rPr lang="en-US" altLang="en-US" sz="1600"/>
              <a:t>store(sce.getServletContext());</a:t>
            </a:r>
          </a:p>
          <a:p>
            <a:pPr>
              <a:lnSpc>
                <a:spcPct val="80000"/>
              </a:lnSpc>
              <a:buFontTx/>
              <a:buNone/>
            </a:pPr>
            <a:r>
              <a:rPr lang="en-US" altLang="en-US" sz="1600"/>
              <a:t>}</a:t>
            </a:r>
          </a:p>
          <a:p>
            <a:pPr>
              <a:lnSpc>
                <a:spcPct val="80000"/>
              </a:lnSpc>
              <a:buFontTx/>
              <a:buNone/>
            </a:pPr>
            <a:r>
              <a:rPr lang="en-US" altLang="en-US" sz="1600"/>
              <a:t>public void contextDestroyed(ServletContextEvent sce) {}</a:t>
            </a:r>
          </a:p>
          <a:p>
            <a:pPr>
              <a:lnSpc>
                <a:spcPct val="80000"/>
              </a:lnSpc>
              <a:buFontTx/>
              <a:buNone/>
            </a:pPr>
            <a:r>
              <a:rPr lang="en-US" altLang="en-US" sz="1600"/>
              <a:t>public void sessionCreated(HttpSessionEvent se) {</a:t>
            </a:r>
          </a:p>
          <a:p>
            <a:pPr>
              <a:lnSpc>
                <a:spcPct val="80000"/>
              </a:lnSpc>
              <a:buFontTx/>
              <a:buNone/>
            </a:pPr>
            <a:r>
              <a:rPr lang="en-US" altLang="en-US" sz="1600"/>
              <a:t>active++;</a:t>
            </a:r>
          </a:p>
          <a:p>
            <a:pPr>
              <a:lnSpc>
                <a:spcPct val="80000"/>
              </a:lnSpc>
              <a:buFontTx/>
              <a:buNone/>
            </a:pPr>
            <a:r>
              <a:rPr lang="en-US" altLang="en-US" sz="1600"/>
              <a:t>if (active&gt;max)</a:t>
            </a:r>
          </a:p>
          <a:p>
            <a:pPr>
              <a:lnSpc>
                <a:spcPct val="80000"/>
              </a:lnSpc>
              <a:buFontTx/>
              <a:buNone/>
            </a:pPr>
            <a:r>
              <a:rPr lang="en-US" altLang="en-US" sz="1600"/>
              <a:t>max = active;</a:t>
            </a:r>
          </a:p>
          <a:p>
            <a:pPr>
              <a:lnSpc>
                <a:spcPct val="80000"/>
              </a:lnSpc>
              <a:buFontTx/>
              <a:buNone/>
            </a:pPr>
            <a:r>
              <a:rPr lang="en-US" altLang="en-US" sz="1600"/>
              <a:t>store(se.getSession().getServletContext());</a:t>
            </a:r>
          </a:p>
          <a:p>
            <a:pPr>
              <a:lnSpc>
                <a:spcPct val="80000"/>
              </a:lnSpc>
              <a:buFontTx/>
              <a:buNone/>
            </a:pPr>
            <a:r>
              <a:rPr lang="en-US" altLang="en-US" sz="1600"/>
              <a:t>}</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91FACC7C-07E9-4498-95E9-D386B8B64174}"/>
              </a:ext>
            </a:extLst>
          </p:cNvPr>
          <p:cNvSpPr>
            <a:spLocks noGrp="1" noChangeArrowheads="1"/>
          </p:cNvSpPr>
          <p:nvPr>
            <p:ph type="title"/>
          </p:nvPr>
        </p:nvSpPr>
        <p:spPr/>
        <p:txBody>
          <a:bodyPr/>
          <a:lstStyle/>
          <a:p>
            <a:r>
              <a:rPr lang="en-US" altLang="en-US"/>
              <a:t>Listener (example)</a:t>
            </a:r>
          </a:p>
        </p:txBody>
      </p:sp>
      <p:sp>
        <p:nvSpPr>
          <p:cNvPr id="77827" name="Rectangle 3">
            <a:extLst>
              <a:ext uri="{FF2B5EF4-FFF2-40B4-BE49-F238E27FC236}">
                <a16:creationId xmlns:a16="http://schemas.microsoft.com/office/drawing/2014/main" id="{E45AC6D8-84B8-47CB-891E-3B6E0E47A560}"/>
              </a:ext>
            </a:extLst>
          </p:cNvPr>
          <p:cNvSpPr>
            <a:spLocks noGrp="1" noChangeArrowheads="1"/>
          </p:cNvSpPr>
          <p:nvPr>
            <p:ph type="body" idx="1"/>
          </p:nvPr>
        </p:nvSpPr>
        <p:spPr/>
        <p:txBody>
          <a:bodyPr/>
          <a:lstStyle/>
          <a:p>
            <a:pPr>
              <a:lnSpc>
                <a:spcPct val="90000"/>
              </a:lnSpc>
              <a:buFontTx/>
              <a:buNone/>
            </a:pPr>
            <a:r>
              <a:rPr lang="en-US" altLang="en-US" sz="2000"/>
              <a:t>public void sessionDestroyed(HttpSessionEvent se) {</a:t>
            </a:r>
          </a:p>
          <a:p>
            <a:pPr>
              <a:lnSpc>
                <a:spcPct val="90000"/>
              </a:lnSpc>
              <a:buFontTx/>
              <a:buNone/>
            </a:pPr>
            <a:r>
              <a:rPr lang="en-US" altLang="en-US" sz="2000"/>
              <a:t>active--;</a:t>
            </a:r>
          </a:p>
          <a:p>
            <a:pPr>
              <a:lnSpc>
                <a:spcPct val="90000"/>
              </a:lnSpc>
              <a:buFontTx/>
              <a:buNone/>
            </a:pPr>
            <a:r>
              <a:rPr lang="en-US" altLang="en-US" sz="2000"/>
              <a:t>store(se.getSession().getServletContext());</a:t>
            </a:r>
          </a:p>
          <a:p>
            <a:pPr>
              <a:lnSpc>
                <a:spcPct val="90000"/>
              </a:lnSpc>
              <a:buFontTx/>
              <a:buNone/>
            </a:pPr>
            <a:r>
              <a:rPr lang="en-US" altLang="en-US" sz="2000"/>
              <a:t>}</a:t>
            </a:r>
          </a:p>
          <a:p>
            <a:pPr>
              <a:lnSpc>
                <a:spcPct val="90000"/>
              </a:lnSpc>
              <a:buFontTx/>
              <a:buNone/>
            </a:pPr>
            <a:r>
              <a:rPr lang="en-US" altLang="en-US" sz="2000"/>
              <a:t>private void store(ServletContext c) {</a:t>
            </a:r>
          </a:p>
          <a:p>
            <a:pPr>
              <a:lnSpc>
                <a:spcPct val="90000"/>
              </a:lnSpc>
              <a:buFontTx/>
              <a:buNone/>
            </a:pPr>
            <a:r>
              <a:rPr lang="en-US" altLang="en-US" sz="2000"/>
              <a:t>c.setAttribute("sessions_active", new Integer(active));</a:t>
            </a:r>
          </a:p>
          <a:p>
            <a:pPr>
              <a:lnSpc>
                <a:spcPct val="90000"/>
              </a:lnSpc>
              <a:buFontTx/>
              <a:buNone/>
            </a:pPr>
            <a:r>
              <a:rPr lang="en-US" altLang="en-US" sz="2000"/>
              <a:t>c.setAttribute("sessions_max", new Integer(max));</a:t>
            </a:r>
          </a:p>
          <a:p>
            <a:pPr>
              <a:lnSpc>
                <a:spcPct val="90000"/>
              </a:lnSpc>
              <a:buFontTx/>
              <a:buNone/>
            </a:pPr>
            <a:r>
              <a:rPr lang="en-US" altLang="en-US" sz="2000"/>
              <a:t>}</a:t>
            </a:r>
          </a:p>
          <a:p>
            <a:pPr>
              <a:lnSpc>
                <a:spcPct val="90000"/>
              </a:lnSpc>
              <a:buFontTx/>
              <a:buNone/>
            </a:pPr>
            <a:r>
              <a:rPr lang="en-US" altLang="en-US" sz="2000"/>
              <a:t>}</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AD3ABA2-6D8B-4A6F-8A9E-034BE1E5EC3B}"/>
              </a:ext>
            </a:extLst>
          </p:cNvPr>
          <p:cNvSpPr>
            <a:spLocks noGrp="1" noChangeArrowheads="1"/>
          </p:cNvSpPr>
          <p:nvPr>
            <p:ph type="title"/>
          </p:nvPr>
        </p:nvSpPr>
        <p:spPr/>
        <p:txBody>
          <a:bodyPr/>
          <a:lstStyle/>
          <a:p>
            <a:r>
              <a:rPr lang="en-US" altLang="en-US"/>
              <a:t>Listener </a:t>
            </a:r>
          </a:p>
        </p:txBody>
      </p:sp>
      <p:sp>
        <p:nvSpPr>
          <p:cNvPr id="78851" name="Rectangle 3">
            <a:extLst>
              <a:ext uri="{FF2B5EF4-FFF2-40B4-BE49-F238E27FC236}">
                <a16:creationId xmlns:a16="http://schemas.microsoft.com/office/drawing/2014/main" id="{54043681-25E0-4755-8E2B-6F266E2FD19C}"/>
              </a:ext>
            </a:extLst>
          </p:cNvPr>
          <p:cNvSpPr>
            <a:spLocks noGrp="1" noChangeArrowheads="1"/>
          </p:cNvSpPr>
          <p:nvPr>
            <p:ph type="body" idx="1"/>
          </p:nvPr>
        </p:nvSpPr>
        <p:spPr/>
        <p:txBody>
          <a:bodyPr/>
          <a:lstStyle/>
          <a:p>
            <a:pPr>
              <a:buFontTx/>
              <a:buNone/>
            </a:pPr>
            <a:r>
              <a:rPr lang="en-US" altLang="en-US"/>
              <a:t>Registration in web.xml:</a:t>
            </a:r>
          </a:p>
          <a:p>
            <a:pPr>
              <a:buFontTx/>
              <a:buNone/>
            </a:pPr>
            <a:r>
              <a:rPr lang="en-US" altLang="en-US"/>
              <a:t>&lt;listener&gt;</a:t>
            </a:r>
          </a:p>
          <a:p>
            <a:pPr>
              <a:buFontTx/>
              <a:buNone/>
            </a:pPr>
            <a:r>
              <a:rPr lang="en-US" altLang="en-US"/>
              <a:t>&lt;listener-class&gt;SessionMonitor&lt;/listener-class&gt;</a:t>
            </a:r>
          </a:p>
          <a:p>
            <a:pPr>
              <a:buFontTx/>
              <a:buNone/>
            </a:pPr>
            <a:r>
              <a:rPr lang="en-US" altLang="en-US"/>
              <a:t>&lt;listener&gt;</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1F9A2FF4-3C77-4F7B-A340-9C82AE75E257}"/>
              </a:ext>
            </a:extLst>
          </p:cNvPr>
          <p:cNvSpPr>
            <a:spLocks noGrp="1" noChangeArrowheads="1"/>
          </p:cNvSpPr>
          <p:nvPr>
            <p:ph type="title" idx="4294967295"/>
          </p:nvPr>
        </p:nvSpPr>
        <p:spPr/>
        <p:txBody>
          <a:bodyPr/>
          <a:lstStyle/>
          <a:p>
            <a:pPr eaLnBrk="1" hangingPunct="1"/>
            <a:r>
              <a:rPr lang="en-US" altLang="en-US"/>
              <a:t>What are Java Servlet Filters </a:t>
            </a:r>
          </a:p>
        </p:txBody>
      </p:sp>
      <p:sp>
        <p:nvSpPr>
          <p:cNvPr id="79875" name="Rectangle 3">
            <a:extLst>
              <a:ext uri="{FF2B5EF4-FFF2-40B4-BE49-F238E27FC236}">
                <a16:creationId xmlns:a16="http://schemas.microsoft.com/office/drawing/2014/main" id="{471D36C4-0F42-4EEC-8D0A-52D3326773EF}"/>
              </a:ext>
            </a:extLst>
          </p:cNvPr>
          <p:cNvSpPr>
            <a:spLocks noGrp="1" noChangeArrowheads="1"/>
          </p:cNvSpPr>
          <p:nvPr>
            <p:ph type="body" idx="4294967295"/>
          </p:nvPr>
        </p:nvSpPr>
        <p:spPr/>
        <p:txBody>
          <a:bodyPr/>
          <a:lstStyle/>
          <a:p>
            <a:pPr eaLnBrk="1" hangingPunct="1"/>
            <a:r>
              <a:rPr lang="en-US" altLang="en-US"/>
              <a:t>New component framework for intercepting and modifying requests and responses </a:t>
            </a:r>
          </a:p>
          <a:p>
            <a:pPr eaLnBrk="1" hangingPunct="1"/>
            <a:r>
              <a:rPr lang="en-US" altLang="en-US"/>
              <a:t>Allows ranges of custom activities</a:t>
            </a:r>
          </a:p>
          <a:p>
            <a:pPr lvl="1" eaLnBrk="1" hangingPunct="1"/>
            <a:r>
              <a:rPr lang="en-US" altLang="en-US" sz="1800"/>
              <a:t>Marking access, blocking access.</a:t>
            </a:r>
          </a:p>
          <a:p>
            <a:pPr lvl="1" eaLnBrk="1" hangingPunct="1"/>
            <a:r>
              <a:rPr lang="en-US" altLang="en-US" sz="1800"/>
              <a:t>Caching, Logging</a:t>
            </a:r>
          </a:p>
          <a:p>
            <a:pPr lvl="1" eaLnBrk="1" hangingPunct="1"/>
            <a:r>
              <a:rPr lang="en-US" altLang="en-US" sz="1800"/>
              <a:t>Compression</a:t>
            </a:r>
          </a:p>
          <a:p>
            <a:pPr lvl="1" eaLnBrk="1" hangingPunct="1"/>
            <a:r>
              <a:rPr lang="en-US" altLang="en-US" sz="1800"/>
              <a:t>Authentication, access control, encryption.</a:t>
            </a:r>
          </a:p>
        </p:txBody>
      </p:sp>
      <p:sp>
        <p:nvSpPr>
          <p:cNvPr id="79876" name="Slide Number Placeholder 3">
            <a:extLst>
              <a:ext uri="{FF2B5EF4-FFF2-40B4-BE49-F238E27FC236}">
                <a16:creationId xmlns:a16="http://schemas.microsoft.com/office/drawing/2014/main" id="{5EEC7250-4C17-4E17-A1C6-D13D0EF12745}"/>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73BD9CAB-3B26-447B-BA4A-076A28A22C00}" type="slidenum">
              <a:rPr lang="en-US" altLang="en-US" sz="1000" i="0">
                <a:solidFill>
                  <a:srgbClr val="FFFFFF"/>
                </a:solidFill>
              </a:rPr>
              <a:pPr algn="l" eaLnBrk="1" hangingPunct="1"/>
              <a:t>147</a:t>
            </a:fld>
            <a:endParaRPr lang="en-US" altLang="en-US" sz="1000" i="0">
              <a:solidFill>
                <a:srgbClr val="FFFFFF"/>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FF7F5654-86EC-4ABA-8541-2308062EF76E}"/>
              </a:ext>
            </a:extLst>
          </p:cNvPr>
          <p:cNvSpPr>
            <a:spLocks noGrp="1" noChangeArrowheads="1"/>
          </p:cNvSpPr>
          <p:nvPr>
            <p:ph type="title" idx="4294967295"/>
          </p:nvPr>
        </p:nvSpPr>
        <p:spPr/>
        <p:txBody>
          <a:bodyPr/>
          <a:lstStyle/>
          <a:p>
            <a:pPr eaLnBrk="1" hangingPunct="1"/>
            <a:r>
              <a:rPr lang="en-US" altLang="en-US"/>
              <a:t>What can a Servlet Filter Can Do?</a:t>
            </a:r>
          </a:p>
        </p:txBody>
      </p:sp>
      <p:sp>
        <p:nvSpPr>
          <p:cNvPr id="80899" name="Rectangle 3">
            <a:extLst>
              <a:ext uri="{FF2B5EF4-FFF2-40B4-BE49-F238E27FC236}">
                <a16:creationId xmlns:a16="http://schemas.microsoft.com/office/drawing/2014/main" id="{E5A15C4B-5D82-47E7-9BEC-1B3A918B22DA}"/>
              </a:ext>
            </a:extLst>
          </p:cNvPr>
          <p:cNvSpPr>
            <a:spLocks noGrp="1" noChangeArrowheads="1"/>
          </p:cNvSpPr>
          <p:nvPr>
            <p:ph type="body" idx="4294967295"/>
          </p:nvPr>
        </p:nvSpPr>
        <p:spPr/>
        <p:txBody>
          <a:bodyPr/>
          <a:lstStyle/>
          <a:p>
            <a:pPr eaLnBrk="1" hangingPunct="1"/>
            <a:r>
              <a:rPr lang="en-US" altLang="en-US"/>
              <a:t>Examine the request headers</a:t>
            </a:r>
          </a:p>
          <a:p>
            <a:pPr eaLnBrk="1" hangingPunct="1"/>
            <a:r>
              <a:rPr lang="en-US" altLang="en-US"/>
              <a:t>Customize the request object if it wishes to modify request headers or data.</a:t>
            </a:r>
          </a:p>
          <a:p>
            <a:pPr eaLnBrk="1" hangingPunct="1"/>
            <a:r>
              <a:rPr lang="en-US" altLang="en-US"/>
              <a:t>Customize the response header object if it wishes to modify response headers or data.</a:t>
            </a:r>
          </a:p>
          <a:p>
            <a:pPr eaLnBrk="1" hangingPunct="1"/>
            <a:r>
              <a:rPr lang="en-US" altLang="en-US"/>
              <a:t>Invoke the next entity in the filter chain.</a:t>
            </a:r>
          </a:p>
          <a:p>
            <a:pPr eaLnBrk="1" hangingPunct="1"/>
            <a:r>
              <a:rPr lang="en-US" altLang="en-US"/>
              <a:t>Throw an exception to indicate an error in processing.</a:t>
            </a:r>
          </a:p>
        </p:txBody>
      </p:sp>
      <p:sp>
        <p:nvSpPr>
          <p:cNvPr id="80900" name="Slide Number Placeholder 3">
            <a:extLst>
              <a:ext uri="{FF2B5EF4-FFF2-40B4-BE49-F238E27FC236}">
                <a16:creationId xmlns:a16="http://schemas.microsoft.com/office/drawing/2014/main" id="{BF170AB9-0BA9-4FB9-AF23-E64C95234CAC}"/>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D29E1D77-DA55-48B7-A0E6-763169030023}" type="slidenum">
              <a:rPr lang="en-US" altLang="en-US" sz="1000" i="0">
                <a:solidFill>
                  <a:srgbClr val="FFFFFF"/>
                </a:solidFill>
              </a:rPr>
              <a:pPr algn="l" eaLnBrk="1" hangingPunct="1"/>
              <a:t>148</a:t>
            </a:fld>
            <a:endParaRPr lang="en-US" altLang="en-US" sz="1000" i="0">
              <a:solidFill>
                <a:srgbClr val="FFFFFF"/>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D84F0561-5E67-4FD1-A959-E8C786C3A51C}"/>
              </a:ext>
            </a:extLst>
          </p:cNvPr>
          <p:cNvSpPr>
            <a:spLocks noGrp="1" noChangeArrowheads="1"/>
          </p:cNvSpPr>
          <p:nvPr>
            <p:ph type="title" idx="4294967295"/>
          </p:nvPr>
        </p:nvSpPr>
        <p:spPr/>
        <p:txBody>
          <a:bodyPr/>
          <a:lstStyle/>
          <a:p>
            <a:pPr eaLnBrk="1" hangingPunct="1"/>
            <a:r>
              <a:rPr lang="en-US" altLang="en-US"/>
              <a:t>Use Case Scenario - 1</a:t>
            </a:r>
          </a:p>
        </p:txBody>
      </p:sp>
      <p:sp>
        <p:nvSpPr>
          <p:cNvPr id="81923" name="Rectangle 3">
            <a:extLst>
              <a:ext uri="{FF2B5EF4-FFF2-40B4-BE49-F238E27FC236}">
                <a16:creationId xmlns:a16="http://schemas.microsoft.com/office/drawing/2014/main" id="{7565DEB8-D177-4DBF-A5F9-3940EBE3525C}"/>
              </a:ext>
            </a:extLst>
          </p:cNvPr>
          <p:cNvSpPr>
            <a:spLocks noGrp="1" noChangeArrowheads="1"/>
          </p:cNvSpPr>
          <p:nvPr>
            <p:ph type="body" idx="4294967295"/>
          </p:nvPr>
        </p:nvSpPr>
        <p:spPr/>
        <p:txBody>
          <a:bodyPr/>
          <a:lstStyle/>
          <a:p>
            <a:pPr eaLnBrk="1" hangingPunct="1"/>
            <a:r>
              <a:rPr lang="en-US" altLang="en-US"/>
              <a:t>You have many servlets that need to perform </a:t>
            </a:r>
            <a:r>
              <a:rPr lang="en-US" altLang="en-US" b="1"/>
              <a:t>common function</a:t>
            </a:r>
            <a:r>
              <a:rPr lang="en-US" altLang="en-US"/>
              <a:t> such as logging.</a:t>
            </a:r>
          </a:p>
          <a:p>
            <a:pPr lvl="1" eaLnBrk="1" hangingPunct="1">
              <a:spcBef>
                <a:spcPct val="50000"/>
              </a:spcBef>
              <a:spcAft>
                <a:spcPct val="50000"/>
              </a:spcAft>
            </a:pPr>
            <a:r>
              <a:rPr lang="en-US" altLang="en-US" sz="1800"/>
              <a:t> You want to avoid changing all these servlets</a:t>
            </a:r>
          </a:p>
          <a:p>
            <a:pPr lvl="1" eaLnBrk="1" hangingPunct="1">
              <a:spcBef>
                <a:spcPct val="0"/>
              </a:spcBef>
            </a:pPr>
            <a:r>
              <a:rPr lang="en-US" altLang="en-US" sz="1800"/>
              <a:t> You want to build these common function in a modular and </a:t>
            </a:r>
          </a:p>
          <a:p>
            <a:pPr lvl="1" eaLnBrk="1" hangingPunct="1">
              <a:spcBef>
                <a:spcPct val="0"/>
              </a:spcBef>
              <a:buFont typeface="Wingdings" panose="05000000000000000000" pitchFamily="2" charset="2"/>
              <a:buNone/>
            </a:pPr>
            <a:r>
              <a:rPr lang="en-US" altLang="en-US" sz="1800"/>
              <a:t>     reusable fashion.</a:t>
            </a:r>
          </a:p>
        </p:txBody>
      </p:sp>
      <p:sp>
        <p:nvSpPr>
          <p:cNvPr id="81924" name="Slide Number Placeholder 3">
            <a:extLst>
              <a:ext uri="{FF2B5EF4-FFF2-40B4-BE49-F238E27FC236}">
                <a16:creationId xmlns:a16="http://schemas.microsoft.com/office/drawing/2014/main" id="{10FB1BB4-AAAA-4AE9-84A8-00908968014F}"/>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15A09EC2-081E-4C44-8285-D0A6B4627B37}" type="slidenum">
              <a:rPr lang="en-US" altLang="en-US" sz="1000" i="0">
                <a:solidFill>
                  <a:srgbClr val="FFFFFF"/>
                </a:solidFill>
              </a:rPr>
              <a:pPr algn="l" eaLnBrk="1" hangingPunct="1"/>
              <a:t>149</a:t>
            </a:fld>
            <a:endParaRPr lang="en-US" altLang="en-US" sz="1000" i="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5316853-B1DA-4120-B1D5-766E02FCF206}"/>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J2EE Overview</a:t>
            </a:r>
          </a:p>
        </p:txBody>
      </p:sp>
      <p:sp>
        <p:nvSpPr>
          <p:cNvPr id="15363" name="Rectangle 3">
            <a:extLst>
              <a:ext uri="{FF2B5EF4-FFF2-40B4-BE49-F238E27FC236}">
                <a16:creationId xmlns:a16="http://schemas.microsoft.com/office/drawing/2014/main" id="{C0A8596B-1B5E-4167-8D86-937A48B6EFE3}"/>
              </a:ext>
            </a:extLst>
          </p:cNvPr>
          <p:cNvSpPr>
            <a:spLocks noGrp="1" noChangeArrowheads="1"/>
          </p:cNvSpPr>
          <p:nvPr>
            <p:ph type="body" idx="1"/>
          </p:nvPr>
        </p:nvSpPr>
        <p:spPr/>
        <p:txBody>
          <a:bodyPr/>
          <a:lstStyle/>
          <a:p>
            <a:pPr marL="342900" indent="-342900"/>
            <a:r>
              <a:rPr lang="en-US" altLang="en-US" b="1"/>
              <a:t>J2EE Development Roles</a:t>
            </a:r>
          </a:p>
          <a:p>
            <a:pPr marL="742950" lvl="1" indent="-285750"/>
            <a:r>
              <a:rPr lang="en-US" altLang="en-US" sz="1800"/>
              <a:t>Component provider</a:t>
            </a:r>
          </a:p>
          <a:p>
            <a:pPr marL="742950" lvl="1" indent="-285750"/>
            <a:r>
              <a:rPr lang="en-US" altLang="en-US" sz="1800"/>
              <a:t>Bean provider</a:t>
            </a:r>
          </a:p>
          <a:p>
            <a:pPr marL="742950" lvl="1" indent="-285750"/>
            <a:r>
              <a:rPr lang="en-US" altLang="en-US" sz="1800"/>
              <a:t> Application assembler</a:t>
            </a:r>
          </a:p>
          <a:p>
            <a:pPr marL="742950" lvl="1" indent="-285750"/>
            <a:r>
              <a:rPr lang="en-US" altLang="en-US" sz="1800"/>
              <a:t> Deployer</a:t>
            </a:r>
          </a:p>
          <a:p>
            <a:pPr marL="742950" lvl="1" indent="-285750"/>
            <a:r>
              <a:rPr lang="en-US" altLang="en-US" sz="1800"/>
              <a:t>Platform provider</a:t>
            </a:r>
          </a:p>
          <a:p>
            <a:pPr marL="742950" lvl="1" indent="-285750"/>
            <a:r>
              <a:rPr lang="en-US" altLang="en-US" sz="1800"/>
              <a:t>Container provider</a:t>
            </a:r>
          </a:p>
          <a:p>
            <a:pPr marL="742950" lvl="1" indent="-285750"/>
            <a:r>
              <a:rPr lang="en-US" altLang="en-US" sz="1800"/>
              <a:t> Tools provider</a:t>
            </a:r>
          </a:p>
          <a:p>
            <a:pPr marL="742950" lvl="1" indent="-285750"/>
            <a:r>
              <a:rPr lang="en-US" altLang="en-US" sz="1800"/>
              <a:t> System administrator</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5EBA946A-C0BF-48BB-BEFE-4C8412184E48}"/>
              </a:ext>
            </a:extLst>
          </p:cNvPr>
          <p:cNvSpPr>
            <a:spLocks noGrp="1" noChangeArrowheads="1"/>
          </p:cNvSpPr>
          <p:nvPr>
            <p:ph type="title" idx="4294967295"/>
          </p:nvPr>
        </p:nvSpPr>
        <p:spPr/>
        <p:txBody>
          <a:bodyPr/>
          <a:lstStyle/>
          <a:p>
            <a:pPr eaLnBrk="1" hangingPunct="1"/>
            <a:r>
              <a:rPr lang="en-US" altLang="en-US"/>
              <a:t>Solution For Use Case Scenario - 1</a:t>
            </a:r>
          </a:p>
        </p:txBody>
      </p:sp>
      <p:sp>
        <p:nvSpPr>
          <p:cNvPr id="421891" name="Rectangle 3">
            <a:extLst>
              <a:ext uri="{FF2B5EF4-FFF2-40B4-BE49-F238E27FC236}">
                <a16:creationId xmlns:a16="http://schemas.microsoft.com/office/drawing/2014/main" id="{54B84213-1F2F-4469-8A13-86849131DAF0}"/>
              </a:ext>
            </a:extLst>
          </p:cNvPr>
          <p:cNvSpPr>
            <a:spLocks noGrp="1" noChangeArrowheads="1"/>
          </p:cNvSpPr>
          <p:nvPr>
            <p:ph type="body" idx="4294967295"/>
          </p:nvPr>
        </p:nvSpPr>
        <p:spPr>
          <a:xfrm>
            <a:off x="4495800" y="1676400"/>
            <a:ext cx="2971800" cy="685800"/>
          </a:xfrm>
          <a:gradFill rotWithShape="1">
            <a:gsLst>
              <a:gs pos="0">
                <a:schemeClr val="bg1"/>
              </a:gs>
              <a:gs pos="50000">
                <a:srgbClr val="CC00FF"/>
              </a:gs>
              <a:gs pos="100000">
                <a:schemeClr val="bg1"/>
              </a:gs>
            </a:gsLst>
            <a:lin ang="5400000" scaled="1"/>
          </a:gradFill>
          <a:effectLst>
            <a:prstShdw prst="shdw17" dist="17961" dir="2700000">
              <a:srgbClr val="CC00FF">
                <a:gamma/>
                <a:shade val="60000"/>
                <a:invGamma/>
              </a:srgbClr>
            </a:prstShdw>
          </a:effectLst>
        </p:spPr>
        <p:txBody>
          <a:bodyPr vert="horz" lIns="91440" tIns="45720" rIns="91440" bIns="45720" rtlCol="0" anchor="ctr">
            <a:normAutofit/>
          </a:bodyPr>
          <a:lstStyle/>
          <a:p>
            <a:pPr marL="0" indent="0" algn="ctr">
              <a:spcBef>
                <a:spcPct val="50000"/>
              </a:spcBef>
              <a:buNone/>
              <a:defRPr/>
            </a:pPr>
            <a:r>
              <a:rPr lang="en-US">
                <a:ea typeface="MS PGothic" pitchFamily="34" charset="-128"/>
              </a:rPr>
              <a:t>Build A Single Filter</a:t>
            </a:r>
          </a:p>
        </p:txBody>
      </p:sp>
      <p:sp>
        <p:nvSpPr>
          <p:cNvPr id="421892" name="AutoShape 4">
            <a:extLst>
              <a:ext uri="{FF2B5EF4-FFF2-40B4-BE49-F238E27FC236}">
                <a16:creationId xmlns:a16="http://schemas.microsoft.com/office/drawing/2014/main" id="{1EFE6F57-C86D-407E-B417-53C655A354DF}"/>
              </a:ext>
            </a:extLst>
          </p:cNvPr>
          <p:cNvSpPr>
            <a:spLocks noChangeArrowheads="1"/>
          </p:cNvSpPr>
          <p:nvPr/>
        </p:nvSpPr>
        <p:spPr bwMode="auto">
          <a:xfrm>
            <a:off x="3429000" y="4114800"/>
            <a:ext cx="5257800" cy="2133600"/>
          </a:xfrm>
          <a:prstGeom prst="bevel">
            <a:avLst>
              <a:gd name="adj" fmla="val 12500"/>
            </a:avLst>
          </a:prstGeom>
          <a:gradFill rotWithShape="1">
            <a:gsLst>
              <a:gs pos="0">
                <a:schemeClr val="bg1"/>
              </a:gs>
              <a:gs pos="50000">
                <a:srgbClr val="CC00FF"/>
              </a:gs>
              <a:gs pos="100000">
                <a:schemeClr val="bg1"/>
              </a:gs>
            </a:gsLst>
            <a:lin ang="5400000" scaled="1"/>
          </a:gradFill>
          <a:ln w="12700">
            <a:noFill/>
            <a:miter lim="800000"/>
            <a:headEnd type="none" w="sm" len="sm"/>
            <a:tailEnd type="none" w="sm" len="sm"/>
          </a:ln>
          <a:effectLst>
            <a:prstShdw prst="shdw17" dist="17961" dir="2700000">
              <a:srgbClr val="CC00FF">
                <a:gamma/>
                <a:shade val="60000"/>
                <a:invGamma/>
              </a:srgbClr>
            </a:prstShdw>
          </a:effectLst>
        </p:spPr>
        <p:txBody>
          <a:bodyPr anchor="ctr"/>
          <a:lstStyle/>
          <a:p>
            <a:pPr>
              <a:defRPr/>
            </a:pPr>
            <a:r>
              <a:rPr lang="en-US" sz="3200">
                <a:latin typeface="Arial" charset="0"/>
              </a:rPr>
              <a:t>Logging Filter</a:t>
            </a:r>
          </a:p>
        </p:txBody>
      </p:sp>
      <p:sp>
        <p:nvSpPr>
          <p:cNvPr id="421893" name="AutoShape 5">
            <a:extLst>
              <a:ext uri="{FF2B5EF4-FFF2-40B4-BE49-F238E27FC236}">
                <a16:creationId xmlns:a16="http://schemas.microsoft.com/office/drawing/2014/main" id="{093D1CA5-BEAA-4F85-BAAD-DD69DA063D2D}"/>
              </a:ext>
            </a:extLst>
          </p:cNvPr>
          <p:cNvSpPr>
            <a:spLocks noChangeArrowheads="1"/>
          </p:cNvSpPr>
          <p:nvPr/>
        </p:nvSpPr>
        <p:spPr bwMode="auto">
          <a:xfrm>
            <a:off x="4495800" y="2500313"/>
            <a:ext cx="2743200" cy="1473200"/>
          </a:xfrm>
          <a:prstGeom prst="downArrow">
            <a:avLst>
              <a:gd name="adj1" fmla="val 50000"/>
              <a:gd name="adj2" fmla="val 25000"/>
            </a:avLst>
          </a:prstGeom>
          <a:gradFill rotWithShape="1">
            <a:gsLst>
              <a:gs pos="0">
                <a:schemeClr val="bg1"/>
              </a:gs>
              <a:gs pos="50000">
                <a:srgbClr val="CC00FF"/>
              </a:gs>
              <a:gs pos="100000">
                <a:schemeClr val="bg1"/>
              </a:gs>
            </a:gsLst>
            <a:lin ang="5400000" scaled="1"/>
          </a:gradFill>
          <a:ln w="12700" algn="ctr">
            <a:noFill/>
            <a:miter lim="800000"/>
            <a:headEnd type="none" w="sm" len="sm"/>
            <a:tailEnd type="none" w="sm" len="sm"/>
          </a:ln>
          <a:effectLst>
            <a:prstShdw prst="shdw17" dist="17961" dir="2700000">
              <a:srgbClr val="CC00FF">
                <a:gamma/>
                <a:shade val="60000"/>
                <a:invGamma/>
              </a:srgbClr>
            </a:prstShdw>
          </a:effectLst>
        </p:spPr>
        <p:txBody>
          <a:bodyPr anchor="ctr"/>
          <a:lstStyle/>
          <a:p>
            <a:pPr>
              <a:defRPr/>
            </a:pPr>
            <a:r>
              <a:rPr lang="en-US">
                <a:latin typeface="Arial" charset="0"/>
              </a:rPr>
              <a:t>Plug At Time Of Deployment</a:t>
            </a:r>
          </a:p>
        </p:txBody>
      </p:sp>
      <p:sp>
        <p:nvSpPr>
          <p:cNvPr id="82950" name="Slide Number Placeholder 5">
            <a:extLst>
              <a:ext uri="{FF2B5EF4-FFF2-40B4-BE49-F238E27FC236}">
                <a16:creationId xmlns:a16="http://schemas.microsoft.com/office/drawing/2014/main" id="{DF962303-F1F1-4574-9277-FFECBEA86E8B}"/>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2D19DB90-C6DA-4DCF-84C2-482E5C15F3F5}" type="slidenum">
              <a:rPr lang="en-US" altLang="en-US" sz="1000" i="0">
                <a:solidFill>
                  <a:srgbClr val="FFFFFF"/>
                </a:solidFill>
              </a:rPr>
              <a:pPr algn="l" eaLnBrk="1" hangingPunct="1"/>
              <a:t>150</a:t>
            </a:fld>
            <a:endParaRPr lang="en-US" altLang="en-US" sz="1000" i="0">
              <a:solidFill>
                <a:srgbClr val="FFFFFF"/>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2FB8DA7B-2890-4EEA-A47D-EB4C9F9BFE96}"/>
              </a:ext>
            </a:extLst>
          </p:cNvPr>
          <p:cNvSpPr>
            <a:spLocks noGrp="1" noChangeArrowheads="1"/>
          </p:cNvSpPr>
          <p:nvPr>
            <p:ph type="title" idx="4294967295"/>
          </p:nvPr>
        </p:nvSpPr>
        <p:spPr/>
        <p:txBody>
          <a:bodyPr/>
          <a:lstStyle/>
          <a:p>
            <a:pPr eaLnBrk="1" hangingPunct="1"/>
            <a:r>
              <a:rPr lang="en-US" altLang="en-US"/>
              <a:t>Use Case Scenario - 2</a:t>
            </a:r>
          </a:p>
        </p:txBody>
      </p:sp>
      <p:sp>
        <p:nvSpPr>
          <p:cNvPr id="83971" name="Rectangle 3">
            <a:extLst>
              <a:ext uri="{FF2B5EF4-FFF2-40B4-BE49-F238E27FC236}">
                <a16:creationId xmlns:a16="http://schemas.microsoft.com/office/drawing/2014/main" id="{35958B4C-BBED-412C-8DCE-C5BF4CDA3ABB}"/>
              </a:ext>
            </a:extLst>
          </p:cNvPr>
          <p:cNvSpPr>
            <a:spLocks noGrp="1" noChangeArrowheads="1"/>
          </p:cNvSpPr>
          <p:nvPr>
            <p:ph type="body" idx="4294967295"/>
          </p:nvPr>
        </p:nvSpPr>
        <p:spPr>
          <a:xfrm>
            <a:off x="2209801" y="1776414"/>
            <a:ext cx="7775575" cy="2033587"/>
          </a:xfrm>
        </p:spPr>
        <p:txBody>
          <a:bodyPr/>
          <a:lstStyle/>
          <a:p>
            <a:pPr eaLnBrk="1" hangingPunct="1"/>
            <a:r>
              <a:rPr lang="en-US" altLang="en-US"/>
              <a:t>You have many existing Web resources that need to remain unchanged except a few values such as Company Name or banners.</a:t>
            </a:r>
          </a:p>
          <a:p>
            <a:pPr lvl="1" eaLnBrk="1" hangingPunct="1"/>
            <a:r>
              <a:rPr lang="en-US" altLang="en-US" sz="1800"/>
              <a:t> You cannot make changes to these Web resources every time company names get changed</a:t>
            </a:r>
          </a:p>
        </p:txBody>
      </p:sp>
      <p:sp>
        <p:nvSpPr>
          <p:cNvPr id="83972" name="Slide Number Placeholder 3">
            <a:extLst>
              <a:ext uri="{FF2B5EF4-FFF2-40B4-BE49-F238E27FC236}">
                <a16:creationId xmlns:a16="http://schemas.microsoft.com/office/drawing/2014/main" id="{59A959E2-10F3-452E-81A5-6706928EF962}"/>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FA48FCF3-29AF-4425-9B7C-F5C0CDD795F0}" type="slidenum">
              <a:rPr lang="en-US" altLang="en-US" sz="1000" i="0">
                <a:solidFill>
                  <a:srgbClr val="FFFFFF"/>
                </a:solidFill>
              </a:rPr>
              <a:pPr algn="l" eaLnBrk="1" hangingPunct="1"/>
              <a:t>151</a:t>
            </a:fld>
            <a:endParaRPr lang="en-US" altLang="en-US" sz="1000" i="0">
              <a:solidFill>
                <a:srgbClr val="FFFFFF"/>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245C968B-99EA-4EEE-BED7-4EED64A6390E}"/>
              </a:ext>
            </a:extLst>
          </p:cNvPr>
          <p:cNvSpPr>
            <a:spLocks noGrp="1" noChangeArrowheads="1"/>
          </p:cNvSpPr>
          <p:nvPr>
            <p:ph type="title" idx="4294967295"/>
          </p:nvPr>
        </p:nvSpPr>
        <p:spPr/>
        <p:txBody>
          <a:bodyPr/>
          <a:lstStyle/>
          <a:p>
            <a:pPr eaLnBrk="1" hangingPunct="1"/>
            <a:r>
              <a:rPr lang="en-US" altLang="en-US"/>
              <a:t>Solution For Use Case Scenario - 2</a:t>
            </a:r>
          </a:p>
        </p:txBody>
      </p:sp>
      <p:sp>
        <p:nvSpPr>
          <p:cNvPr id="423939" name="Rectangle 3">
            <a:extLst>
              <a:ext uri="{FF2B5EF4-FFF2-40B4-BE49-F238E27FC236}">
                <a16:creationId xmlns:a16="http://schemas.microsoft.com/office/drawing/2014/main" id="{41F6DEFD-8619-4726-B3B7-FA617EF36FDD}"/>
              </a:ext>
            </a:extLst>
          </p:cNvPr>
          <p:cNvSpPr>
            <a:spLocks noGrp="1" noChangeArrowheads="1"/>
          </p:cNvSpPr>
          <p:nvPr>
            <p:ph type="body" idx="4294967295"/>
          </p:nvPr>
        </p:nvSpPr>
        <p:spPr>
          <a:xfrm>
            <a:off x="4648200" y="1676400"/>
            <a:ext cx="2819400" cy="609600"/>
          </a:xfrm>
          <a:gradFill rotWithShape="1">
            <a:gsLst>
              <a:gs pos="0">
                <a:schemeClr val="bg1"/>
              </a:gs>
              <a:gs pos="50000">
                <a:srgbClr val="CC00FF"/>
              </a:gs>
              <a:gs pos="100000">
                <a:schemeClr val="bg1"/>
              </a:gs>
            </a:gsLst>
            <a:lin ang="5400000" scaled="1"/>
          </a:gradFill>
          <a:effectLst>
            <a:prstShdw prst="shdw17" dist="17961" dir="2700000">
              <a:srgbClr val="CC00FF">
                <a:gamma/>
                <a:shade val="60000"/>
                <a:invGamma/>
              </a:srgbClr>
            </a:prstShdw>
          </a:effectLst>
        </p:spPr>
        <p:txBody>
          <a:bodyPr vert="horz" lIns="91440" tIns="45720" rIns="91440" bIns="45720" rtlCol="0" anchor="ctr">
            <a:normAutofit/>
          </a:bodyPr>
          <a:lstStyle/>
          <a:p>
            <a:pPr marL="0" indent="0" algn="ctr">
              <a:spcBef>
                <a:spcPct val="50000"/>
              </a:spcBef>
              <a:buNone/>
              <a:defRPr/>
            </a:pPr>
            <a:r>
              <a:rPr lang="en-US" b="1">
                <a:ea typeface="MS PGothic" pitchFamily="34" charset="-128"/>
              </a:rPr>
              <a:t>Build and Deploy </a:t>
            </a:r>
          </a:p>
        </p:txBody>
      </p:sp>
      <p:sp>
        <p:nvSpPr>
          <p:cNvPr id="423940" name="AutoShape 4">
            <a:extLst>
              <a:ext uri="{FF2B5EF4-FFF2-40B4-BE49-F238E27FC236}">
                <a16:creationId xmlns:a16="http://schemas.microsoft.com/office/drawing/2014/main" id="{03DAC9E1-3BC7-43EA-A5EC-F1CB20AE841E}"/>
              </a:ext>
            </a:extLst>
          </p:cNvPr>
          <p:cNvSpPr>
            <a:spLocks noChangeArrowheads="1"/>
          </p:cNvSpPr>
          <p:nvPr/>
        </p:nvSpPr>
        <p:spPr bwMode="auto">
          <a:xfrm>
            <a:off x="2667000" y="3505200"/>
            <a:ext cx="3124200" cy="2133600"/>
          </a:xfrm>
          <a:prstGeom prst="bevel">
            <a:avLst>
              <a:gd name="adj" fmla="val 12500"/>
            </a:avLst>
          </a:prstGeom>
          <a:gradFill rotWithShape="1">
            <a:gsLst>
              <a:gs pos="0">
                <a:schemeClr val="bg1"/>
              </a:gs>
              <a:gs pos="50000">
                <a:srgbClr val="CC00FF"/>
              </a:gs>
              <a:gs pos="100000">
                <a:schemeClr val="bg1"/>
              </a:gs>
            </a:gsLst>
            <a:lin ang="5400000" scaled="1"/>
          </a:gradFill>
          <a:ln w="12700">
            <a:noFill/>
            <a:miter lim="800000"/>
            <a:headEnd type="none" w="sm" len="sm"/>
            <a:tailEnd type="none" w="sm" len="sm"/>
          </a:ln>
          <a:effectLst>
            <a:prstShdw prst="shdw17" dist="17961" dir="2700000">
              <a:srgbClr val="CC00FF">
                <a:gamma/>
                <a:shade val="60000"/>
                <a:invGamma/>
              </a:srgbClr>
            </a:prstShdw>
          </a:effectLst>
        </p:spPr>
        <p:txBody>
          <a:bodyPr anchor="ctr"/>
          <a:lstStyle/>
          <a:p>
            <a:pPr>
              <a:defRPr/>
            </a:pPr>
            <a:r>
              <a:rPr lang="en-US" sz="2400">
                <a:latin typeface="Arial" charset="0"/>
              </a:rPr>
              <a:t>Banner Replacement     Filter</a:t>
            </a:r>
          </a:p>
        </p:txBody>
      </p:sp>
      <p:sp>
        <p:nvSpPr>
          <p:cNvPr id="423941" name="AutoShape 5">
            <a:extLst>
              <a:ext uri="{FF2B5EF4-FFF2-40B4-BE49-F238E27FC236}">
                <a16:creationId xmlns:a16="http://schemas.microsoft.com/office/drawing/2014/main" id="{BEE898D1-F30C-4A81-8918-D6039C819C8E}"/>
              </a:ext>
            </a:extLst>
          </p:cNvPr>
          <p:cNvSpPr>
            <a:spLocks noChangeArrowheads="1"/>
          </p:cNvSpPr>
          <p:nvPr/>
        </p:nvSpPr>
        <p:spPr bwMode="auto">
          <a:xfrm>
            <a:off x="6553200" y="3505200"/>
            <a:ext cx="3124200" cy="2133600"/>
          </a:xfrm>
          <a:prstGeom prst="bevel">
            <a:avLst>
              <a:gd name="adj" fmla="val 12500"/>
            </a:avLst>
          </a:prstGeom>
          <a:gradFill rotWithShape="1">
            <a:gsLst>
              <a:gs pos="0">
                <a:schemeClr val="bg1"/>
              </a:gs>
              <a:gs pos="50000">
                <a:srgbClr val="CC00FF"/>
              </a:gs>
              <a:gs pos="100000">
                <a:schemeClr val="bg1"/>
              </a:gs>
            </a:gsLst>
            <a:lin ang="5400000" scaled="1"/>
          </a:gradFill>
          <a:ln w="12700">
            <a:noFill/>
            <a:miter lim="800000"/>
            <a:headEnd type="none" w="sm" len="sm"/>
            <a:tailEnd type="none" w="sm" len="sm"/>
          </a:ln>
          <a:effectLst>
            <a:prstShdw prst="shdw17" dist="17961" dir="2700000">
              <a:srgbClr val="CC00FF">
                <a:gamma/>
                <a:shade val="60000"/>
                <a:invGamma/>
              </a:srgbClr>
            </a:prstShdw>
          </a:effectLst>
        </p:spPr>
        <p:txBody>
          <a:bodyPr anchor="ctr"/>
          <a:lstStyle/>
          <a:p>
            <a:pPr>
              <a:defRPr/>
            </a:pPr>
            <a:r>
              <a:rPr lang="en-US" sz="2400">
                <a:latin typeface="Arial" charset="0"/>
              </a:rPr>
              <a:t>Company Name Replacement     Filter</a:t>
            </a:r>
          </a:p>
        </p:txBody>
      </p:sp>
      <p:sp>
        <p:nvSpPr>
          <p:cNvPr id="423942" name="AutoShape 6">
            <a:extLst>
              <a:ext uri="{FF2B5EF4-FFF2-40B4-BE49-F238E27FC236}">
                <a16:creationId xmlns:a16="http://schemas.microsoft.com/office/drawing/2014/main" id="{784550FA-D77B-43A6-81A5-576BD17B1C1E}"/>
              </a:ext>
            </a:extLst>
          </p:cNvPr>
          <p:cNvSpPr>
            <a:spLocks noChangeArrowheads="1"/>
          </p:cNvSpPr>
          <p:nvPr/>
        </p:nvSpPr>
        <p:spPr bwMode="auto">
          <a:xfrm rot="1553931">
            <a:off x="4597400" y="2425700"/>
            <a:ext cx="381000" cy="838200"/>
          </a:xfrm>
          <a:prstGeom prst="downArrow">
            <a:avLst>
              <a:gd name="adj1" fmla="val 50000"/>
              <a:gd name="adj2" fmla="val 55000"/>
            </a:avLst>
          </a:prstGeom>
          <a:gradFill rotWithShape="1">
            <a:gsLst>
              <a:gs pos="0">
                <a:schemeClr val="bg1"/>
              </a:gs>
              <a:gs pos="50000">
                <a:srgbClr val="CC00FF"/>
              </a:gs>
              <a:gs pos="100000">
                <a:schemeClr val="bg1"/>
              </a:gs>
            </a:gsLst>
            <a:lin ang="5400000" scaled="1"/>
          </a:gradFill>
          <a:ln w="12700" algn="ctr">
            <a:noFill/>
            <a:miter lim="800000"/>
            <a:headEnd type="none" w="sm" len="sm"/>
            <a:tailEnd type="none" w="sm" len="sm"/>
          </a:ln>
          <a:effectLst>
            <a:prstShdw prst="shdw17" dist="17961" dir="2700000">
              <a:srgbClr val="CC00FF">
                <a:gamma/>
                <a:shade val="60000"/>
                <a:invGamma/>
              </a:srgbClr>
            </a:prstShdw>
          </a:effectLst>
        </p:spPr>
        <p:txBody>
          <a:bodyPr anchor="ctr"/>
          <a:lstStyle/>
          <a:p>
            <a:pPr algn="l">
              <a:spcBef>
                <a:spcPct val="0"/>
              </a:spcBef>
              <a:defRPr/>
            </a:pPr>
            <a:endParaRPr lang="en-US">
              <a:latin typeface="Arial" charset="0"/>
            </a:endParaRPr>
          </a:p>
        </p:txBody>
      </p:sp>
      <p:sp>
        <p:nvSpPr>
          <p:cNvPr id="423943" name="AutoShape 7">
            <a:extLst>
              <a:ext uri="{FF2B5EF4-FFF2-40B4-BE49-F238E27FC236}">
                <a16:creationId xmlns:a16="http://schemas.microsoft.com/office/drawing/2014/main" id="{232823C7-536D-46C0-97BA-3EDD4624C165}"/>
              </a:ext>
            </a:extLst>
          </p:cNvPr>
          <p:cNvSpPr>
            <a:spLocks noChangeArrowheads="1"/>
          </p:cNvSpPr>
          <p:nvPr/>
        </p:nvSpPr>
        <p:spPr bwMode="auto">
          <a:xfrm rot="20132296">
            <a:off x="7239000" y="2438400"/>
            <a:ext cx="381000" cy="838200"/>
          </a:xfrm>
          <a:prstGeom prst="downArrow">
            <a:avLst>
              <a:gd name="adj1" fmla="val 50000"/>
              <a:gd name="adj2" fmla="val 55000"/>
            </a:avLst>
          </a:prstGeom>
          <a:gradFill rotWithShape="1">
            <a:gsLst>
              <a:gs pos="0">
                <a:schemeClr val="bg1"/>
              </a:gs>
              <a:gs pos="50000">
                <a:srgbClr val="CC00FF"/>
              </a:gs>
              <a:gs pos="100000">
                <a:schemeClr val="bg1"/>
              </a:gs>
            </a:gsLst>
            <a:lin ang="5400000" scaled="1"/>
          </a:gradFill>
          <a:ln w="12700" algn="ctr">
            <a:noFill/>
            <a:miter lim="800000"/>
            <a:headEnd type="none" w="sm" len="sm"/>
            <a:tailEnd type="none" w="sm" len="sm"/>
          </a:ln>
          <a:effectLst>
            <a:prstShdw prst="shdw17" dist="17961" dir="2700000">
              <a:srgbClr val="CC00FF">
                <a:gamma/>
                <a:shade val="60000"/>
                <a:invGamma/>
              </a:srgbClr>
            </a:prstShdw>
          </a:effectLst>
        </p:spPr>
        <p:txBody>
          <a:bodyPr anchor="ctr"/>
          <a:lstStyle/>
          <a:p>
            <a:pPr algn="l">
              <a:spcBef>
                <a:spcPct val="0"/>
              </a:spcBef>
              <a:defRPr/>
            </a:pPr>
            <a:endParaRPr lang="en-US">
              <a:latin typeface="Arial" charset="0"/>
            </a:endParaRPr>
          </a:p>
        </p:txBody>
      </p:sp>
      <p:sp>
        <p:nvSpPr>
          <p:cNvPr id="85000" name="Slide Number Placeholder 7">
            <a:extLst>
              <a:ext uri="{FF2B5EF4-FFF2-40B4-BE49-F238E27FC236}">
                <a16:creationId xmlns:a16="http://schemas.microsoft.com/office/drawing/2014/main" id="{A440E690-71A5-4C56-9166-50CF081BD3B1}"/>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0B7354E7-9DBB-439E-97BC-0412E89343F0}" type="slidenum">
              <a:rPr lang="en-US" altLang="en-US" sz="1000" i="0">
                <a:solidFill>
                  <a:srgbClr val="FFFFFF"/>
                </a:solidFill>
              </a:rPr>
              <a:pPr algn="l" eaLnBrk="1" hangingPunct="1"/>
              <a:t>152</a:t>
            </a:fld>
            <a:endParaRPr lang="en-US" altLang="en-US" sz="1000" i="0">
              <a:solidFill>
                <a:srgbClr val="FFFFFF"/>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5AAACCF-56FA-4352-90C0-DBF46BF6972C}"/>
              </a:ext>
            </a:extLst>
          </p:cNvPr>
          <p:cNvSpPr>
            <a:spLocks noGrp="1" noChangeArrowheads="1"/>
          </p:cNvSpPr>
          <p:nvPr>
            <p:ph type="title" idx="4294967295"/>
          </p:nvPr>
        </p:nvSpPr>
        <p:spPr/>
        <p:txBody>
          <a:bodyPr/>
          <a:lstStyle/>
          <a:p>
            <a:pPr eaLnBrk="1" hangingPunct="1"/>
            <a:r>
              <a:rPr lang="en-US" altLang="en-US"/>
              <a:t>How are Servlet Filters Chained?</a:t>
            </a:r>
          </a:p>
        </p:txBody>
      </p:sp>
      <p:sp>
        <p:nvSpPr>
          <p:cNvPr id="424963" name="AutoShape 3">
            <a:extLst>
              <a:ext uri="{FF2B5EF4-FFF2-40B4-BE49-F238E27FC236}">
                <a16:creationId xmlns:a16="http://schemas.microsoft.com/office/drawing/2014/main" id="{3AC60C73-7063-49E9-932C-C67BD7E1A697}"/>
              </a:ext>
            </a:extLst>
          </p:cNvPr>
          <p:cNvSpPr>
            <a:spLocks noChangeArrowheads="1"/>
          </p:cNvSpPr>
          <p:nvPr/>
        </p:nvSpPr>
        <p:spPr bwMode="auto">
          <a:xfrm>
            <a:off x="1676400" y="2209800"/>
            <a:ext cx="1447800" cy="3581400"/>
          </a:xfrm>
          <a:prstGeom prst="roundRect">
            <a:avLst>
              <a:gd name="adj" fmla="val 16667"/>
            </a:avLst>
          </a:prstGeom>
          <a:gradFill rotWithShape="1">
            <a:gsLst>
              <a:gs pos="0">
                <a:schemeClr val="bg1"/>
              </a:gs>
              <a:gs pos="50000">
                <a:srgbClr val="CC00FF"/>
              </a:gs>
              <a:gs pos="100000">
                <a:schemeClr val="bg1"/>
              </a:gs>
            </a:gsLst>
            <a:lin ang="5400000" scaled="1"/>
          </a:gradFill>
          <a:ln w="12700">
            <a:noFill/>
            <a:round/>
            <a:headEnd type="none" w="sm" len="sm"/>
            <a:tailEnd type="none" w="sm" len="sm"/>
          </a:ln>
          <a:effectLst>
            <a:prstShdw prst="shdw17" dist="17961" dir="2700000">
              <a:srgbClr val="CC00FF">
                <a:gamma/>
                <a:shade val="60000"/>
                <a:invGamma/>
              </a:srgbClr>
            </a:prstShdw>
          </a:effectLst>
        </p:spPr>
        <p:txBody>
          <a:bodyPr anchor="ctr"/>
          <a:lstStyle/>
          <a:p>
            <a:pPr>
              <a:defRPr/>
            </a:pPr>
            <a:r>
              <a:rPr lang="en-US" sz="2000">
                <a:latin typeface="Arial" charset="0"/>
              </a:rPr>
              <a:t>Servlet Container</a:t>
            </a:r>
          </a:p>
        </p:txBody>
      </p:sp>
      <p:sp>
        <p:nvSpPr>
          <p:cNvPr id="86020" name="AutoShape 4">
            <a:extLst>
              <a:ext uri="{FF2B5EF4-FFF2-40B4-BE49-F238E27FC236}">
                <a16:creationId xmlns:a16="http://schemas.microsoft.com/office/drawing/2014/main" id="{901A7980-971D-48BB-AE37-176A4A76B16E}"/>
              </a:ext>
            </a:extLst>
          </p:cNvPr>
          <p:cNvSpPr>
            <a:spLocks noChangeArrowheads="1"/>
          </p:cNvSpPr>
          <p:nvPr/>
        </p:nvSpPr>
        <p:spPr bwMode="auto">
          <a:xfrm>
            <a:off x="3657600" y="2209800"/>
            <a:ext cx="5181600" cy="3581400"/>
          </a:xfrm>
          <a:prstGeom prst="roundRect">
            <a:avLst>
              <a:gd name="adj" fmla="val 16667"/>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b="0" i="0"/>
              <a:t>Filter Chain</a:t>
            </a:r>
          </a:p>
        </p:txBody>
      </p:sp>
      <p:sp>
        <p:nvSpPr>
          <p:cNvPr id="424965" name="AutoShape 5">
            <a:extLst>
              <a:ext uri="{FF2B5EF4-FFF2-40B4-BE49-F238E27FC236}">
                <a16:creationId xmlns:a16="http://schemas.microsoft.com/office/drawing/2014/main" id="{A883B1EB-CD14-4E0B-8DA1-853504771831}"/>
              </a:ext>
            </a:extLst>
          </p:cNvPr>
          <p:cNvSpPr>
            <a:spLocks noChangeArrowheads="1"/>
          </p:cNvSpPr>
          <p:nvPr/>
        </p:nvSpPr>
        <p:spPr bwMode="auto">
          <a:xfrm>
            <a:off x="3810000" y="3657600"/>
            <a:ext cx="1066800" cy="685800"/>
          </a:xfrm>
          <a:prstGeom prst="roundRect">
            <a:avLst>
              <a:gd name="adj" fmla="val 16667"/>
            </a:avLst>
          </a:prstGeom>
          <a:gradFill rotWithShape="1">
            <a:gsLst>
              <a:gs pos="0">
                <a:schemeClr val="bg1"/>
              </a:gs>
              <a:gs pos="50000">
                <a:srgbClr val="CC00FF"/>
              </a:gs>
              <a:gs pos="100000">
                <a:schemeClr val="bg1"/>
              </a:gs>
            </a:gsLst>
            <a:lin ang="5400000" scaled="1"/>
          </a:gradFill>
          <a:ln w="12700" algn="ctr">
            <a:noFill/>
            <a:round/>
            <a:headEnd type="none" w="sm" len="sm"/>
            <a:tailEnd type="none" w="sm" len="sm"/>
          </a:ln>
          <a:effectLst>
            <a:prstShdw prst="shdw17" dist="17961" dir="2700000">
              <a:srgbClr val="CC00FF">
                <a:gamma/>
                <a:shade val="60000"/>
                <a:invGamma/>
              </a:srgbClr>
            </a:prstShdw>
          </a:effectLst>
        </p:spPr>
        <p:txBody>
          <a:bodyPr anchor="ctr"/>
          <a:lstStyle/>
          <a:p>
            <a:pPr>
              <a:defRPr/>
            </a:pPr>
            <a:r>
              <a:rPr lang="en-US" sz="2000">
                <a:latin typeface="Arial" charset="0"/>
              </a:rPr>
              <a:t>Filter 1</a:t>
            </a:r>
          </a:p>
        </p:txBody>
      </p:sp>
      <p:sp>
        <p:nvSpPr>
          <p:cNvPr id="424966" name="AutoShape 6">
            <a:extLst>
              <a:ext uri="{FF2B5EF4-FFF2-40B4-BE49-F238E27FC236}">
                <a16:creationId xmlns:a16="http://schemas.microsoft.com/office/drawing/2014/main" id="{2A836BDF-1480-4405-B8F1-FDDE4FBB47B2}"/>
              </a:ext>
            </a:extLst>
          </p:cNvPr>
          <p:cNvSpPr>
            <a:spLocks noChangeArrowheads="1"/>
          </p:cNvSpPr>
          <p:nvPr/>
        </p:nvSpPr>
        <p:spPr bwMode="auto">
          <a:xfrm>
            <a:off x="5486400" y="3657600"/>
            <a:ext cx="1143000" cy="685800"/>
          </a:xfrm>
          <a:prstGeom prst="roundRect">
            <a:avLst>
              <a:gd name="adj" fmla="val 16667"/>
            </a:avLst>
          </a:prstGeom>
          <a:gradFill rotWithShape="1">
            <a:gsLst>
              <a:gs pos="0">
                <a:schemeClr val="bg1"/>
              </a:gs>
              <a:gs pos="50000">
                <a:srgbClr val="CC00FF"/>
              </a:gs>
              <a:gs pos="100000">
                <a:schemeClr val="bg1"/>
              </a:gs>
            </a:gsLst>
            <a:lin ang="5400000" scaled="1"/>
          </a:gradFill>
          <a:ln w="12700" algn="ctr">
            <a:noFill/>
            <a:round/>
            <a:headEnd type="none" w="sm" len="sm"/>
            <a:tailEnd type="none" w="sm" len="sm"/>
          </a:ln>
          <a:effectLst>
            <a:prstShdw prst="shdw17" dist="17961" dir="2700000">
              <a:srgbClr val="CC00FF">
                <a:gamma/>
                <a:shade val="60000"/>
                <a:invGamma/>
              </a:srgbClr>
            </a:prstShdw>
          </a:effectLst>
        </p:spPr>
        <p:txBody>
          <a:bodyPr anchor="ctr"/>
          <a:lstStyle/>
          <a:p>
            <a:pPr>
              <a:defRPr/>
            </a:pPr>
            <a:r>
              <a:rPr lang="en-US" sz="2000">
                <a:latin typeface="Arial" charset="0"/>
              </a:rPr>
              <a:t>Filter 2</a:t>
            </a:r>
          </a:p>
        </p:txBody>
      </p:sp>
      <p:sp>
        <p:nvSpPr>
          <p:cNvPr id="424967" name="AutoShape 7">
            <a:extLst>
              <a:ext uri="{FF2B5EF4-FFF2-40B4-BE49-F238E27FC236}">
                <a16:creationId xmlns:a16="http://schemas.microsoft.com/office/drawing/2014/main" id="{7B556CCD-C4EE-4487-8F52-653CF3C233F1}"/>
              </a:ext>
            </a:extLst>
          </p:cNvPr>
          <p:cNvSpPr>
            <a:spLocks noChangeArrowheads="1"/>
          </p:cNvSpPr>
          <p:nvPr/>
        </p:nvSpPr>
        <p:spPr bwMode="auto">
          <a:xfrm>
            <a:off x="7239000" y="3657600"/>
            <a:ext cx="1219200" cy="685800"/>
          </a:xfrm>
          <a:prstGeom prst="roundRect">
            <a:avLst>
              <a:gd name="adj" fmla="val 16667"/>
            </a:avLst>
          </a:prstGeom>
          <a:gradFill rotWithShape="1">
            <a:gsLst>
              <a:gs pos="0">
                <a:schemeClr val="bg1"/>
              </a:gs>
              <a:gs pos="50000">
                <a:srgbClr val="CC00FF"/>
              </a:gs>
              <a:gs pos="100000">
                <a:schemeClr val="bg1"/>
              </a:gs>
            </a:gsLst>
            <a:lin ang="5400000" scaled="1"/>
          </a:gradFill>
          <a:ln w="12700" algn="ctr">
            <a:noFill/>
            <a:round/>
            <a:headEnd type="none" w="sm" len="sm"/>
            <a:tailEnd type="none" w="sm" len="sm"/>
          </a:ln>
          <a:effectLst>
            <a:prstShdw prst="shdw17" dist="17961" dir="2700000">
              <a:srgbClr val="CC00FF">
                <a:gamma/>
                <a:shade val="60000"/>
                <a:invGamma/>
              </a:srgbClr>
            </a:prstShdw>
          </a:effectLst>
        </p:spPr>
        <p:txBody>
          <a:bodyPr anchor="ctr"/>
          <a:lstStyle/>
          <a:p>
            <a:pPr>
              <a:defRPr/>
            </a:pPr>
            <a:r>
              <a:rPr lang="en-US" sz="2000">
                <a:latin typeface="Arial" charset="0"/>
              </a:rPr>
              <a:t>Filter n</a:t>
            </a:r>
          </a:p>
        </p:txBody>
      </p:sp>
      <p:sp>
        <p:nvSpPr>
          <p:cNvPr id="424968" name="AutoShape 8">
            <a:extLst>
              <a:ext uri="{FF2B5EF4-FFF2-40B4-BE49-F238E27FC236}">
                <a16:creationId xmlns:a16="http://schemas.microsoft.com/office/drawing/2014/main" id="{421F5AD5-08C3-40C1-961B-306E75D59D99}"/>
              </a:ext>
            </a:extLst>
          </p:cNvPr>
          <p:cNvSpPr>
            <a:spLocks noChangeArrowheads="1"/>
          </p:cNvSpPr>
          <p:nvPr/>
        </p:nvSpPr>
        <p:spPr bwMode="auto">
          <a:xfrm>
            <a:off x="9372600" y="2209800"/>
            <a:ext cx="1219200" cy="3581400"/>
          </a:xfrm>
          <a:prstGeom prst="roundRect">
            <a:avLst>
              <a:gd name="adj" fmla="val 16667"/>
            </a:avLst>
          </a:prstGeom>
          <a:gradFill rotWithShape="1">
            <a:gsLst>
              <a:gs pos="0">
                <a:schemeClr val="bg1"/>
              </a:gs>
              <a:gs pos="50000">
                <a:srgbClr val="CC00FF"/>
              </a:gs>
              <a:gs pos="100000">
                <a:schemeClr val="bg1"/>
              </a:gs>
            </a:gsLst>
            <a:lin ang="5400000" scaled="1"/>
          </a:gradFill>
          <a:ln w="12700" algn="ctr">
            <a:noFill/>
            <a:round/>
            <a:headEnd type="none" w="sm" len="sm"/>
            <a:tailEnd type="none" w="sm" len="sm"/>
          </a:ln>
          <a:effectLst>
            <a:prstShdw prst="shdw17" dist="17961" dir="2700000">
              <a:srgbClr val="CC00FF">
                <a:gamma/>
                <a:shade val="60000"/>
                <a:invGamma/>
              </a:srgbClr>
            </a:prstShdw>
          </a:effectLst>
        </p:spPr>
        <p:txBody>
          <a:bodyPr anchor="ctr"/>
          <a:lstStyle/>
          <a:p>
            <a:pPr>
              <a:defRPr/>
            </a:pPr>
            <a:r>
              <a:rPr lang="en-US" sz="2000">
                <a:latin typeface="Arial" charset="0"/>
              </a:rPr>
              <a:t>Servlet</a:t>
            </a:r>
          </a:p>
        </p:txBody>
      </p:sp>
      <p:sp>
        <p:nvSpPr>
          <p:cNvPr id="424969" name="AutoShape 9">
            <a:extLst>
              <a:ext uri="{FF2B5EF4-FFF2-40B4-BE49-F238E27FC236}">
                <a16:creationId xmlns:a16="http://schemas.microsoft.com/office/drawing/2014/main" id="{5B84D0DA-35D8-472F-9BBF-0ABFFDBA90AD}"/>
              </a:ext>
            </a:extLst>
          </p:cNvPr>
          <p:cNvSpPr>
            <a:spLocks noChangeArrowheads="1"/>
          </p:cNvSpPr>
          <p:nvPr/>
        </p:nvSpPr>
        <p:spPr bwMode="auto">
          <a:xfrm>
            <a:off x="4876800" y="3784600"/>
            <a:ext cx="533400" cy="457200"/>
          </a:xfrm>
          <a:prstGeom prst="rightArrow">
            <a:avLst>
              <a:gd name="adj1" fmla="val 50000"/>
              <a:gd name="adj2" fmla="val 29167"/>
            </a:avLst>
          </a:prstGeom>
          <a:gradFill rotWithShape="1">
            <a:gsLst>
              <a:gs pos="0">
                <a:schemeClr val="bg1"/>
              </a:gs>
              <a:gs pos="50000">
                <a:srgbClr val="CC00FF"/>
              </a:gs>
              <a:gs pos="100000">
                <a:schemeClr val="bg1"/>
              </a:gs>
            </a:gsLst>
            <a:lin ang="5400000" scaled="1"/>
          </a:gradFill>
          <a:ln w="12700" algn="ctr">
            <a:noFill/>
            <a:miter lim="800000"/>
            <a:headEnd type="none" w="sm" len="sm"/>
            <a:tailEnd type="none" w="sm" len="sm"/>
          </a:ln>
          <a:effectLst>
            <a:prstShdw prst="shdw17" dist="17961" dir="2700000">
              <a:srgbClr val="CC00FF">
                <a:gamma/>
                <a:shade val="60000"/>
                <a:invGamma/>
              </a:srgbClr>
            </a:prstShdw>
          </a:effectLst>
        </p:spPr>
        <p:txBody>
          <a:bodyPr anchor="ctr"/>
          <a:lstStyle/>
          <a:p>
            <a:pPr algn="l">
              <a:spcBef>
                <a:spcPct val="0"/>
              </a:spcBef>
              <a:defRPr/>
            </a:pPr>
            <a:endParaRPr lang="en-US">
              <a:latin typeface="Arial" charset="0"/>
            </a:endParaRPr>
          </a:p>
        </p:txBody>
      </p:sp>
      <p:sp>
        <p:nvSpPr>
          <p:cNvPr id="424970" name="AutoShape 10">
            <a:extLst>
              <a:ext uri="{FF2B5EF4-FFF2-40B4-BE49-F238E27FC236}">
                <a16:creationId xmlns:a16="http://schemas.microsoft.com/office/drawing/2014/main" id="{015F92D0-A7F6-4B77-856A-99A59D933F6F}"/>
              </a:ext>
            </a:extLst>
          </p:cNvPr>
          <p:cNvSpPr>
            <a:spLocks noChangeArrowheads="1"/>
          </p:cNvSpPr>
          <p:nvPr/>
        </p:nvSpPr>
        <p:spPr bwMode="auto">
          <a:xfrm>
            <a:off x="6629400" y="3810000"/>
            <a:ext cx="457200" cy="457200"/>
          </a:xfrm>
          <a:prstGeom prst="rightArrow">
            <a:avLst>
              <a:gd name="adj1" fmla="val 50000"/>
              <a:gd name="adj2" fmla="val 25000"/>
            </a:avLst>
          </a:prstGeom>
          <a:gradFill rotWithShape="1">
            <a:gsLst>
              <a:gs pos="0">
                <a:schemeClr val="bg1"/>
              </a:gs>
              <a:gs pos="50000">
                <a:srgbClr val="CC00FF"/>
              </a:gs>
              <a:gs pos="100000">
                <a:schemeClr val="bg1"/>
              </a:gs>
            </a:gsLst>
            <a:lin ang="5400000" scaled="1"/>
          </a:gradFill>
          <a:ln w="12700" algn="ctr">
            <a:noFill/>
            <a:miter lim="800000"/>
            <a:headEnd type="none" w="sm" len="sm"/>
            <a:tailEnd type="none" w="sm" len="sm"/>
          </a:ln>
          <a:effectLst>
            <a:prstShdw prst="shdw17" dist="17961" dir="2700000">
              <a:srgbClr val="CC00FF">
                <a:gamma/>
                <a:shade val="60000"/>
                <a:invGamma/>
              </a:srgbClr>
            </a:prstShdw>
          </a:effectLst>
        </p:spPr>
        <p:txBody>
          <a:bodyPr anchor="ctr"/>
          <a:lstStyle/>
          <a:p>
            <a:pPr algn="l">
              <a:spcBef>
                <a:spcPct val="0"/>
              </a:spcBef>
              <a:defRPr/>
            </a:pPr>
            <a:endParaRPr lang="en-US">
              <a:latin typeface="Arial" charset="0"/>
            </a:endParaRPr>
          </a:p>
        </p:txBody>
      </p:sp>
      <p:sp>
        <p:nvSpPr>
          <p:cNvPr id="424971" name="AutoShape 11">
            <a:extLst>
              <a:ext uri="{FF2B5EF4-FFF2-40B4-BE49-F238E27FC236}">
                <a16:creationId xmlns:a16="http://schemas.microsoft.com/office/drawing/2014/main" id="{70140960-4119-4A28-B646-A1D687F2822A}"/>
              </a:ext>
            </a:extLst>
          </p:cNvPr>
          <p:cNvSpPr>
            <a:spLocks noChangeArrowheads="1"/>
          </p:cNvSpPr>
          <p:nvPr/>
        </p:nvSpPr>
        <p:spPr bwMode="auto">
          <a:xfrm>
            <a:off x="8458200" y="3810000"/>
            <a:ext cx="609600" cy="457200"/>
          </a:xfrm>
          <a:prstGeom prst="rightArrow">
            <a:avLst>
              <a:gd name="adj1" fmla="val 50000"/>
              <a:gd name="adj2" fmla="val 33333"/>
            </a:avLst>
          </a:prstGeom>
          <a:gradFill rotWithShape="1">
            <a:gsLst>
              <a:gs pos="0">
                <a:schemeClr val="bg1"/>
              </a:gs>
              <a:gs pos="50000">
                <a:schemeClr val="bg2"/>
              </a:gs>
              <a:gs pos="100000">
                <a:schemeClr val="bg1"/>
              </a:gs>
            </a:gsLst>
            <a:lin ang="5400000" scaled="1"/>
          </a:gradFill>
          <a:ln w="12700">
            <a:noFill/>
            <a:miter lim="800000"/>
            <a:headEnd type="none" w="sm" len="sm"/>
            <a:tailEnd type="none" w="sm" len="sm"/>
          </a:ln>
          <a:effectLst>
            <a:prstShdw prst="shdw17" dist="17961" dir="2700000">
              <a:schemeClr val="bg2">
                <a:gamma/>
                <a:shade val="60000"/>
                <a:invGamma/>
              </a:schemeClr>
            </a:prstShdw>
          </a:effectLst>
        </p:spPr>
        <p:txBody>
          <a:bodyPr wrap="none" anchor="ctr"/>
          <a:lstStyle/>
          <a:p>
            <a:pPr algn="l">
              <a:spcBef>
                <a:spcPct val="0"/>
              </a:spcBef>
              <a:defRPr/>
            </a:pPr>
            <a:endParaRPr lang="en-US">
              <a:latin typeface="Arial" charset="0"/>
            </a:endParaRPr>
          </a:p>
        </p:txBody>
      </p:sp>
      <p:sp>
        <p:nvSpPr>
          <p:cNvPr id="86028" name="Line 12">
            <a:extLst>
              <a:ext uri="{FF2B5EF4-FFF2-40B4-BE49-F238E27FC236}">
                <a16:creationId xmlns:a16="http://schemas.microsoft.com/office/drawing/2014/main" id="{3CF45A70-153C-4244-B5F5-4F5DFF5A61CA}"/>
              </a:ext>
            </a:extLst>
          </p:cNvPr>
          <p:cNvSpPr>
            <a:spLocks noChangeShapeType="1"/>
          </p:cNvSpPr>
          <p:nvPr/>
        </p:nvSpPr>
        <p:spPr bwMode="auto">
          <a:xfrm>
            <a:off x="3657600" y="3810000"/>
            <a:ext cx="0" cy="381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en-US"/>
          </a:p>
        </p:txBody>
      </p:sp>
      <p:sp>
        <p:nvSpPr>
          <p:cNvPr id="424973" name="AutoShape 13">
            <a:extLst>
              <a:ext uri="{FF2B5EF4-FFF2-40B4-BE49-F238E27FC236}">
                <a16:creationId xmlns:a16="http://schemas.microsoft.com/office/drawing/2014/main" id="{892FC33E-D0D8-492F-B878-9F5F625D9B8F}"/>
              </a:ext>
            </a:extLst>
          </p:cNvPr>
          <p:cNvSpPr>
            <a:spLocks noChangeArrowheads="1"/>
          </p:cNvSpPr>
          <p:nvPr/>
        </p:nvSpPr>
        <p:spPr bwMode="auto">
          <a:xfrm>
            <a:off x="3200400" y="3759200"/>
            <a:ext cx="533400" cy="457200"/>
          </a:xfrm>
          <a:prstGeom prst="rightArrow">
            <a:avLst>
              <a:gd name="adj1" fmla="val 50000"/>
              <a:gd name="adj2" fmla="val 29167"/>
            </a:avLst>
          </a:prstGeom>
          <a:gradFill rotWithShape="1">
            <a:gsLst>
              <a:gs pos="0">
                <a:schemeClr val="bg1"/>
              </a:gs>
              <a:gs pos="50000">
                <a:srgbClr val="CC00FF"/>
              </a:gs>
              <a:gs pos="100000">
                <a:schemeClr val="bg1"/>
              </a:gs>
            </a:gsLst>
            <a:lin ang="5400000" scaled="1"/>
          </a:gradFill>
          <a:ln w="12700" algn="ctr">
            <a:noFill/>
            <a:miter lim="800000"/>
            <a:headEnd type="none" w="sm" len="sm"/>
            <a:tailEnd type="none" w="sm" len="sm"/>
          </a:ln>
          <a:effectLst>
            <a:prstShdw prst="shdw17" dist="17961" dir="2700000">
              <a:srgbClr val="CC00FF">
                <a:gamma/>
                <a:shade val="60000"/>
                <a:invGamma/>
              </a:srgbClr>
            </a:prstShdw>
          </a:effectLst>
        </p:spPr>
        <p:txBody>
          <a:bodyPr anchor="ctr"/>
          <a:lstStyle/>
          <a:p>
            <a:pPr algn="l">
              <a:spcBef>
                <a:spcPct val="0"/>
              </a:spcBef>
              <a:defRPr/>
            </a:pPr>
            <a:endParaRPr lang="en-US">
              <a:latin typeface="Arial" charset="0"/>
            </a:endParaRPr>
          </a:p>
        </p:txBody>
      </p:sp>
      <p:sp>
        <p:nvSpPr>
          <p:cNvPr id="424974" name="AutoShape 14">
            <a:extLst>
              <a:ext uri="{FF2B5EF4-FFF2-40B4-BE49-F238E27FC236}">
                <a16:creationId xmlns:a16="http://schemas.microsoft.com/office/drawing/2014/main" id="{91E54618-5C1B-4E8D-97B7-C7960275AA1B}"/>
              </a:ext>
            </a:extLst>
          </p:cNvPr>
          <p:cNvSpPr>
            <a:spLocks noChangeArrowheads="1"/>
          </p:cNvSpPr>
          <p:nvPr/>
        </p:nvSpPr>
        <p:spPr bwMode="auto">
          <a:xfrm>
            <a:off x="5105400" y="5943600"/>
            <a:ext cx="609600" cy="457200"/>
          </a:xfrm>
          <a:prstGeom prst="rightArrow">
            <a:avLst>
              <a:gd name="adj1" fmla="val 50000"/>
              <a:gd name="adj2" fmla="val 33333"/>
            </a:avLst>
          </a:prstGeom>
          <a:gradFill rotWithShape="1">
            <a:gsLst>
              <a:gs pos="0">
                <a:schemeClr val="bg1"/>
              </a:gs>
              <a:gs pos="50000">
                <a:schemeClr val="bg2"/>
              </a:gs>
              <a:gs pos="100000">
                <a:schemeClr val="bg1"/>
              </a:gs>
            </a:gsLst>
            <a:lin ang="5400000" scaled="1"/>
          </a:gradFill>
          <a:ln w="12700">
            <a:noFill/>
            <a:miter lim="800000"/>
            <a:headEnd type="none" w="sm" len="sm"/>
            <a:tailEnd type="none" w="sm" len="sm"/>
          </a:ln>
          <a:effectLst>
            <a:prstShdw prst="shdw17" dist="17961" dir="2700000">
              <a:schemeClr val="bg2">
                <a:gamma/>
                <a:shade val="60000"/>
                <a:invGamma/>
              </a:schemeClr>
            </a:prstShdw>
          </a:effectLst>
        </p:spPr>
        <p:txBody>
          <a:bodyPr wrap="none" anchor="ctr"/>
          <a:lstStyle/>
          <a:p>
            <a:pPr algn="l">
              <a:spcBef>
                <a:spcPct val="0"/>
              </a:spcBef>
              <a:defRPr/>
            </a:pPr>
            <a:endParaRPr lang="en-US">
              <a:latin typeface="Arial" charset="0"/>
            </a:endParaRPr>
          </a:p>
        </p:txBody>
      </p:sp>
      <p:sp>
        <p:nvSpPr>
          <p:cNvPr id="86031" name="Text Box 15">
            <a:extLst>
              <a:ext uri="{FF2B5EF4-FFF2-40B4-BE49-F238E27FC236}">
                <a16:creationId xmlns:a16="http://schemas.microsoft.com/office/drawing/2014/main" id="{BEAFA610-FA3B-4706-A0BF-94BBC0A98E4C}"/>
              </a:ext>
            </a:extLst>
          </p:cNvPr>
          <p:cNvSpPr txBox="1">
            <a:spLocks noChangeArrowheads="1"/>
          </p:cNvSpPr>
          <p:nvPr/>
        </p:nvSpPr>
        <p:spPr bwMode="auto">
          <a:xfrm>
            <a:off x="5943600" y="6019800"/>
            <a:ext cx="426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1600" i="0"/>
              <a:t>service(ServletRequest,ServletResponse)</a:t>
            </a:r>
          </a:p>
        </p:txBody>
      </p:sp>
      <p:sp>
        <p:nvSpPr>
          <p:cNvPr id="86032" name="Slide Number Placeholder 15">
            <a:extLst>
              <a:ext uri="{FF2B5EF4-FFF2-40B4-BE49-F238E27FC236}">
                <a16:creationId xmlns:a16="http://schemas.microsoft.com/office/drawing/2014/main" id="{89FC4A4B-E2E5-43D0-A675-7AB4F08A9531}"/>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7F903878-ACAC-40A4-8142-5A61204E8C5A}" type="slidenum">
              <a:rPr lang="en-US" altLang="en-US" sz="1000" i="0">
                <a:solidFill>
                  <a:srgbClr val="FFFFFF"/>
                </a:solidFill>
              </a:rPr>
              <a:pPr algn="l" eaLnBrk="1" hangingPunct="1"/>
              <a:t>153</a:t>
            </a:fld>
            <a:endParaRPr lang="en-US" altLang="en-US" sz="1000" i="0">
              <a:solidFill>
                <a:srgbClr val="FFFFFF"/>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486B647D-5380-47EB-A9A2-4313DC71BDE1}"/>
              </a:ext>
            </a:extLst>
          </p:cNvPr>
          <p:cNvSpPr>
            <a:spLocks noGrp="1" noChangeArrowheads="1"/>
          </p:cNvSpPr>
          <p:nvPr>
            <p:ph type="title" idx="4294967295"/>
          </p:nvPr>
        </p:nvSpPr>
        <p:spPr/>
        <p:txBody>
          <a:bodyPr/>
          <a:lstStyle/>
          <a:p>
            <a:pPr eaLnBrk="1" hangingPunct="1"/>
            <a:r>
              <a:rPr lang="en-US" altLang="en-US"/>
              <a:t>How Servlet Filter Chain Works?</a:t>
            </a:r>
          </a:p>
        </p:txBody>
      </p:sp>
      <p:sp>
        <p:nvSpPr>
          <p:cNvPr id="87043" name="Rectangle 3">
            <a:extLst>
              <a:ext uri="{FF2B5EF4-FFF2-40B4-BE49-F238E27FC236}">
                <a16:creationId xmlns:a16="http://schemas.microsoft.com/office/drawing/2014/main" id="{F4D78395-EB8D-46EB-8EAD-9D36B3C151B6}"/>
              </a:ext>
            </a:extLst>
          </p:cNvPr>
          <p:cNvSpPr>
            <a:spLocks noGrp="1" noChangeArrowheads="1"/>
          </p:cNvSpPr>
          <p:nvPr>
            <p:ph type="body" idx="4294967295"/>
          </p:nvPr>
        </p:nvSpPr>
        <p:spPr/>
        <p:txBody>
          <a:bodyPr/>
          <a:lstStyle/>
          <a:p>
            <a:pPr eaLnBrk="1" hangingPunct="1">
              <a:lnSpc>
                <a:spcPct val="90000"/>
              </a:lnSpc>
            </a:pPr>
            <a:r>
              <a:rPr lang="en-US" altLang="en-US" sz="2000"/>
              <a:t>Multiple filters can be chained</a:t>
            </a:r>
          </a:p>
          <a:p>
            <a:pPr lvl="1" eaLnBrk="1" hangingPunct="1">
              <a:lnSpc>
                <a:spcPct val="90000"/>
              </a:lnSpc>
            </a:pPr>
            <a:r>
              <a:rPr lang="en-US" altLang="en-US" sz="1600"/>
              <a:t> Order is dictated by the order of &lt;filter&gt; elements in the </a:t>
            </a:r>
            <a:r>
              <a:rPr lang="en-US" altLang="en-US" sz="1600" b="1"/>
              <a:t>web.xml</a:t>
            </a:r>
            <a:r>
              <a:rPr lang="en-US" altLang="en-US" sz="1600"/>
              <a:t> deployment descriptor.</a:t>
            </a:r>
          </a:p>
          <a:p>
            <a:pPr eaLnBrk="1" hangingPunct="1">
              <a:lnSpc>
                <a:spcPct val="90000"/>
              </a:lnSpc>
            </a:pPr>
            <a:r>
              <a:rPr lang="en-US" altLang="en-US" sz="2000"/>
              <a:t>The first filter of the filter chain is invoked by the container.</a:t>
            </a:r>
          </a:p>
          <a:p>
            <a:pPr lvl="1" eaLnBrk="1" hangingPunct="1">
              <a:spcBef>
                <a:spcPct val="0"/>
              </a:spcBef>
            </a:pPr>
            <a:r>
              <a:rPr lang="en-US" altLang="en-US" sz="1600"/>
              <a:t> via doFilter(ServletRequest req, ServletResponse res,  </a:t>
            </a:r>
          </a:p>
          <a:p>
            <a:pPr lvl="1" eaLnBrk="1" hangingPunct="1">
              <a:spcBef>
                <a:spcPct val="0"/>
              </a:spcBef>
              <a:buFont typeface="Wingdings" panose="05000000000000000000" pitchFamily="2" charset="2"/>
              <a:buNone/>
            </a:pPr>
            <a:r>
              <a:rPr lang="en-US" altLang="en-US" sz="1600"/>
              <a:t>FilterChain chain)</a:t>
            </a:r>
          </a:p>
          <a:p>
            <a:pPr lvl="1" eaLnBrk="1" hangingPunct="1">
              <a:spcBef>
                <a:spcPct val="0"/>
              </a:spcBef>
              <a:buFont typeface="Wingdings" panose="05000000000000000000" pitchFamily="2" charset="2"/>
              <a:buNone/>
            </a:pPr>
            <a:endParaRPr lang="en-US" altLang="en-US" sz="1600"/>
          </a:p>
          <a:p>
            <a:pPr lvl="1" eaLnBrk="1" hangingPunct="1">
              <a:lnSpc>
                <a:spcPct val="90000"/>
              </a:lnSpc>
            </a:pPr>
            <a:r>
              <a:rPr lang="en-US" altLang="en-US" sz="1600"/>
              <a:t> The filter then perform whatever filter logic and then call the next filter in the chain by calling chain.doFilter(…) method.</a:t>
            </a:r>
          </a:p>
          <a:p>
            <a:pPr lvl="1" eaLnBrk="1" hangingPunct="1">
              <a:lnSpc>
                <a:spcPct val="90000"/>
              </a:lnSpc>
            </a:pPr>
            <a:endParaRPr lang="en-US" altLang="en-US" sz="1600"/>
          </a:p>
          <a:p>
            <a:pPr eaLnBrk="1" hangingPunct="1">
              <a:lnSpc>
                <a:spcPct val="90000"/>
              </a:lnSpc>
            </a:pPr>
            <a:r>
              <a:rPr lang="en-US" altLang="en-US" sz="2000"/>
              <a:t>The last filter’s call to chain.doFilter() ends up calling service() method of the Servlet.</a:t>
            </a:r>
          </a:p>
        </p:txBody>
      </p:sp>
      <p:sp>
        <p:nvSpPr>
          <p:cNvPr id="87044" name="Slide Number Placeholder 3">
            <a:extLst>
              <a:ext uri="{FF2B5EF4-FFF2-40B4-BE49-F238E27FC236}">
                <a16:creationId xmlns:a16="http://schemas.microsoft.com/office/drawing/2014/main" id="{6D3FDA65-1B14-4F98-9238-3C69F1E05C2F}"/>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3EECF9A5-71A5-4356-A10C-AF105C050426}" type="slidenum">
              <a:rPr lang="en-US" altLang="en-US" sz="1000" i="0">
                <a:solidFill>
                  <a:srgbClr val="FFFFFF"/>
                </a:solidFill>
              </a:rPr>
              <a:pPr algn="l" eaLnBrk="1" hangingPunct="1"/>
              <a:t>154</a:t>
            </a:fld>
            <a:endParaRPr lang="en-US" altLang="en-US" sz="1000" i="0">
              <a:solidFill>
                <a:srgbClr val="FFFFFF"/>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703F86CE-020D-4149-A131-49273186743A}"/>
              </a:ext>
            </a:extLst>
          </p:cNvPr>
          <p:cNvSpPr>
            <a:spLocks noGrp="1" noChangeArrowheads="1"/>
          </p:cNvSpPr>
          <p:nvPr>
            <p:ph type="title" idx="4294967295"/>
          </p:nvPr>
        </p:nvSpPr>
        <p:spPr/>
        <p:txBody>
          <a:bodyPr/>
          <a:lstStyle/>
          <a:p>
            <a:pPr eaLnBrk="1" hangingPunct="1"/>
            <a:r>
              <a:rPr lang="en-US" altLang="en-US"/>
              <a:t>How Servlet Filter Chain Works? (Contd.)</a:t>
            </a:r>
          </a:p>
        </p:txBody>
      </p:sp>
      <p:sp>
        <p:nvSpPr>
          <p:cNvPr id="88067" name="Rectangle 3">
            <a:extLst>
              <a:ext uri="{FF2B5EF4-FFF2-40B4-BE49-F238E27FC236}">
                <a16:creationId xmlns:a16="http://schemas.microsoft.com/office/drawing/2014/main" id="{B95482AC-628E-4F88-B65F-A44377E12E73}"/>
              </a:ext>
            </a:extLst>
          </p:cNvPr>
          <p:cNvSpPr>
            <a:spLocks noGrp="1" noChangeArrowheads="1"/>
          </p:cNvSpPr>
          <p:nvPr>
            <p:ph type="body" idx="4294967295"/>
          </p:nvPr>
        </p:nvSpPr>
        <p:spPr>
          <a:xfrm>
            <a:off x="2209801" y="1828800"/>
            <a:ext cx="7775575" cy="4724400"/>
          </a:xfrm>
        </p:spPr>
        <p:txBody>
          <a:bodyPr/>
          <a:lstStyle/>
          <a:p>
            <a:pPr eaLnBrk="1" hangingPunct="1">
              <a:lnSpc>
                <a:spcPct val="90000"/>
              </a:lnSpc>
            </a:pPr>
            <a:r>
              <a:rPr lang="en-US" altLang="en-US" sz="2000" b="1"/>
              <a:t>doFilter(ServletRequest req, ServletResponse res, FilterChain chain)</a:t>
            </a:r>
          </a:p>
          <a:p>
            <a:pPr lvl="1" eaLnBrk="1" hangingPunct="1">
              <a:lnSpc>
                <a:spcPct val="90000"/>
              </a:lnSpc>
            </a:pPr>
            <a:r>
              <a:rPr lang="en-US" altLang="en-US" sz="1600"/>
              <a:t> gets called each time a filter is invoked.</a:t>
            </a:r>
          </a:p>
          <a:p>
            <a:pPr lvl="1" eaLnBrk="1" hangingPunct="1">
              <a:lnSpc>
                <a:spcPct val="90000"/>
              </a:lnSpc>
            </a:pPr>
            <a:r>
              <a:rPr lang="en-US" altLang="en-US" sz="1600"/>
              <a:t> contains most of filtering logic.</a:t>
            </a:r>
          </a:p>
          <a:p>
            <a:pPr lvl="1" eaLnBrk="1" hangingPunct="1">
              <a:lnSpc>
                <a:spcPct val="90000"/>
              </a:lnSpc>
            </a:pPr>
            <a:r>
              <a:rPr lang="en-US" altLang="en-US" sz="1600"/>
              <a:t> ServletRequest object is casted to HttpServletRequest if the request is HTTP request type.</a:t>
            </a:r>
          </a:p>
          <a:p>
            <a:pPr lvl="1" eaLnBrk="1" hangingPunct="1">
              <a:lnSpc>
                <a:spcPct val="90000"/>
              </a:lnSpc>
            </a:pPr>
            <a:r>
              <a:rPr lang="en-US" altLang="en-US" sz="1600"/>
              <a:t> may wrap request / response objects.</a:t>
            </a:r>
          </a:p>
          <a:p>
            <a:pPr lvl="1" eaLnBrk="1" hangingPunct="1">
              <a:lnSpc>
                <a:spcPct val="90000"/>
              </a:lnSpc>
            </a:pPr>
            <a:r>
              <a:rPr lang="en-US" altLang="en-US" sz="1600"/>
              <a:t> invoke next filter by calling chain.doFilter(…).</a:t>
            </a:r>
          </a:p>
          <a:p>
            <a:pPr lvl="1" eaLnBrk="1" hangingPunct="1">
              <a:lnSpc>
                <a:spcPct val="90000"/>
              </a:lnSpc>
            </a:pPr>
            <a:r>
              <a:rPr lang="en-US" altLang="en-US" sz="1600"/>
              <a:t> or block request processing </a:t>
            </a:r>
          </a:p>
          <a:p>
            <a:pPr lvl="2" eaLnBrk="1" hangingPunct="1">
              <a:lnSpc>
                <a:spcPct val="90000"/>
              </a:lnSpc>
              <a:buClr>
                <a:schemeClr val="accent1"/>
              </a:buClr>
              <a:buFont typeface="Wingdings" panose="05000000000000000000" pitchFamily="2" charset="2"/>
              <a:buChar char="Ø"/>
            </a:pPr>
            <a:r>
              <a:rPr lang="en-US" altLang="en-US" sz="1800"/>
              <a:t> By omitting calling chain.doFilter(…)</a:t>
            </a:r>
          </a:p>
          <a:p>
            <a:pPr lvl="2" eaLnBrk="1" hangingPunct="1">
              <a:lnSpc>
                <a:spcPct val="90000"/>
              </a:lnSpc>
              <a:buClr>
                <a:schemeClr val="accent1"/>
              </a:buClr>
              <a:buFont typeface="Wingdings" panose="05000000000000000000" pitchFamily="2" charset="2"/>
              <a:buChar char="Ø"/>
            </a:pPr>
            <a:r>
              <a:rPr lang="en-US" altLang="en-US" sz="1800"/>
              <a:t> filter has to provide output the client.</a:t>
            </a:r>
          </a:p>
          <a:p>
            <a:pPr lvl="1" eaLnBrk="1" hangingPunct="1">
              <a:lnSpc>
                <a:spcPct val="90000"/>
              </a:lnSpc>
            </a:pPr>
            <a:r>
              <a:rPr lang="en-US" altLang="en-US" sz="1600"/>
              <a:t> set headers on the response for next entity.</a:t>
            </a:r>
          </a:p>
        </p:txBody>
      </p:sp>
      <p:sp>
        <p:nvSpPr>
          <p:cNvPr id="88068" name="Slide Number Placeholder 3">
            <a:extLst>
              <a:ext uri="{FF2B5EF4-FFF2-40B4-BE49-F238E27FC236}">
                <a16:creationId xmlns:a16="http://schemas.microsoft.com/office/drawing/2014/main" id="{6D60BA1B-007A-4FF1-844A-277F81C48C85}"/>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3CC0DDDA-ECF8-40FD-8FE5-438DD4E88006}" type="slidenum">
              <a:rPr lang="en-US" altLang="en-US" sz="1000" i="0">
                <a:solidFill>
                  <a:srgbClr val="FFFFFF"/>
                </a:solidFill>
              </a:rPr>
              <a:pPr algn="l" eaLnBrk="1" hangingPunct="1"/>
              <a:t>155</a:t>
            </a:fld>
            <a:endParaRPr lang="en-US" altLang="en-US" sz="1000" i="0">
              <a:solidFill>
                <a:srgbClr val="FFFFFF"/>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D43BD345-7F5B-4A17-B93E-96A09B43FBCF}"/>
              </a:ext>
            </a:extLst>
          </p:cNvPr>
          <p:cNvSpPr>
            <a:spLocks noGrp="1" noChangeArrowheads="1"/>
          </p:cNvSpPr>
          <p:nvPr>
            <p:ph type="title" idx="4294967295"/>
          </p:nvPr>
        </p:nvSpPr>
        <p:spPr/>
        <p:txBody>
          <a:bodyPr/>
          <a:lstStyle/>
          <a:p>
            <a:pPr eaLnBrk="1" hangingPunct="1"/>
            <a:r>
              <a:rPr lang="en-US" altLang="en-US"/>
              <a:t>Steps For Building a Servlet Filter</a:t>
            </a:r>
          </a:p>
        </p:txBody>
      </p:sp>
      <p:sp>
        <p:nvSpPr>
          <p:cNvPr id="89091" name="Rectangle 3">
            <a:extLst>
              <a:ext uri="{FF2B5EF4-FFF2-40B4-BE49-F238E27FC236}">
                <a16:creationId xmlns:a16="http://schemas.microsoft.com/office/drawing/2014/main" id="{6FBB7CCE-B8A6-4D16-8CD8-0BE52CE548F8}"/>
              </a:ext>
            </a:extLst>
          </p:cNvPr>
          <p:cNvSpPr>
            <a:spLocks noGrp="1" noChangeArrowheads="1"/>
          </p:cNvSpPr>
          <p:nvPr>
            <p:ph type="body" idx="4294967295"/>
          </p:nvPr>
        </p:nvSpPr>
        <p:spPr>
          <a:xfrm>
            <a:off x="2209801" y="1828800"/>
            <a:ext cx="7775575" cy="4724400"/>
          </a:xfrm>
        </p:spPr>
        <p:txBody>
          <a:bodyPr/>
          <a:lstStyle/>
          <a:p>
            <a:pPr eaLnBrk="1" hangingPunct="1"/>
            <a:r>
              <a:rPr lang="en-US" altLang="en-US" sz="2000"/>
              <a:t>Decide what custom filtering behavior you want to implement for a web resource.</a:t>
            </a:r>
          </a:p>
          <a:p>
            <a:pPr eaLnBrk="1" hangingPunct="1"/>
            <a:r>
              <a:rPr lang="en-US" altLang="en-US" sz="2000"/>
              <a:t>Create a class that implements Filter interface</a:t>
            </a:r>
          </a:p>
          <a:p>
            <a:pPr lvl="1" eaLnBrk="1" hangingPunct="1"/>
            <a:r>
              <a:rPr lang="en-US" altLang="en-US" sz="1600"/>
              <a:t> Implement filtering logic in the doFilter() method.</a:t>
            </a:r>
          </a:p>
          <a:p>
            <a:pPr lvl="1" eaLnBrk="1" hangingPunct="1"/>
            <a:r>
              <a:rPr lang="en-US" altLang="en-US" sz="1600"/>
              <a:t> Call the doFilter() method of the FilterChain object.</a:t>
            </a:r>
          </a:p>
          <a:p>
            <a:pPr eaLnBrk="1" hangingPunct="1"/>
            <a:r>
              <a:rPr lang="en-US" altLang="en-US" sz="2000"/>
              <a:t>Configure the filter with target servlets</a:t>
            </a:r>
          </a:p>
          <a:p>
            <a:pPr lvl="1" eaLnBrk="1" hangingPunct="1"/>
            <a:r>
              <a:rPr lang="en-US" altLang="en-US" sz="1600"/>
              <a:t> use </a:t>
            </a:r>
            <a:r>
              <a:rPr lang="en-US" altLang="en-US" sz="1600" b="1"/>
              <a:t>&lt;filter&gt; </a:t>
            </a:r>
            <a:r>
              <a:rPr lang="en-US" altLang="en-US" sz="1600"/>
              <a:t>and </a:t>
            </a:r>
            <a:r>
              <a:rPr lang="en-US" altLang="en-US" sz="1600" b="1"/>
              <a:t>&lt;filter-mapping&gt; </a:t>
            </a:r>
            <a:r>
              <a:rPr lang="en-US" altLang="en-US" sz="1600"/>
              <a:t>elements.</a:t>
            </a:r>
          </a:p>
        </p:txBody>
      </p:sp>
      <p:sp>
        <p:nvSpPr>
          <p:cNvPr id="89092" name="Slide Number Placeholder 3">
            <a:extLst>
              <a:ext uri="{FF2B5EF4-FFF2-40B4-BE49-F238E27FC236}">
                <a16:creationId xmlns:a16="http://schemas.microsoft.com/office/drawing/2014/main" id="{9CBCBF47-5FAC-4156-961C-1C36C3ED0E9B}"/>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6E3F1946-0628-461B-A205-79C856ABE777}" type="slidenum">
              <a:rPr lang="en-US" altLang="en-US" sz="1000" i="0">
                <a:solidFill>
                  <a:srgbClr val="FFFFFF"/>
                </a:solidFill>
              </a:rPr>
              <a:pPr algn="l" eaLnBrk="1" hangingPunct="1"/>
              <a:t>156</a:t>
            </a:fld>
            <a:endParaRPr lang="en-US" altLang="en-US" sz="1000" i="0">
              <a:solidFill>
                <a:srgbClr val="FFFFFF"/>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651C15A5-6535-4D5B-BAA8-8AD4F97DBCE4}"/>
              </a:ext>
            </a:extLst>
          </p:cNvPr>
          <p:cNvSpPr>
            <a:spLocks noGrp="1" noChangeArrowheads="1"/>
          </p:cNvSpPr>
          <p:nvPr>
            <p:ph type="title" idx="4294967295"/>
          </p:nvPr>
        </p:nvSpPr>
        <p:spPr/>
        <p:txBody>
          <a:bodyPr/>
          <a:lstStyle/>
          <a:p>
            <a:pPr eaLnBrk="1" hangingPunct="1"/>
            <a:r>
              <a:rPr lang="en-US" altLang="en-US"/>
              <a:t>Configuration in web.xml file (Deployment Descriptor)</a:t>
            </a:r>
          </a:p>
        </p:txBody>
      </p:sp>
      <p:sp>
        <p:nvSpPr>
          <p:cNvPr id="90115" name="Rectangle 3">
            <a:extLst>
              <a:ext uri="{FF2B5EF4-FFF2-40B4-BE49-F238E27FC236}">
                <a16:creationId xmlns:a16="http://schemas.microsoft.com/office/drawing/2014/main" id="{89669FE6-0532-4A73-8FA4-13650EB8B5E0}"/>
              </a:ext>
            </a:extLst>
          </p:cNvPr>
          <p:cNvSpPr>
            <a:spLocks noGrp="1" noChangeArrowheads="1"/>
          </p:cNvSpPr>
          <p:nvPr>
            <p:ph type="body" idx="4294967295"/>
          </p:nvPr>
        </p:nvSpPr>
        <p:spPr>
          <a:xfrm>
            <a:off x="2209801" y="1828800"/>
            <a:ext cx="7775575" cy="4724400"/>
          </a:xfrm>
          <a:noFill/>
        </p:spPr>
        <p:txBody>
          <a:bodyPr/>
          <a:lstStyle/>
          <a:p>
            <a:pPr eaLnBrk="1" hangingPunct="1">
              <a:buFontTx/>
              <a:buNone/>
            </a:pPr>
            <a:r>
              <a:rPr lang="en-US" altLang="en-US"/>
              <a:t>&lt;filter&gt;</a:t>
            </a:r>
          </a:p>
          <a:p>
            <a:pPr lvl="1" eaLnBrk="1" hangingPunct="1">
              <a:buFont typeface="Wingdings" panose="05000000000000000000" pitchFamily="2" charset="2"/>
              <a:buNone/>
            </a:pPr>
            <a:r>
              <a:rPr lang="en-US" altLang="en-US" sz="1800"/>
              <a:t> &lt;filter-name&gt; -&gt;  assigns a name of your choosing to the filter.</a:t>
            </a:r>
          </a:p>
          <a:p>
            <a:pPr lvl="1" eaLnBrk="1" hangingPunct="1">
              <a:buFont typeface="Wingdings" panose="05000000000000000000" pitchFamily="2" charset="2"/>
              <a:buNone/>
            </a:pPr>
            <a:r>
              <a:rPr lang="en-US" altLang="en-US" sz="1800"/>
              <a:t> &lt;filter-class&gt;  -&gt;  used by the container to identify the filter class.</a:t>
            </a:r>
          </a:p>
          <a:p>
            <a:pPr eaLnBrk="1" hangingPunct="1">
              <a:buFontTx/>
              <a:buNone/>
            </a:pPr>
            <a:r>
              <a:rPr lang="en-US" altLang="en-US"/>
              <a:t>&lt;/filter&gt;</a:t>
            </a:r>
          </a:p>
          <a:p>
            <a:pPr eaLnBrk="1" hangingPunct="1">
              <a:buFontTx/>
              <a:buNone/>
            </a:pPr>
            <a:r>
              <a:rPr lang="en-US" altLang="en-US"/>
              <a:t>&lt;filter-mapping&gt;</a:t>
            </a:r>
          </a:p>
          <a:p>
            <a:pPr eaLnBrk="1" hangingPunct="1">
              <a:buFontTx/>
              <a:buNone/>
            </a:pPr>
            <a:r>
              <a:rPr lang="en-US" altLang="en-US"/>
              <a:t>	  &lt;filter-name&gt;  -&gt;  assigns a name of your choosing to the filter.</a:t>
            </a:r>
          </a:p>
          <a:p>
            <a:pPr lvl="1" eaLnBrk="1" hangingPunct="1">
              <a:spcBef>
                <a:spcPct val="0"/>
              </a:spcBef>
              <a:buFont typeface="Wingdings" panose="05000000000000000000" pitchFamily="2" charset="2"/>
              <a:buNone/>
            </a:pPr>
            <a:r>
              <a:rPr lang="en-US" altLang="en-US" sz="1800"/>
              <a:t>&lt;url-pattern&gt;   -&gt;  declares a pattern URLs (Web Resources) to    </a:t>
            </a:r>
          </a:p>
          <a:p>
            <a:pPr lvl="1" eaLnBrk="1" hangingPunct="1">
              <a:spcBef>
                <a:spcPct val="0"/>
              </a:spcBef>
              <a:buFont typeface="Wingdings" panose="05000000000000000000" pitchFamily="2" charset="2"/>
              <a:buNone/>
            </a:pPr>
            <a:r>
              <a:rPr lang="en-US" altLang="en-US" sz="1800"/>
              <a:t>                             which the filter applies.</a:t>
            </a:r>
          </a:p>
          <a:p>
            <a:pPr eaLnBrk="1" hangingPunct="1">
              <a:buFontTx/>
              <a:buNone/>
            </a:pPr>
            <a:r>
              <a:rPr lang="en-US" altLang="en-US"/>
              <a:t>&lt;filter-mapping&gt;</a:t>
            </a:r>
          </a:p>
          <a:p>
            <a:pPr lvl="1" eaLnBrk="1" hangingPunct="1">
              <a:buFont typeface="Wingdings" panose="05000000000000000000" pitchFamily="2" charset="2"/>
              <a:buNone/>
            </a:pPr>
            <a:endParaRPr lang="en-US" altLang="en-US" sz="1800"/>
          </a:p>
        </p:txBody>
      </p:sp>
      <p:sp>
        <p:nvSpPr>
          <p:cNvPr id="90116" name="Slide Number Placeholder 3">
            <a:extLst>
              <a:ext uri="{FF2B5EF4-FFF2-40B4-BE49-F238E27FC236}">
                <a16:creationId xmlns:a16="http://schemas.microsoft.com/office/drawing/2014/main" id="{E4708D36-95FE-4D88-8EA9-BA6D0D72EC31}"/>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06D6A375-575E-414E-9807-4A69FB4E46E4}" type="slidenum">
              <a:rPr lang="en-US" altLang="en-US" sz="1000" i="0">
                <a:solidFill>
                  <a:srgbClr val="FFFFFF"/>
                </a:solidFill>
              </a:rPr>
              <a:pPr algn="l" eaLnBrk="1" hangingPunct="1"/>
              <a:t>157</a:t>
            </a:fld>
            <a:endParaRPr lang="en-US" altLang="en-US" sz="1000" i="0">
              <a:solidFill>
                <a:srgbClr val="FFFFFF"/>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9425FC68-EA7F-4085-8313-A3CCC80C4514}"/>
              </a:ext>
            </a:extLst>
          </p:cNvPr>
          <p:cNvSpPr>
            <a:spLocks noGrp="1" noChangeArrowheads="1"/>
          </p:cNvSpPr>
          <p:nvPr>
            <p:ph type="title" idx="4294967295"/>
          </p:nvPr>
        </p:nvSpPr>
        <p:spPr/>
        <p:txBody>
          <a:bodyPr/>
          <a:lstStyle/>
          <a:p>
            <a:pPr eaLnBrk="1" hangingPunct="1"/>
            <a:r>
              <a:rPr lang="en-US" altLang="en-US"/>
              <a:t>javax.servlet.Filter Interface</a:t>
            </a:r>
          </a:p>
        </p:txBody>
      </p:sp>
      <p:sp>
        <p:nvSpPr>
          <p:cNvPr id="91139" name="Rectangle 3">
            <a:extLst>
              <a:ext uri="{FF2B5EF4-FFF2-40B4-BE49-F238E27FC236}">
                <a16:creationId xmlns:a16="http://schemas.microsoft.com/office/drawing/2014/main" id="{8E2D247D-6F7A-45DD-B72D-F5BB7327363D}"/>
              </a:ext>
            </a:extLst>
          </p:cNvPr>
          <p:cNvSpPr>
            <a:spLocks noGrp="1" noChangeArrowheads="1"/>
          </p:cNvSpPr>
          <p:nvPr>
            <p:ph type="body" idx="4294967295"/>
          </p:nvPr>
        </p:nvSpPr>
        <p:spPr/>
        <p:txBody>
          <a:bodyPr/>
          <a:lstStyle/>
          <a:p>
            <a:pPr eaLnBrk="1" hangingPunct="1"/>
            <a:r>
              <a:rPr lang="en-US" altLang="en-US" b="1"/>
              <a:t>init(FilterConfig)</a:t>
            </a:r>
          </a:p>
          <a:p>
            <a:pPr lvl="1" eaLnBrk="1" hangingPunct="1"/>
            <a:r>
              <a:rPr lang="en-US" altLang="en-US" sz="1800"/>
              <a:t> Called only once when the filter is first intialized</a:t>
            </a:r>
          </a:p>
          <a:p>
            <a:pPr lvl="1" eaLnBrk="1" hangingPunct="1"/>
            <a:r>
              <a:rPr lang="en-US" altLang="en-US" sz="1800"/>
              <a:t> get ServletContext object from FilterConfig object and save it somewhere so that doFilter() method can access it.</a:t>
            </a:r>
          </a:p>
          <a:p>
            <a:pPr lvl="1" eaLnBrk="1" hangingPunct="1"/>
            <a:r>
              <a:rPr lang="en-US" altLang="en-US" sz="1800"/>
              <a:t> read filter initialization parameters from FilterConfig object through getInitParameter() method.</a:t>
            </a:r>
          </a:p>
          <a:p>
            <a:pPr eaLnBrk="1" hangingPunct="1"/>
            <a:r>
              <a:rPr lang="en-US" altLang="en-US" b="1"/>
              <a:t> destroy()</a:t>
            </a:r>
          </a:p>
          <a:p>
            <a:pPr lvl="1" eaLnBrk="1" hangingPunct="1"/>
            <a:r>
              <a:rPr lang="en-US" altLang="en-US" sz="1800" b="1"/>
              <a:t> </a:t>
            </a:r>
            <a:r>
              <a:rPr lang="en-US" altLang="en-US" sz="1800"/>
              <a:t>called only once when the container removes filter object.</a:t>
            </a:r>
            <a:endParaRPr lang="en-US" altLang="en-US" sz="1800" b="1"/>
          </a:p>
          <a:p>
            <a:pPr lvl="1" eaLnBrk="1" hangingPunct="1"/>
            <a:r>
              <a:rPr lang="en-US" altLang="en-US" sz="1800"/>
              <a:t> close files or database connections.</a:t>
            </a:r>
          </a:p>
        </p:txBody>
      </p:sp>
      <p:sp>
        <p:nvSpPr>
          <p:cNvPr id="91140" name="Slide Number Placeholder 3">
            <a:extLst>
              <a:ext uri="{FF2B5EF4-FFF2-40B4-BE49-F238E27FC236}">
                <a16:creationId xmlns:a16="http://schemas.microsoft.com/office/drawing/2014/main" id="{BE0534B2-A14F-4D13-AEDC-A53E0CEA68DF}"/>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0015A90E-87B7-44D3-9EB6-C9047A1D9317}" type="slidenum">
              <a:rPr lang="en-US" altLang="en-US" sz="1000" i="0">
                <a:solidFill>
                  <a:srgbClr val="FFFFFF"/>
                </a:solidFill>
              </a:rPr>
              <a:pPr algn="l" eaLnBrk="1" hangingPunct="1"/>
              <a:t>158</a:t>
            </a:fld>
            <a:endParaRPr lang="en-US" altLang="en-US" sz="1000" i="0">
              <a:solidFill>
                <a:srgbClr val="FFFFFF"/>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Rectangle 2">
            <a:extLst>
              <a:ext uri="{FF2B5EF4-FFF2-40B4-BE49-F238E27FC236}">
                <a16:creationId xmlns:a16="http://schemas.microsoft.com/office/drawing/2014/main" id="{366E6976-DA83-45BE-9A2A-A4FEB506B9CF}"/>
              </a:ext>
            </a:extLst>
          </p:cNvPr>
          <p:cNvSpPr>
            <a:spLocks noChangeArrowheads="1"/>
          </p:cNvSpPr>
          <p:nvPr/>
        </p:nvSpPr>
        <p:spPr bwMode="auto">
          <a:xfrm>
            <a:off x="1828800" y="1143000"/>
            <a:ext cx="8458200" cy="5310188"/>
          </a:xfrm>
          <a:prstGeom prst="rect">
            <a:avLst/>
          </a:prstGeom>
          <a:noFill/>
          <a:ln w="9525">
            <a:noFill/>
            <a:miter lim="800000"/>
            <a:headEnd/>
            <a:tailEnd/>
          </a:ln>
          <a:effectLst/>
        </p:spPr>
        <p:txBody>
          <a:bodyPr>
            <a:spAutoFit/>
          </a:bodyPr>
          <a:lstStyle/>
          <a:p>
            <a:pPr algn="l" eaLnBrk="0" hangingPunct="0">
              <a:spcBef>
                <a:spcPct val="0"/>
              </a:spcBef>
              <a:defRPr/>
            </a:pPr>
            <a:r>
              <a:rPr lang="en-US" dirty="0">
                <a:latin typeface="Arial" charset="0"/>
              </a:rPr>
              <a:t>package    .filters;</a:t>
            </a:r>
          </a:p>
          <a:p>
            <a:pPr algn="l" eaLnBrk="0" hangingPunct="0">
              <a:spcBef>
                <a:spcPct val="0"/>
              </a:spcBef>
              <a:defRPr/>
            </a:pPr>
            <a:r>
              <a:rPr lang="en-US" dirty="0">
                <a:latin typeface="Arial" charset="0"/>
              </a:rPr>
              <a:t>public class </a:t>
            </a:r>
            <a:r>
              <a:rPr lang="en-US" dirty="0" err="1">
                <a:effectLst>
                  <a:outerShdw blurRad="38100" dist="38100" dir="2700000" algn="tl">
                    <a:srgbClr val="C0C0C0"/>
                  </a:outerShdw>
                </a:effectLst>
                <a:latin typeface="Arial" charset="0"/>
              </a:rPr>
              <a:t>LogFilter</a:t>
            </a:r>
            <a:r>
              <a:rPr lang="en-US" dirty="0">
                <a:latin typeface="Arial" charset="0"/>
              </a:rPr>
              <a:t> implements </a:t>
            </a:r>
            <a:r>
              <a:rPr lang="en-US" dirty="0">
                <a:effectLst>
                  <a:outerShdw blurRad="38100" dist="38100" dir="2700000" algn="tl">
                    <a:srgbClr val="C0C0C0"/>
                  </a:outerShdw>
                </a:effectLst>
                <a:latin typeface="Arial" charset="0"/>
              </a:rPr>
              <a:t>Filter</a:t>
            </a:r>
            <a:r>
              <a:rPr lang="en-US" dirty="0">
                <a:latin typeface="Arial" charset="0"/>
              </a:rPr>
              <a:t> </a:t>
            </a:r>
          </a:p>
          <a:p>
            <a:pPr algn="l" eaLnBrk="0" hangingPunct="0">
              <a:spcBef>
                <a:spcPct val="0"/>
              </a:spcBef>
              <a:defRPr/>
            </a:pPr>
            <a:r>
              <a:rPr lang="en-US" dirty="0">
                <a:latin typeface="Arial" charset="0"/>
              </a:rPr>
              <a:t>{</a:t>
            </a:r>
          </a:p>
          <a:p>
            <a:pPr algn="l" eaLnBrk="0" hangingPunct="0">
              <a:spcBef>
                <a:spcPct val="0"/>
              </a:spcBef>
              <a:defRPr/>
            </a:pPr>
            <a:r>
              <a:rPr lang="en-US" dirty="0">
                <a:latin typeface="Arial" charset="0"/>
              </a:rPr>
              <a:t>public void </a:t>
            </a:r>
            <a:r>
              <a:rPr lang="en-US" dirty="0" err="1">
                <a:effectLst>
                  <a:outerShdw blurRad="38100" dist="38100" dir="2700000" algn="tl">
                    <a:srgbClr val="C0C0C0"/>
                  </a:outerShdw>
                </a:effectLst>
                <a:latin typeface="Arial" charset="0"/>
              </a:rPr>
              <a:t>doFilter</a:t>
            </a:r>
            <a:r>
              <a:rPr lang="en-US" dirty="0">
                <a:latin typeface="Arial" charset="0"/>
              </a:rPr>
              <a:t>(</a:t>
            </a:r>
            <a:r>
              <a:rPr lang="en-US" dirty="0" err="1">
                <a:effectLst>
                  <a:outerShdw blurRad="38100" dist="38100" dir="2700000" algn="tl">
                    <a:srgbClr val="C0C0C0"/>
                  </a:outerShdw>
                </a:effectLst>
                <a:latin typeface="Arial" charset="0"/>
              </a:rPr>
              <a:t>ServletRequest</a:t>
            </a:r>
            <a:r>
              <a:rPr lang="en-US" dirty="0">
                <a:latin typeface="Arial" charset="0"/>
              </a:rPr>
              <a:t> </a:t>
            </a:r>
            <a:r>
              <a:rPr lang="en-US" dirty="0" err="1">
                <a:latin typeface="Arial" charset="0"/>
              </a:rPr>
              <a:t>request,</a:t>
            </a:r>
            <a:r>
              <a:rPr lang="en-US" dirty="0" err="1">
                <a:effectLst>
                  <a:outerShdw blurRad="38100" dist="38100" dir="2700000" algn="tl">
                    <a:srgbClr val="C0C0C0"/>
                  </a:outerShdw>
                </a:effectLst>
                <a:latin typeface="Arial" charset="0"/>
              </a:rPr>
              <a:t>ServletResponse</a:t>
            </a:r>
            <a:r>
              <a:rPr lang="en-US" dirty="0">
                <a:latin typeface="Arial" charset="0"/>
              </a:rPr>
              <a:t> response, </a:t>
            </a:r>
            <a:r>
              <a:rPr lang="en-US" dirty="0" err="1">
                <a:effectLst>
                  <a:outerShdw blurRad="38100" dist="38100" dir="2700000" algn="tl">
                    <a:srgbClr val="C0C0C0"/>
                  </a:outerShdw>
                </a:effectLst>
                <a:latin typeface="Arial" charset="0"/>
              </a:rPr>
              <a:t>FilterChain</a:t>
            </a:r>
            <a:r>
              <a:rPr lang="en-US" dirty="0">
                <a:latin typeface="Arial" charset="0"/>
              </a:rPr>
              <a:t> chain)throws </a:t>
            </a:r>
            <a:r>
              <a:rPr lang="en-US" dirty="0" err="1">
                <a:latin typeface="Arial" charset="0"/>
              </a:rPr>
              <a:t>ServletException</a:t>
            </a:r>
            <a:r>
              <a:rPr lang="en-US" dirty="0">
                <a:latin typeface="Arial" charset="0"/>
              </a:rPr>
              <a:t>, </a:t>
            </a:r>
            <a:r>
              <a:rPr lang="en-US" dirty="0" err="1">
                <a:latin typeface="Arial" charset="0"/>
              </a:rPr>
              <a:t>IOException</a:t>
            </a:r>
            <a:r>
              <a:rPr lang="en-US" dirty="0">
                <a:latin typeface="Arial" charset="0"/>
              </a:rPr>
              <a:t> </a:t>
            </a:r>
          </a:p>
          <a:p>
            <a:pPr algn="l" eaLnBrk="0" hangingPunct="0">
              <a:spcBef>
                <a:spcPct val="0"/>
              </a:spcBef>
              <a:defRPr/>
            </a:pPr>
            <a:r>
              <a:rPr lang="en-US" dirty="0">
                <a:latin typeface="Arial" charset="0"/>
              </a:rPr>
              <a:t>{</a:t>
            </a:r>
          </a:p>
          <a:p>
            <a:pPr algn="l" eaLnBrk="0" hangingPunct="0">
              <a:spcBef>
                <a:spcPct val="0"/>
              </a:spcBef>
              <a:defRPr/>
            </a:pPr>
            <a:r>
              <a:rPr lang="en-US" dirty="0" err="1">
                <a:latin typeface="Arial" charset="0"/>
              </a:rPr>
              <a:t>response.setContentType</a:t>
            </a:r>
            <a:r>
              <a:rPr lang="en-US" dirty="0">
                <a:latin typeface="Arial" charset="0"/>
              </a:rPr>
              <a:t>(“text/html”);</a:t>
            </a:r>
          </a:p>
          <a:p>
            <a:pPr algn="l" eaLnBrk="0" hangingPunct="0">
              <a:spcBef>
                <a:spcPct val="0"/>
              </a:spcBef>
              <a:defRPr/>
            </a:pPr>
            <a:r>
              <a:rPr lang="en-US" dirty="0" err="1">
                <a:latin typeface="Arial" charset="0"/>
              </a:rPr>
              <a:t>PrintWriter</a:t>
            </a:r>
            <a:r>
              <a:rPr lang="en-US" dirty="0">
                <a:latin typeface="Arial" charset="0"/>
              </a:rPr>
              <a:t> out = </a:t>
            </a:r>
            <a:r>
              <a:rPr lang="en-US" dirty="0" err="1">
                <a:latin typeface="Arial" charset="0"/>
              </a:rPr>
              <a:t>response.getWriter</a:t>
            </a:r>
            <a:r>
              <a:rPr lang="en-US" dirty="0">
                <a:latin typeface="Arial" charset="0"/>
              </a:rPr>
              <a:t>();</a:t>
            </a:r>
          </a:p>
          <a:p>
            <a:pPr algn="l" eaLnBrk="0" hangingPunct="0">
              <a:spcBef>
                <a:spcPct val="0"/>
              </a:spcBef>
              <a:defRPr/>
            </a:pPr>
            <a:r>
              <a:rPr lang="en-US" dirty="0" err="1">
                <a:latin typeface="Arial" charset="0"/>
              </a:rPr>
              <a:t>out.println</a:t>
            </a:r>
            <a:r>
              <a:rPr lang="en-US" dirty="0">
                <a:latin typeface="Arial" charset="0"/>
              </a:rPr>
              <a:t>(</a:t>
            </a:r>
            <a:r>
              <a:rPr lang="en-US" dirty="0" err="1">
                <a:latin typeface="Arial" charset="0"/>
              </a:rPr>
              <a:t>req.getRemoteHost</a:t>
            </a:r>
            <a:r>
              <a:rPr lang="en-US" dirty="0">
                <a:latin typeface="Arial" charset="0"/>
              </a:rPr>
              <a:t>() + " tried to access " + </a:t>
            </a:r>
          </a:p>
          <a:p>
            <a:pPr algn="l" eaLnBrk="0" hangingPunct="0">
              <a:spcBef>
                <a:spcPct val="0"/>
              </a:spcBef>
              <a:defRPr/>
            </a:pPr>
            <a:r>
              <a:rPr lang="en-US" dirty="0" err="1">
                <a:latin typeface="Arial" charset="0"/>
              </a:rPr>
              <a:t>req.getRequestURL</a:t>
            </a:r>
            <a:r>
              <a:rPr lang="en-US" dirty="0">
                <a:latin typeface="Arial" charset="0"/>
              </a:rPr>
              <a:t>() + " on "+new Date() + ".");</a:t>
            </a:r>
          </a:p>
          <a:p>
            <a:pPr algn="l" eaLnBrk="0" hangingPunct="0">
              <a:spcBef>
                <a:spcPct val="0"/>
              </a:spcBef>
              <a:defRPr/>
            </a:pPr>
            <a:r>
              <a:rPr lang="en-US" dirty="0" err="1">
                <a:effectLst>
                  <a:outerShdw blurRad="38100" dist="38100" dir="2700000" algn="tl">
                    <a:srgbClr val="C0C0C0"/>
                  </a:outerShdw>
                </a:effectLst>
                <a:latin typeface="Arial" charset="0"/>
              </a:rPr>
              <a:t>chain.doFilter</a:t>
            </a:r>
            <a:r>
              <a:rPr lang="en-US" dirty="0">
                <a:effectLst>
                  <a:outerShdw blurRad="38100" dist="38100" dir="2700000" algn="tl">
                    <a:srgbClr val="C0C0C0"/>
                  </a:outerShdw>
                </a:effectLst>
                <a:latin typeface="Arial" charset="0"/>
              </a:rPr>
              <a:t>(</a:t>
            </a:r>
            <a:r>
              <a:rPr lang="en-US" dirty="0" err="1">
                <a:effectLst>
                  <a:outerShdw blurRad="38100" dist="38100" dir="2700000" algn="tl">
                    <a:srgbClr val="C0C0C0"/>
                  </a:outerShdw>
                </a:effectLst>
                <a:latin typeface="Arial" charset="0"/>
              </a:rPr>
              <a:t>request,response</a:t>
            </a:r>
            <a:r>
              <a:rPr lang="en-US" dirty="0">
                <a:effectLst>
                  <a:outerShdw blurRad="38100" dist="38100" dir="2700000" algn="tl">
                    <a:srgbClr val="C0C0C0"/>
                  </a:outerShdw>
                </a:effectLst>
                <a:latin typeface="Arial" charset="0"/>
              </a:rPr>
              <a:t>);</a:t>
            </a:r>
          </a:p>
          <a:p>
            <a:pPr algn="l" eaLnBrk="0" hangingPunct="0">
              <a:spcBef>
                <a:spcPct val="0"/>
              </a:spcBef>
              <a:defRPr/>
            </a:pPr>
            <a:r>
              <a:rPr lang="en-US" dirty="0">
                <a:latin typeface="Arial" charset="0"/>
              </a:rPr>
              <a:t>}</a:t>
            </a:r>
          </a:p>
          <a:p>
            <a:pPr algn="l" eaLnBrk="0" hangingPunct="0">
              <a:spcBef>
                <a:spcPct val="0"/>
              </a:spcBef>
              <a:defRPr/>
            </a:pPr>
            <a:r>
              <a:rPr lang="en-US" dirty="0">
                <a:latin typeface="Arial" charset="0"/>
              </a:rPr>
              <a:t>	public void </a:t>
            </a:r>
            <a:r>
              <a:rPr lang="en-US" dirty="0" err="1">
                <a:effectLst>
                  <a:outerShdw blurRad="38100" dist="38100" dir="2700000" algn="tl">
                    <a:srgbClr val="C0C0C0"/>
                  </a:outerShdw>
                </a:effectLst>
                <a:latin typeface="Arial" charset="0"/>
              </a:rPr>
              <a:t>init</a:t>
            </a:r>
            <a:r>
              <a:rPr lang="en-US" dirty="0">
                <a:latin typeface="Arial" charset="0"/>
              </a:rPr>
              <a:t>(</a:t>
            </a:r>
            <a:r>
              <a:rPr lang="en-US" dirty="0" err="1">
                <a:effectLst>
                  <a:outerShdw blurRad="38100" dist="38100" dir="2700000" algn="tl">
                    <a:srgbClr val="C0C0C0"/>
                  </a:outerShdw>
                </a:effectLst>
                <a:latin typeface="Arial" charset="0"/>
              </a:rPr>
              <a:t>FilterConfig</a:t>
            </a:r>
            <a:r>
              <a:rPr lang="en-US" dirty="0">
                <a:latin typeface="Arial" charset="0"/>
              </a:rPr>
              <a:t> config)throws </a:t>
            </a:r>
            <a:r>
              <a:rPr lang="en-US" dirty="0" err="1">
                <a:latin typeface="Arial" charset="0"/>
              </a:rPr>
              <a:t>ServletException</a:t>
            </a:r>
            <a:r>
              <a:rPr lang="en-US" dirty="0">
                <a:latin typeface="Arial" charset="0"/>
              </a:rPr>
              <a:t> </a:t>
            </a:r>
          </a:p>
          <a:p>
            <a:pPr algn="l" eaLnBrk="0" hangingPunct="0">
              <a:spcBef>
                <a:spcPct val="0"/>
              </a:spcBef>
              <a:defRPr/>
            </a:pPr>
            <a:r>
              <a:rPr lang="en-US" dirty="0">
                <a:latin typeface="Arial" charset="0"/>
              </a:rPr>
              <a:t>	{</a:t>
            </a:r>
          </a:p>
          <a:p>
            <a:pPr algn="l" eaLnBrk="0" hangingPunct="0">
              <a:spcBef>
                <a:spcPct val="0"/>
              </a:spcBef>
              <a:defRPr/>
            </a:pPr>
            <a:r>
              <a:rPr lang="en-US" dirty="0">
                <a:latin typeface="Arial" charset="0"/>
              </a:rPr>
              <a:t>	}</a:t>
            </a:r>
          </a:p>
          <a:p>
            <a:pPr algn="l" eaLnBrk="0" hangingPunct="0">
              <a:spcBef>
                <a:spcPct val="0"/>
              </a:spcBef>
              <a:defRPr/>
            </a:pPr>
            <a:r>
              <a:rPr lang="en-US" dirty="0">
                <a:latin typeface="Arial" charset="0"/>
              </a:rPr>
              <a:t>	public void destroy()</a:t>
            </a:r>
          </a:p>
          <a:p>
            <a:pPr algn="l" eaLnBrk="0" hangingPunct="0">
              <a:spcBef>
                <a:spcPct val="0"/>
              </a:spcBef>
              <a:defRPr/>
            </a:pPr>
            <a:r>
              <a:rPr lang="en-US" dirty="0">
                <a:latin typeface="Arial" charset="0"/>
              </a:rPr>
              <a:t>	{</a:t>
            </a:r>
          </a:p>
          <a:p>
            <a:pPr algn="l" eaLnBrk="0" hangingPunct="0">
              <a:spcBef>
                <a:spcPct val="0"/>
              </a:spcBef>
              <a:defRPr/>
            </a:pPr>
            <a:r>
              <a:rPr lang="en-US" dirty="0">
                <a:latin typeface="Arial" charset="0"/>
              </a:rPr>
              <a:t>	}</a:t>
            </a:r>
          </a:p>
          <a:p>
            <a:pPr algn="l" eaLnBrk="0" hangingPunct="0">
              <a:spcBef>
                <a:spcPct val="0"/>
              </a:spcBef>
              <a:defRPr/>
            </a:pPr>
            <a:r>
              <a:rPr lang="en-US" dirty="0">
                <a:latin typeface="Arial" charset="0"/>
              </a:rPr>
              <a:t>}</a:t>
            </a:r>
          </a:p>
        </p:txBody>
      </p:sp>
      <p:sp>
        <p:nvSpPr>
          <p:cNvPr id="861187" name="Rectangle 2">
            <a:extLst>
              <a:ext uri="{FF2B5EF4-FFF2-40B4-BE49-F238E27FC236}">
                <a16:creationId xmlns:a16="http://schemas.microsoft.com/office/drawing/2014/main" id="{A4AE492D-9BB8-4C56-8C02-1550A2F15E77}"/>
              </a:ext>
            </a:extLst>
          </p:cNvPr>
          <p:cNvSpPr>
            <a:spLocks noChangeArrowheads="1"/>
          </p:cNvSpPr>
          <p:nvPr/>
        </p:nvSpPr>
        <p:spPr bwMode="auto">
          <a:xfrm>
            <a:off x="1524000" y="381001"/>
            <a:ext cx="9144000" cy="498475"/>
          </a:xfrm>
          <a:prstGeom prst="rect">
            <a:avLst/>
          </a:prstGeom>
          <a:gradFill rotWithShape="1">
            <a:gsLst>
              <a:gs pos="0">
                <a:srgbClr val="ACB6FC"/>
              </a:gs>
              <a:gs pos="100000">
                <a:srgbClr val="FFFFFF"/>
              </a:gs>
            </a:gsLst>
            <a:lin ang="5400000" scaled="1"/>
          </a:gradFill>
          <a:ln w="9525">
            <a:noFill/>
            <a:miter lim="800000"/>
            <a:headEnd/>
            <a:tailEnd/>
          </a:ln>
          <a:effectLst>
            <a:outerShdw dist="17961" dir="2700000" algn="ctr" rotWithShape="0">
              <a:srgbClr val="676D97"/>
            </a:outerShdw>
          </a:effectLst>
        </p:spPr>
        <p:txBody>
          <a:bodyPr lIns="92075" tIns="46038" rIns="92075" bIns="46038" anchor="b"/>
          <a:lstStyle/>
          <a:p>
            <a:pPr algn="l">
              <a:lnSpc>
                <a:spcPct val="90000"/>
              </a:lnSpc>
              <a:spcBef>
                <a:spcPct val="0"/>
              </a:spcBef>
              <a:defRPr/>
            </a:pPr>
            <a:r>
              <a:rPr lang="en-US" sz="2800">
                <a:latin typeface="Arial" charset="0"/>
              </a:rPr>
              <a:t>Example On Servlet Filter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861186">
                                            <p:txEl>
                                              <p:pRg st="1" end="1"/>
                                            </p:txEl>
                                          </p:spTgt>
                                        </p:tgtEl>
                                        <p:attrNameLst>
                                          <p:attrName>style.visibility</p:attrName>
                                        </p:attrNameLst>
                                      </p:cBhvr>
                                      <p:to>
                                        <p:strVal val="visible"/>
                                      </p:to>
                                    </p:set>
                                    <p:animEffect transition="in" filter="checkerboard(across)">
                                      <p:cBhvr>
                                        <p:cTn id="7" dur="500"/>
                                        <p:tgtEl>
                                          <p:spTgt spid="861186">
                                            <p:txEl>
                                              <p:pRg st="1" end="1"/>
                                            </p:txEl>
                                          </p:spTgt>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861186">
                                            <p:txEl>
                                              <p:pRg st="0" end="0"/>
                                            </p:txEl>
                                          </p:spTgt>
                                        </p:tgtEl>
                                        <p:attrNameLst>
                                          <p:attrName>style.visibility</p:attrName>
                                        </p:attrNameLst>
                                      </p:cBhvr>
                                      <p:to>
                                        <p:strVal val="visible"/>
                                      </p:to>
                                    </p:set>
                                    <p:animEffect transition="in" filter="checkerboard(across)">
                                      <p:cBhvr>
                                        <p:cTn id="11" dur="500"/>
                                        <p:tgtEl>
                                          <p:spTgt spid="861186">
                                            <p:txEl>
                                              <p:pRg st="0" end="0"/>
                                            </p:txEl>
                                          </p:spTgt>
                                        </p:tgtEl>
                                      </p:cBhvr>
                                    </p:animEffect>
                                  </p:childTnLst>
                                </p:cTn>
                              </p:par>
                            </p:childTnLst>
                          </p:cTn>
                        </p:par>
                        <p:par>
                          <p:cTn id="12" fill="hold" nodeType="afterGroup">
                            <p:stCondLst>
                              <p:cond delay="1000"/>
                            </p:stCondLst>
                            <p:childTnLst>
                              <p:par>
                                <p:cTn id="13" presetID="5" presetClass="entr" presetSubtype="10" fill="hold" nodeType="afterEffect">
                                  <p:stCondLst>
                                    <p:cond delay="0"/>
                                  </p:stCondLst>
                                  <p:childTnLst>
                                    <p:set>
                                      <p:cBhvr>
                                        <p:cTn id="14" dur="1" fill="hold">
                                          <p:stCondLst>
                                            <p:cond delay="0"/>
                                          </p:stCondLst>
                                        </p:cTn>
                                        <p:tgtEl>
                                          <p:spTgt spid="861186">
                                            <p:txEl>
                                              <p:pRg st="2" end="2"/>
                                            </p:txEl>
                                          </p:spTgt>
                                        </p:tgtEl>
                                        <p:attrNameLst>
                                          <p:attrName>style.visibility</p:attrName>
                                        </p:attrNameLst>
                                      </p:cBhvr>
                                      <p:to>
                                        <p:strVal val="visible"/>
                                      </p:to>
                                    </p:set>
                                    <p:animEffect transition="in" filter="checkerboard(across)">
                                      <p:cBhvr>
                                        <p:cTn id="15" dur="500"/>
                                        <p:tgtEl>
                                          <p:spTgt spid="861186">
                                            <p:txEl>
                                              <p:pRg st="2" end="2"/>
                                            </p:txEl>
                                          </p:spTgt>
                                        </p:tgtEl>
                                      </p:cBhvr>
                                    </p:animEffect>
                                  </p:childTnLst>
                                </p:cTn>
                              </p:par>
                            </p:childTnLst>
                          </p:cTn>
                        </p:par>
                        <p:par>
                          <p:cTn id="16" fill="hold" nodeType="afterGroup">
                            <p:stCondLst>
                              <p:cond delay="1500"/>
                            </p:stCondLst>
                            <p:childTnLst>
                              <p:par>
                                <p:cTn id="17" presetID="5" presetClass="entr" presetSubtype="10" fill="hold" nodeType="afterEffect">
                                  <p:stCondLst>
                                    <p:cond delay="0"/>
                                  </p:stCondLst>
                                  <p:childTnLst>
                                    <p:set>
                                      <p:cBhvr>
                                        <p:cTn id="18" dur="1" fill="hold">
                                          <p:stCondLst>
                                            <p:cond delay="0"/>
                                          </p:stCondLst>
                                        </p:cTn>
                                        <p:tgtEl>
                                          <p:spTgt spid="861186">
                                            <p:txEl>
                                              <p:pRg st="3" end="3"/>
                                            </p:txEl>
                                          </p:spTgt>
                                        </p:tgtEl>
                                        <p:attrNameLst>
                                          <p:attrName>style.visibility</p:attrName>
                                        </p:attrNameLst>
                                      </p:cBhvr>
                                      <p:to>
                                        <p:strVal val="visible"/>
                                      </p:to>
                                    </p:set>
                                    <p:animEffect transition="in" filter="checkerboard(across)">
                                      <p:cBhvr>
                                        <p:cTn id="19" dur="500"/>
                                        <p:tgtEl>
                                          <p:spTgt spid="861186">
                                            <p:txEl>
                                              <p:pRg st="3" end="3"/>
                                            </p:txEl>
                                          </p:spTgt>
                                        </p:tgtEl>
                                      </p:cBhvr>
                                    </p:animEffect>
                                  </p:childTnLst>
                                </p:cTn>
                              </p:par>
                            </p:childTnLst>
                          </p:cTn>
                        </p:par>
                        <p:par>
                          <p:cTn id="20" fill="hold" nodeType="afterGroup">
                            <p:stCondLst>
                              <p:cond delay="2000"/>
                            </p:stCondLst>
                            <p:childTnLst>
                              <p:par>
                                <p:cTn id="21" presetID="5" presetClass="entr" presetSubtype="10" fill="hold" nodeType="afterEffect">
                                  <p:stCondLst>
                                    <p:cond delay="0"/>
                                  </p:stCondLst>
                                  <p:childTnLst>
                                    <p:set>
                                      <p:cBhvr>
                                        <p:cTn id="22" dur="1" fill="hold">
                                          <p:stCondLst>
                                            <p:cond delay="0"/>
                                          </p:stCondLst>
                                        </p:cTn>
                                        <p:tgtEl>
                                          <p:spTgt spid="861186">
                                            <p:txEl>
                                              <p:pRg st="4" end="4"/>
                                            </p:txEl>
                                          </p:spTgt>
                                        </p:tgtEl>
                                        <p:attrNameLst>
                                          <p:attrName>style.visibility</p:attrName>
                                        </p:attrNameLst>
                                      </p:cBhvr>
                                      <p:to>
                                        <p:strVal val="visible"/>
                                      </p:to>
                                    </p:set>
                                    <p:animEffect transition="in" filter="checkerboard(across)">
                                      <p:cBhvr>
                                        <p:cTn id="23" dur="500"/>
                                        <p:tgtEl>
                                          <p:spTgt spid="861186">
                                            <p:txEl>
                                              <p:pRg st="4" end="4"/>
                                            </p:txEl>
                                          </p:spTgt>
                                        </p:tgtEl>
                                      </p:cBhvr>
                                    </p:animEffect>
                                  </p:childTnLst>
                                </p:cTn>
                              </p:par>
                            </p:childTnLst>
                          </p:cTn>
                        </p:par>
                        <p:par>
                          <p:cTn id="24" fill="hold" nodeType="afterGroup">
                            <p:stCondLst>
                              <p:cond delay="2500"/>
                            </p:stCondLst>
                            <p:childTnLst>
                              <p:par>
                                <p:cTn id="25" presetID="5" presetClass="entr" presetSubtype="10" fill="hold" nodeType="afterEffect">
                                  <p:stCondLst>
                                    <p:cond delay="0"/>
                                  </p:stCondLst>
                                  <p:childTnLst>
                                    <p:set>
                                      <p:cBhvr>
                                        <p:cTn id="26" dur="1" fill="hold">
                                          <p:stCondLst>
                                            <p:cond delay="0"/>
                                          </p:stCondLst>
                                        </p:cTn>
                                        <p:tgtEl>
                                          <p:spTgt spid="861186">
                                            <p:txEl>
                                              <p:pRg st="5" end="5"/>
                                            </p:txEl>
                                          </p:spTgt>
                                        </p:tgtEl>
                                        <p:attrNameLst>
                                          <p:attrName>style.visibility</p:attrName>
                                        </p:attrNameLst>
                                      </p:cBhvr>
                                      <p:to>
                                        <p:strVal val="visible"/>
                                      </p:to>
                                    </p:set>
                                    <p:animEffect transition="in" filter="checkerboard(across)">
                                      <p:cBhvr>
                                        <p:cTn id="27" dur="500"/>
                                        <p:tgtEl>
                                          <p:spTgt spid="861186">
                                            <p:txEl>
                                              <p:pRg st="5" end="5"/>
                                            </p:txEl>
                                          </p:spTgt>
                                        </p:tgtEl>
                                      </p:cBhvr>
                                    </p:animEffect>
                                  </p:childTnLst>
                                </p:cTn>
                              </p:par>
                            </p:childTnLst>
                          </p:cTn>
                        </p:par>
                        <p:par>
                          <p:cTn id="28" fill="hold" nodeType="afterGroup">
                            <p:stCondLst>
                              <p:cond delay="3000"/>
                            </p:stCondLst>
                            <p:childTnLst>
                              <p:par>
                                <p:cTn id="29" presetID="5" presetClass="entr" presetSubtype="10" fill="hold" nodeType="afterEffect">
                                  <p:stCondLst>
                                    <p:cond delay="0"/>
                                  </p:stCondLst>
                                  <p:childTnLst>
                                    <p:set>
                                      <p:cBhvr>
                                        <p:cTn id="30" dur="1" fill="hold">
                                          <p:stCondLst>
                                            <p:cond delay="0"/>
                                          </p:stCondLst>
                                        </p:cTn>
                                        <p:tgtEl>
                                          <p:spTgt spid="861186">
                                            <p:txEl>
                                              <p:pRg st="6" end="6"/>
                                            </p:txEl>
                                          </p:spTgt>
                                        </p:tgtEl>
                                        <p:attrNameLst>
                                          <p:attrName>style.visibility</p:attrName>
                                        </p:attrNameLst>
                                      </p:cBhvr>
                                      <p:to>
                                        <p:strVal val="visible"/>
                                      </p:to>
                                    </p:set>
                                    <p:animEffect transition="in" filter="checkerboard(across)">
                                      <p:cBhvr>
                                        <p:cTn id="31" dur="500"/>
                                        <p:tgtEl>
                                          <p:spTgt spid="861186">
                                            <p:txEl>
                                              <p:pRg st="6" end="6"/>
                                            </p:txEl>
                                          </p:spTgt>
                                        </p:tgtEl>
                                      </p:cBhvr>
                                    </p:animEffect>
                                  </p:childTnLst>
                                </p:cTn>
                              </p:par>
                            </p:childTnLst>
                          </p:cTn>
                        </p:par>
                        <p:par>
                          <p:cTn id="32" fill="hold" nodeType="afterGroup">
                            <p:stCondLst>
                              <p:cond delay="3500"/>
                            </p:stCondLst>
                            <p:childTnLst>
                              <p:par>
                                <p:cTn id="33" presetID="5" presetClass="entr" presetSubtype="10" fill="hold" nodeType="afterEffect">
                                  <p:stCondLst>
                                    <p:cond delay="0"/>
                                  </p:stCondLst>
                                  <p:childTnLst>
                                    <p:set>
                                      <p:cBhvr>
                                        <p:cTn id="34" dur="1" fill="hold">
                                          <p:stCondLst>
                                            <p:cond delay="0"/>
                                          </p:stCondLst>
                                        </p:cTn>
                                        <p:tgtEl>
                                          <p:spTgt spid="861186">
                                            <p:txEl>
                                              <p:pRg st="7" end="7"/>
                                            </p:txEl>
                                          </p:spTgt>
                                        </p:tgtEl>
                                        <p:attrNameLst>
                                          <p:attrName>style.visibility</p:attrName>
                                        </p:attrNameLst>
                                      </p:cBhvr>
                                      <p:to>
                                        <p:strVal val="visible"/>
                                      </p:to>
                                    </p:set>
                                    <p:animEffect transition="in" filter="checkerboard(across)">
                                      <p:cBhvr>
                                        <p:cTn id="35" dur="500"/>
                                        <p:tgtEl>
                                          <p:spTgt spid="861186">
                                            <p:txEl>
                                              <p:pRg st="7" end="7"/>
                                            </p:txEl>
                                          </p:spTgt>
                                        </p:tgtEl>
                                      </p:cBhvr>
                                    </p:animEffect>
                                  </p:childTnLst>
                                </p:cTn>
                              </p:par>
                            </p:childTnLst>
                          </p:cTn>
                        </p:par>
                        <p:par>
                          <p:cTn id="36" fill="hold" nodeType="afterGroup">
                            <p:stCondLst>
                              <p:cond delay="4000"/>
                            </p:stCondLst>
                            <p:childTnLst>
                              <p:par>
                                <p:cTn id="37" presetID="5" presetClass="entr" presetSubtype="10" fill="hold" nodeType="afterEffect">
                                  <p:stCondLst>
                                    <p:cond delay="0"/>
                                  </p:stCondLst>
                                  <p:childTnLst>
                                    <p:set>
                                      <p:cBhvr>
                                        <p:cTn id="38" dur="1" fill="hold">
                                          <p:stCondLst>
                                            <p:cond delay="0"/>
                                          </p:stCondLst>
                                        </p:cTn>
                                        <p:tgtEl>
                                          <p:spTgt spid="861186">
                                            <p:txEl>
                                              <p:pRg st="8" end="8"/>
                                            </p:txEl>
                                          </p:spTgt>
                                        </p:tgtEl>
                                        <p:attrNameLst>
                                          <p:attrName>style.visibility</p:attrName>
                                        </p:attrNameLst>
                                      </p:cBhvr>
                                      <p:to>
                                        <p:strVal val="visible"/>
                                      </p:to>
                                    </p:set>
                                    <p:animEffect transition="in" filter="checkerboard(across)">
                                      <p:cBhvr>
                                        <p:cTn id="39" dur="500"/>
                                        <p:tgtEl>
                                          <p:spTgt spid="861186">
                                            <p:txEl>
                                              <p:pRg st="8" end="8"/>
                                            </p:txEl>
                                          </p:spTgt>
                                        </p:tgtEl>
                                      </p:cBhvr>
                                    </p:animEffect>
                                  </p:childTnLst>
                                </p:cTn>
                              </p:par>
                            </p:childTnLst>
                          </p:cTn>
                        </p:par>
                        <p:par>
                          <p:cTn id="40" fill="hold" nodeType="afterGroup">
                            <p:stCondLst>
                              <p:cond delay="4500"/>
                            </p:stCondLst>
                            <p:childTnLst>
                              <p:par>
                                <p:cTn id="41" presetID="5" presetClass="entr" presetSubtype="10" fill="hold" nodeType="afterEffect">
                                  <p:stCondLst>
                                    <p:cond delay="0"/>
                                  </p:stCondLst>
                                  <p:childTnLst>
                                    <p:set>
                                      <p:cBhvr>
                                        <p:cTn id="42" dur="1" fill="hold">
                                          <p:stCondLst>
                                            <p:cond delay="0"/>
                                          </p:stCondLst>
                                        </p:cTn>
                                        <p:tgtEl>
                                          <p:spTgt spid="861186">
                                            <p:txEl>
                                              <p:pRg st="9" end="9"/>
                                            </p:txEl>
                                          </p:spTgt>
                                        </p:tgtEl>
                                        <p:attrNameLst>
                                          <p:attrName>style.visibility</p:attrName>
                                        </p:attrNameLst>
                                      </p:cBhvr>
                                      <p:to>
                                        <p:strVal val="visible"/>
                                      </p:to>
                                    </p:set>
                                    <p:animEffect transition="in" filter="checkerboard(across)">
                                      <p:cBhvr>
                                        <p:cTn id="43" dur="500"/>
                                        <p:tgtEl>
                                          <p:spTgt spid="861186">
                                            <p:txEl>
                                              <p:pRg st="9" end="9"/>
                                            </p:txEl>
                                          </p:spTgt>
                                        </p:tgtEl>
                                      </p:cBhvr>
                                    </p:animEffect>
                                  </p:childTnLst>
                                </p:cTn>
                              </p:par>
                            </p:childTnLst>
                          </p:cTn>
                        </p:par>
                        <p:par>
                          <p:cTn id="44" fill="hold" nodeType="afterGroup">
                            <p:stCondLst>
                              <p:cond delay="5000"/>
                            </p:stCondLst>
                            <p:childTnLst>
                              <p:par>
                                <p:cTn id="45" presetID="5" presetClass="entr" presetSubtype="10" fill="hold" nodeType="afterEffect">
                                  <p:stCondLst>
                                    <p:cond delay="0"/>
                                  </p:stCondLst>
                                  <p:childTnLst>
                                    <p:set>
                                      <p:cBhvr>
                                        <p:cTn id="46" dur="1" fill="hold">
                                          <p:stCondLst>
                                            <p:cond delay="0"/>
                                          </p:stCondLst>
                                        </p:cTn>
                                        <p:tgtEl>
                                          <p:spTgt spid="861186">
                                            <p:txEl>
                                              <p:pRg st="10" end="10"/>
                                            </p:txEl>
                                          </p:spTgt>
                                        </p:tgtEl>
                                        <p:attrNameLst>
                                          <p:attrName>style.visibility</p:attrName>
                                        </p:attrNameLst>
                                      </p:cBhvr>
                                      <p:to>
                                        <p:strVal val="visible"/>
                                      </p:to>
                                    </p:set>
                                    <p:animEffect transition="in" filter="checkerboard(across)">
                                      <p:cBhvr>
                                        <p:cTn id="47" dur="500"/>
                                        <p:tgtEl>
                                          <p:spTgt spid="861186">
                                            <p:txEl>
                                              <p:pRg st="10" end="10"/>
                                            </p:txEl>
                                          </p:spTgt>
                                        </p:tgtEl>
                                      </p:cBhvr>
                                    </p:animEffect>
                                  </p:childTnLst>
                                </p:cTn>
                              </p:par>
                            </p:childTnLst>
                          </p:cTn>
                        </p:par>
                        <p:par>
                          <p:cTn id="48" fill="hold" nodeType="afterGroup">
                            <p:stCondLst>
                              <p:cond delay="5500"/>
                            </p:stCondLst>
                            <p:childTnLst>
                              <p:par>
                                <p:cTn id="49" presetID="5" presetClass="entr" presetSubtype="10" fill="hold" nodeType="afterEffect">
                                  <p:stCondLst>
                                    <p:cond delay="0"/>
                                  </p:stCondLst>
                                  <p:childTnLst>
                                    <p:set>
                                      <p:cBhvr>
                                        <p:cTn id="50" dur="1" fill="hold">
                                          <p:stCondLst>
                                            <p:cond delay="0"/>
                                          </p:stCondLst>
                                        </p:cTn>
                                        <p:tgtEl>
                                          <p:spTgt spid="861186">
                                            <p:txEl>
                                              <p:pRg st="11" end="11"/>
                                            </p:txEl>
                                          </p:spTgt>
                                        </p:tgtEl>
                                        <p:attrNameLst>
                                          <p:attrName>style.visibility</p:attrName>
                                        </p:attrNameLst>
                                      </p:cBhvr>
                                      <p:to>
                                        <p:strVal val="visible"/>
                                      </p:to>
                                    </p:set>
                                    <p:animEffect transition="in" filter="checkerboard(across)">
                                      <p:cBhvr>
                                        <p:cTn id="51" dur="500"/>
                                        <p:tgtEl>
                                          <p:spTgt spid="861186">
                                            <p:txEl>
                                              <p:pRg st="11" end="11"/>
                                            </p:txEl>
                                          </p:spTgt>
                                        </p:tgtEl>
                                      </p:cBhvr>
                                    </p:animEffect>
                                  </p:childTnLst>
                                </p:cTn>
                              </p:par>
                            </p:childTnLst>
                          </p:cTn>
                        </p:par>
                        <p:par>
                          <p:cTn id="52" fill="hold" nodeType="afterGroup">
                            <p:stCondLst>
                              <p:cond delay="6000"/>
                            </p:stCondLst>
                            <p:childTnLst>
                              <p:par>
                                <p:cTn id="53" presetID="5" presetClass="entr" presetSubtype="10" fill="hold" nodeType="afterEffect">
                                  <p:stCondLst>
                                    <p:cond delay="0"/>
                                  </p:stCondLst>
                                  <p:childTnLst>
                                    <p:set>
                                      <p:cBhvr>
                                        <p:cTn id="54" dur="1" fill="hold">
                                          <p:stCondLst>
                                            <p:cond delay="0"/>
                                          </p:stCondLst>
                                        </p:cTn>
                                        <p:tgtEl>
                                          <p:spTgt spid="861186">
                                            <p:txEl>
                                              <p:pRg st="12" end="12"/>
                                            </p:txEl>
                                          </p:spTgt>
                                        </p:tgtEl>
                                        <p:attrNameLst>
                                          <p:attrName>style.visibility</p:attrName>
                                        </p:attrNameLst>
                                      </p:cBhvr>
                                      <p:to>
                                        <p:strVal val="visible"/>
                                      </p:to>
                                    </p:set>
                                    <p:animEffect transition="in" filter="checkerboard(across)">
                                      <p:cBhvr>
                                        <p:cTn id="55" dur="500"/>
                                        <p:tgtEl>
                                          <p:spTgt spid="861186">
                                            <p:txEl>
                                              <p:pRg st="12" end="12"/>
                                            </p:txEl>
                                          </p:spTgt>
                                        </p:tgtEl>
                                      </p:cBhvr>
                                    </p:animEffect>
                                  </p:childTnLst>
                                </p:cTn>
                              </p:par>
                            </p:childTnLst>
                          </p:cTn>
                        </p:par>
                        <p:par>
                          <p:cTn id="56" fill="hold" nodeType="afterGroup">
                            <p:stCondLst>
                              <p:cond delay="6500"/>
                            </p:stCondLst>
                            <p:childTnLst>
                              <p:par>
                                <p:cTn id="57" presetID="5" presetClass="entr" presetSubtype="10" fill="hold" nodeType="afterEffect">
                                  <p:stCondLst>
                                    <p:cond delay="0"/>
                                  </p:stCondLst>
                                  <p:childTnLst>
                                    <p:set>
                                      <p:cBhvr>
                                        <p:cTn id="58" dur="1" fill="hold">
                                          <p:stCondLst>
                                            <p:cond delay="0"/>
                                          </p:stCondLst>
                                        </p:cTn>
                                        <p:tgtEl>
                                          <p:spTgt spid="861186">
                                            <p:txEl>
                                              <p:pRg st="13" end="13"/>
                                            </p:txEl>
                                          </p:spTgt>
                                        </p:tgtEl>
                                        <p:attrNameLst>
                                          <p:attrName>style.visibility</p:attrName>
                                        </p:attrNameLst>
                                      </p:cBhvr>
                                      <p:to>
                                        <p:strVal val="visible"/>
                                      </p:to>
                                    </p:set>
                                    <p:animEffect transition="in" filter="checkerboard(across)">
                                      <p:cBhvr>
                                        <p:cTn id="59" dur="500"/>
                                        <p:tgtEl>
                                          <p:spTgt spid="861186">
                                            <p:txEl>
                                              <p:pRg st="13" end="13"/>
                                            </p:txEl>
                                          </p:spTgt>
                                        </p:tgtEl>
                                      </p:cBhvr>
                                    </p:animEffect>
                                  </p:childTnLst>
                                </p:cTn>
                              </p:par>
                            </p:childTnLst>
                          </p:cTn>
                        </p:par>
                        <p:par>
                          <p:cTn id="60" fill="hold" nodeType="afterGroup">
                            <p:stCondLst>
                              <p:cond delay="7000"/>
                            </p:stCondLst>
                            <p:childTnLst>
                              <p:par>
                                <p:cTn id="61" presetID="5" presetClass="entr" presetSubtype="10" fill="hold" nodeType="afterEffect">
                                  <p:stCondLst>
                                    <p:cond delay="0"/>
                                  </p:stCondLst>
                                  <p:childTnLst>
                                    <p:set>
                                      <p:cBhvr>
                                        <p:cTn id="62" dur="1" fill="hold">
                                          <p:stCondLst>
                                            <p:cond delay="0"/>
                                          </p:stCondLst>
                                        </p:cTn>
                                        <p:tgtEl>
                                          <p:spTgt spid="861186">
                                            <p:txEl>
                                              <p:pRg st="14" end="14"/>
                                            </p:txEl>
                                          </p:spTgt>
                                        </p:tgtEl>
                                        <p:attrNameLst>
                                          <p:attrName>style.visibility</p:attrName>
                                        </p:attrNameLst>
                                      </p:cBhvr>
                                      <p:to>
                                        <p:strVal val="visible"/>
                                      </p:to>
                                    </p:set>
                                    <p:animEffect transition="in" filter="checkerboard(across)">
                                      <p:cBhvr>
                                        <p:cTn id="63" dur="500"/>
                                        <p:tgtEl>
                                          <p:spTgt spid="861186">
                                            <p:txEl>
                                              <p:pRg st="14" end="14"/>
                                            </p:txEl>
                                          </p:spTgt>
                                        </p:tgtEl>
                                      </p:cBhvr>
                                    </p:animEffect>
                                  </p:childTnLst>
                                </p:cTn>
                              </p:par>
                            </p:childTnLst>
                          </p:cTn>
                        </p:par>
                        <p:par>
                          <p:cTn id="64" fill="hold" nodeType="afterGroup">
                            <p:stCondLst>
                              <p:cond delay="7500"/>
                            </p:stCondLst>
                            <p:childTnLst>
                              <p:par>
                                <p:cTn id="65" presetID="5" presetClass="entr" presetSubtype="10" fill="hold" nodeType="afterEffect">
                                  <p:stCondLst>
                                    <p:cond delay="0"/>
                                  </p:stCondLst>
                                  <p:childTnLst>
                                    <p:set>
                                      <p:cBhvr>
                                        <p:cTn id="66" dur="1" fill="hold">
                                          <p:stCondLst>
                                            <p:cond delay="0"/>
                                          </p:stCondLst>
                                        </p:cTn>
                                        <p:tgtEl>
                                          <p:spTgt spid="861186">
                                            <p:txEl>
                                              <p:pRg st="15" end="15"/>
                                            </p:txEl>
                                          </p:spTgt>
                                        </p:tgtEl>
                                        <p:attrNameLst>
                                          <p:attrName>style.visibility</p:attrName>
                                        </p:attrNameLst>
                                      </p:cBhvr>
                                      <p:to>
                                        <p:strVal val="visible"/>
                                      </p:to>
                                    </p:set>
                                    <p:animEffect transition="in" filter="checkerboard(across)">
                                      <p:cBhvr>
                                        <p:cTn id="67" dur="500"/>
                                        <p:tgtEl>
                                          <p:spTgt spid="861186">
                                            <p:txEl>
                                              <p:pRg st="15" end="15"/>
                                            </p:txEl>
                                          </p:spTgt>
                                        </p:tgtEl>
                                      </p:cBhvr>
                                    </p:animEffect>
                                  </p:childTnLst>
                                </p:cTn>
                              </p:par>
                            </p:childTnLst>
                          </p:cTn>
                        </p:par>
                        <p:par>
                          <p:cTn id="68" fill="hold" nodeType="afterGroup">
                            <p:stCondLst>
                              <p:cond delay="8000"/>
                            </p:stCondLst>
                            <p:childTnLst>
                              <p:par>
                                <p:cTn id="69" presetID="5" presetClass="entr" presetSubtype="10" fill="hold" nodeType="afterEffect">
                                  <p:stCondLst>
                                    <p:cond delay="0"/>
                                  </p:stCondLst>
                                  <p:childTnLst>
                                    <p:set>
                                      <p:cBhvr>
                                        <p:cTn id="70" dur="1" fill="hold">
                                          <p:stCondLst>
                                            <p:cond delay="0"/>
                                          </p:stCondLst>
                                        </p:cTn>
                                        <p:tgtEl>
                                          <p:spTgt spid="861186">
                                            <p:txEl>
                                              <p:pRg st="16" end="16"/>
                                            </p:txEl>
                                          </p:spTgt>
                                        </p:tgtEl>
                                        <p:attrNameLst>
                                          <p:attrName>style.visibility</p:attrName>
                                        </p:attrNameLst>
                                      </p:cBhvr>
                                      <p:to>
                                        <p:strVal val="visible"/>
                                      </p:to>
                                    </p:set>
                                    <p:animEffect transition="in" filter="checkerboard(across)">
                                      <p:cBhvr>
                                        <p:cTn id="71" dur="500"/>
                                        <p:tgtEl>
                                          <p:spTgt spid="861186">
                                            <p:txEl>
                                              <p:pRg st="16" end="16"/>
                                            </p:txEl>
                                          </p:spTgt>
                                        </p:tgtEl>
                                      </p:cBhvr>
                                    </p:animEffect>
                                  </p:childTnLst>
                                </p:cTn>
                              </p:par>
                            </p:childTnLst>
                          </p:cTn>
                        </p:par>
                        <p:par>
                          <p:cTn id="72" fill="hold" nodeType="afterGroup">
                            <p:stCondLst>
                              <p:cond delay="8500"/>
                            </p:stCondLst>
                            <p:childTnLst>
                              <p:par>
                                <p:cTn id="73" presetID="5" presetClass="entr" presetSubtype="10" fill="hold" nodeType="afterEffect">
                                  <p:stCondLst>
                                    <p:cond delay="0"/>
                                  </p:stCondLst>
                                  <p:childTnLst>
                                    <p:set>
                                      <p:cBhvr>
                                        <p:cTn id="74" dur="1" fill="hold">
                                          <p:stCondLst>
                                            <p:cond delay="0"/>
                                          </p:stCondLst>
                                        </p:cTn>
                                        <p:tgtEl>
                                          <p:spTgt spid="861186">
                                            <p:txEl>
                                              <p:pRg st="17" end="17"/>
                                            </p:txEl>
                                          </p:spTgt>
                                        </p:tgtEl>
                                        <p:attrNameLst>
                                          <p:attrName>style.visibility</p:attrName>
                                        </p:attrNameLst>
                                      </p:cBhvr>
                                      <p:to>
                                        <p:strVal val="visible"/>
                                      </p:to>
                                    </p:set>
                                    <p:animEffect transition="in" filter="checkerboard(across)">
                                      <p:cBhvr>
                                        <p:cTn id="75" dur="500"/>
                                        <p:tgtEl>
                                          <p:spTgt spid="861186">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51ED1226-ECE6-41CD-A588-422BDFA89E72}"/>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J2EE Overview</a:t>
            </a:r>
          </a:p>
        </p:txBody>
      </p:sp>
      <p:sp>
        <p:nvSpPr>
          <p:cNvPr id="16387" name="Rectangle 3">
            <a:extLst>
              <a:ext uri="{FF2B5EF4-FFF2-40B4-BE49-F238E27FC236}">
                <a16:creationId xmlns:a16="http://schemas.microsoft.com/office/drawing/2014/main" id="{00A54580-20A7-4E4E-AA04-861944843A63}"/>
              </a:ext>
            </a:extLst>
          </p:cNvPr>
          <p:cNvSpPr>
            <a:spLocks noGrp="1" noChangeArrowheads="1"/>
          </p:cNvSpPr>
          <p:nvPr>
            <p:ph type="body" idx="1"/>
          </p:nvPr>
        </p:nvSpPr>
        <p:spPr/>
        <p:txBody>
          <a:bodyPr/>
          <a:lstStyle/>
          <a:p>
            <a:pPr marL="342900" indent="-342900"/>
            <a:r>
              <a:rPr lang="en-US" altLang="en-US" sz="2000"/>
              <a:t>Deployment Descriptor</a:t>
            </a:r>
          </a:p>
          <a:p>
            <a:pPr marL="742950" lvl="1" indent="-285750"/>
            <a:r>
              <a:rPr lang="en-US" altLang="en-US" sz="1600"/>
              <a:t>Gives the container instructions on how to manage and control behaviors of the J2EE components</a:t>
            </a:r>
          </a:p>
          <a:p>
            <a:pPr marL="742950" lvl="1" indent="-285750"/>
            <a:r>
              <a:rPr lang="en-US" altLang="en-US" sz="1600"/>
              <a:t> Transaction</a:t>
            </a:r>
          </a:p>
          <a:p>
            <a:pPr marL="742950" lvl="1" indent="-285750"/>
            <a:r>
              <a:rPr lang="en-US" altLang="en-US" sz="1600"/>
              <a:t>Security</a:t>
            </a:r>
          </a:p>
          <a:p>
            <a:pPr marL="742950" lvl="1" indent="-285750"/>
            <a:r>
              <a:rPr lang="en-US" altLang="en-US" sz="1600"/>
              <a:t>Persistence</a:t>
            </a:r>
          </a:p>
          <a:p>
            <a:pPr marL="742950" lvl="1" indent="-285750"/>
            <a:r>
              <a:rPr lang="en-US" altLang="en-US" sz="1600"/>
              <a:t> Allows declarative customization (as opposed to programming</a:t>
            </a:r>
          </a:p>
          <a:p>
            <a:pPr marL="742950" lvl="1" indent="-285750"/>
            <a:r>
              <a:rPr lang="en-US" altLang="en-US" sz="1600"/>
              <a:t>customization)</a:t>
            </a:r>
          </a:p>
          <a:p>
            <a:pPr marL="742950" lvl="1" indent="-285750"/>
            <a:r>
              <a:rPr lang="en-US" altLang="en-US" sz="1600"/>
              <a:t> XML file</a:t>
            </a:r>
          </a:p>
          <a:p>
            <a:pPr marL="742950" lvl="1" indent="-285750"/>
            <a:r>
              <a:rPr lang="en-US" altLang="en-US" sz="1600"/>
              <a:t> Enables portability of code</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Rectangle 2">
            <a:extLst>
              <a:ext uri="{FF2B5EF4-FFF2-40B4-BE49-F238E27FC236}">
                <a16:creationId xmlns:a16="http://schemas.microsoft.com/office/drawing/2014/main" id="{70E32DC3-4AEE-4D0F-A7FF-1AC825B8E960}"/>
              </a:ext>
            </a:extLst>
          </p:cNvPr>
          <p:cNvSpPr>
            <a:spLocks noChangeArrowheads="1"/>
          </p:cNvSpPr>
          <p:nvPr/>
        </p:nvSpPr>
        <p:spPr bwMode="auto">
          <a:xfrm>
            <a:off x="2133600" y="1371600"/>
            <a:ext cx="8305800" cy="3416320"/>
          </a:xfrm>
          <a:prstGeom prst="rect">
            <a:avLst/>
          </a:prstGeom>
          <a:noFill/>
          <a:ln w="9525">
            <a:noFill/>
            <a:miter lim="800000"/>
            <a:headEnd/>
            <a:tailEnd/>
          </a:ln>
          <a:effectLst/>
        </p:spPr>
        <p:txBody>
          <a:bodyPr>
            <a:spAutoFit/>
          </a:bodyPr>
          <a:lstStyle/>
          <a:p>
            <a:pPr algn="l" eaLnBrk="0" hangingPunct="0">
              <a:spcBef>
                <a:spcPct val="0"/>
              </a:spcBef>
              <a:defRPr/>
            </a:pPr>
            <a:r>
              <a:rPr lang="en-US" sz="2400" dirty="0">
                <a:effectLst>
                  <a:outerShdw blurRad="38100" dist="38100" dir="2700000" algn="tl">
                    <a:srgbClr val="C0C0C0"/>
                  </a:outerShdw>
                </a:effectLst>
                <a:latin typeface="Arial" charset="0"/>
              </a:rPr>
              <a:t>&lt;web-app&gt;</a:t>
            </a:r>
          </a:p>
          <a:p>
            <a:pPr algn="l" eaLnBrk="0" hangingPunct="0">
              <a:spcBef>
                <a:spcPct val="0"/>
              </a:spcBef>
              <a:defRPr/>
            </a:pPr>
            <a:r>
              <a:rPr lang="en-US" sz="2400" dirty="0">
                <a:latin typeface="Arial" charset="0"/>
              </a:rPr>
              <a:t>&lt;!-- Register the name “Log"</a:t>
            </a:r>
          </a:p>
          <a:p>
            <a:pPr algn="l" eaLnBrk="0" hangingPunct="0">
              <a:spcBef>
                <a:spcPct val="0"/>
              </a:spcBef>
              <a:defRPr/>
            </a:pPr>
            <a:r>
              <a:rPr lang="en-US" sz="2400" dirty="0">
                <a:latin typeface="Arial" charset="0"/>
              </a:rPr>
              <a:t>for </a:t>
            </a:r>
            <a:r>
              <a:rPr lang="en-US" sz="2400" dirty="0" err="1">
                <a:latin typeface="Arial" charset="0"/>
              </a:rPr>
              <a:t>LogFilter</a:t>
            </a:r>
            <a:r>
              <a:rPr lang="en-US" sz="2400" dirty="0">
                <a:latin typeface="Arial" charset="0"/>
              </a:rPr>
              <a:t>. --&gt;</a:t>
            </a:r>
          </a:p>
          <a:p>
            <a:pPr algn="l" eaLnBrk="0" hangingPunct="0">
              <a:spcBef>
                <a:spcPct val="0"/>
              </a:spcBef>
              <a:defRPr/>
            </a:pPr>
            <a:r>
              <a:rPr lang="en-US" sz="2400" dirty="0">
                <a:effectLst>
                  <a:outerShdw blurRad="38100" dist="38100" dir="2700000" algn="tl">
                    <a:srgbClr val="C0C0C0"/>
                  </a:outerShdw>
                </a:effectLst>
                <a:latin typeface="Arial" charset="0"/>
              </a:rPr>
              <a:t>&lt;filter&gt;</a:t>
            </a:r>
          </a:p>
          <a:p>
            <a:pPr algn="l" eaLnBrk="0" hangingPunct="0">
              <a:spcBef>
                <a:spcPct val="0"/>
              </a:spcBef>
              <a:defRPr/>
            </a:pPr>
            <a:r>
              <a:rPr lang="en-US" sz="2400" dirty="0">
                <a:effectLst>
                  <a:outerShdw blurRad="38100" dist="38100" dir="2700000" algn="tl">
                    <a:srgbClr val="C0C0C0"/>
                  </a:outerShdw>
                </a:effectLst>
                <a:latin typeface="Arial" charset="0"/>
              </a:rPr>
              <a:t>&lt;filter-name&gt;</a:t>
            </a:r>
            <a:r>
              <a:rPr lang="en-US" sz="2400" dirty="0">
                <a:latin typeface="Arial" charset="0"/>
              </a:rPr>
              <a:t>Log</a:t>
            </a:r>
            <a:r>
              <a:rPr lang="en-US" sz="2400" dirty="0">
                <a:effectLst>
                  <a:outerShdw blurRad="38100" dist="38100" dir="2700000" algn="tl">
                    <a:srgbClr val="C0C0C0"/>
                  </a:outerShdw>
                </a:effectLst>
                <a:latin typeface="Arial" charset="0"/>
              </a:rPr>
              <a:t>&lt;/filter-name&gt;</a:t>
            </a:r>
          </a:p>
          <a:p>
            <a:pPr algn="l" eaLnBrk="0" hangingPunct="0">
              <a:spcBef>
                <a:spcPct val="0"/>
              </a:spcBef>
              <a:defRPr/>
            </a:pPr>
            <a:r>
              <a:rPr lang="en-US" sz="2400" dirty="0">
                <a:effectLst>
                  <a:outerShdw blurRad="38100" dist="38100" dir="2700000" algn="tl">
                    <a:srgbClr val="C0C0C0"/>
                  </a:outerShdw>
                </a:effectLst>
                <a:latin typeface="Arial" charset="0"/>
              </a:rPr>
              <a:t>&lt;filter-class&gt;</a:t>
            </a:r>
            <a:r>
              <a:rPr lang="en-US" sz="2400" dirty="0">
                <a:latin typeface="Arial" charset="0"/>
              </a:rPr>
              <a:t>   .</a:t>
            </a:r>
            <a:r>
              <a:rPr lang="en-US" sz="2400" dirty="0" err="1">
                <a:latin typeface="Arial" charset="0"/>
              </a:rPr>
              <a:t>filters.LogFilter</a:t>
            </a:r>
            <a:r>
              <a:rPr lang="en-US" sz="2400" dirty="0">
                <a:effectLst>
                  <a:outerShdw blurRad="38100" dist="38100" dir="2700000" algn="tl">
                    <a:srgbClr val="C0C0C0"/>
                  </a:outerShdw>
                </a:effectLst>
                <a:latin typeface="Arial" charset="0"/>
              </a:rPr>
              <a:t>&lt;/filter-class&gt;</a:t>
            </a:r>
          </a:p>
          <a:p>
            <a:pPr algn="l" eaLnBrk="0" hangingPunct="0">
              <a:spcBef>
                <a:spcPct val="0"/>
              </a:spcBef>
              <a:defRPr/>
            </a:pPr>
            <a:r>
              <a:rPr lang="en-US" sz="2400" dirty="0">
                <a:effectLst>
                  <a:outerShdw blurRad="38100" dist="38100" dir="2700000" algn="tl">
                    <a:srgbClr val="C0C0C0"/>
                  </a:outerShdw>
                </a:effectLst>
                <a:latin typeface="Arial" charset="0"/>
              </a:rPr>
              <a:t>&lt;/filter&gt;</a:t>
            </a:r>
          </a:p>
          <a:p>
            <a:pPr algn="l" eaLnBrk="0" hangingPunct="0">
              <a:spcBef>
                <a:spcPct val="0"/>
              </a:spcBef>
              <a:defRPr/>
            </a:pPr>
            <a:r>
              <a:rPr lang="en-US" sz="2400" dirty="0">
                <a:effectLst>
                  <a:outerShdw blurRad="38100" dist="38100" dir="2700000" algn="tl">
                    <a:srgbClr val="C0C0C0"/>
                  </a:outerShdw>
                </a:effectLst>
                <a:latin typeface="Arial" charset="0"/>
              </a:rPr>
              <a:t>…</a:t>
            </a:r>
          </a:p>
          <a:p>
            <a:pPr algn="l" eaLnBrk="0" hangingPunct="0">
              <a:spcBef>
                <a:spcPct val="0"/>
              </a:spcBef>
              <a:defRPr/>
            </a:pPr>
            <a:r>
              <a:rPr lang="en-US" sz="2400" dirty="0">
                <a:effectLst>
                  <a:outerShdw blurRad="38100" dist="38100" dir="2700000" algn="tl">
                    <a:srgbClr val="C0C0C0"/>
                  </a:outerShdw>
                </a:effectLst>
                <a:latin typeface="Arial" charset="0"/>
              </a:rPr>
              <a:t>&lt;/web-app&gt;</a:t>
            </a:r>
          </a:p>
        </p:txBody>
      </p:sp>
      <p:sp>
        <p:nvSpPr>
          <p:cNvPr id="862211" name="Rectangle 3">
            <a:extLst>
              <a:ext uri="{FF2B5EF4-FFF2-40B4-BE49-F238E27FC236}">
                <a16:creationId xmlns:a16="http://schemas.microsoft.com/office/drawing/2014/main" id="{44A00C2A-B017-4C56-95A1-91151A3AC016}"/>
              </a:ext>
            </a:extLst>
          </p:cNvPr>
          <p:cNvSpPr>
            <a:spLocks noChangeArrowheads="1"/>
          </p:cNvSpPr>
          <p:nvPr/>
        </p:nvSpPr>
        <p:spPr bwMode="auto">
          <a:xfrm>
            <a:off x="2057400" y="5181601"/>
            <a:ext cx="8001000" cy="1006475"/>
          </a:xfrm>
          <a:prstGeom prst="rect">
            <a:avLst/>
          </a:prstGeom>
          <a:noFill/>
          <a:ln w="9525">
            <a:noFill/>
            <a:miter lim="800000"/>
            <a:headEnd/>
            <a:tailEnd/>
          </a:ln>
          <a:effectLst/>
        </p:spPr>
        <p:txBody>
          <a:bodyPr>
            <a:spAutoFit/>
          </a:bodyPr>
          <a:lstStyle/>
          <a:p>
            <a:pPr algn="just" eaLnBrk="0" hangingPunct="0">
              <a:spcBef>
                <a:spcPct val="0"/>
              </a:spcBef>
              <a:defRPr/>
            </a:pPr>
            <a:r>
              <a:rPr lang="en-US" sz="2000" u="sng">
                <a:effectLst>
                  <a:outerShdw blurRad="38100" dist="38100" dir="2700000" algn="tl">
                    <a:srgbClr val="C0C0C0"/>
                  </a:outerShdw>
                </a:effectLst>
                <a:latin typeface="Arial" charset="0"/>
              </a:rPr>
              <a:t>Important note</a:t>
            </a:r>
          </a:p>
          <a:p>
            <a:pPr algn="just" eaLnBrk="0" hangingPunct="0">
              <a:spcBef>
                <a:spcPct val="0"/>
              </a:spcBef>
              <a:defRPr/>
            </a:pPr>
            <a:r>
              <a:rPr lang="en-US" sz="2000">
                <a:latin typeface="Arial" charset="0"/>
              </a:rPr>
              <a:t>Servers load filters into memory when the Web application first comes up.</a:t>
            </a:r>
          </a:p>
        </p:txBody>
      </p:sp>
      <p:sp>
        <p:nvSpPr>
          <p:cNvPr id="862212" name="Rectangle 2">
            <a:extLst>
              <a:ext uri="{FF2B5EF4-FFF2-40B4-BE49-F238E27FC236}">
                <a16:creationId xmlns:a16="http://schemas.microsoft.com/office/drawing/2014/main" id="{811F66EC-A70F-4747-B08F-0B29F094A496}"/>
              </a:ext>
            </a:extLst>
          </p:cNvPr>
          <p:cNvSpPr>
            <a:spLocks noChangeArrowheads="1"/>
          </p:cNvSpPr>
          <p:nvPr/>
        </p:nvSpPr>
        <p:spPr bwMode="auto">
          <a:xfrm>
            <a:off x="1524000" y="381001"/>
            <a:ext cx="9144000" cy="498475"/>
          </a:xfrm>
          <a:prstGeom prst="rect">
            <a:avLst/>
          </a:prstGeom>
          <a:gradFill rotWithShape="1">
            <a:gsLst>
              <a:gs pos="0">
                <a:srgbClr val="ACB6FC"/>
              </a:gs>
              <a:gs pos="100000">
                <a:srgbClr val="FFFFFF"/>
              </a:gs>
            </a:gsLst>
            <a:lin ang="5400000" scaled="1"/>
          </a:gradFill>
          <a:ln w="9525">
            <a:noFill/>
            <a:miter lim="800000"/>
            <a:headEnd/>
            <a:tailEnd/>
          </a:ln>
          <a:effectLst>
            <a:outerShdw dist="17961" dir="2700000" algn="ctr" rotWithShape="0">
              <a:srgbClr val="676D97"/>
            </a:outerShdw>
          </a:effectLst>
        </p:spPr>
        <p:txBody>
          <a:bodyPr lIns="92075" tIns="46038" rIns="92075" bIns="46038" anchor="b"/>
          <a:lstStyle/>
          <a:p>
            <a:pPr algn="l">
              <a:lnSpc>
                <a:spcPct val="90000"/>
              </a:lnSpc>
              <a:spcBef>
                <a:spcPct val="0"/>
              </a:spcBef>
              <a:defRPr/>
            </a:pPr>
            <a:r>
              <a:rPr lang="en-US" sz="2800">
                <a:latin typeface="Arial" charset="0"/>
              </a:rPr>
              <a:t>Declaring Filter in Web.xml File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862210">
                                            <p:txEl>
                                              <p:pRg st="0" end="0"/>
                                            </p:txEl>
                                          </p:spTgt>
                                        </p:tgtEl>
                                        <p:attrNameLst>
                                          <p:attrName>style.visibility</p:attrName>
                                        </p:attrNameLst>
                                      </p:cBhvr>
                                      <p:to>
                                        <p:strVal val="visible"/>
                                      </p:to>
                                    </p:set>
                                    <p:animEffect transition="in" filter="checkerboard(across)">
                                      <p:cBhvr>
                                        <p:cTn id="7" dur="500"/>
                                        <p:tgtEl>
                                          <p:spTgt spid="862210">
                                            <p:txEl>
                                              <p:pRg st="0" end="0"/>
                                            </p:txEl>
                                          </p:spTgt>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862210">
                                            <p:txEl>
                                              <p:pRg st="1" end="1"/>
                                            </p:txEl>
                                          </p:spTgt>
                                        </p:tgtEl>
                                        <p:attrNameLst>
                                          <p:attrName>style.visibility</p:attrName>
                                        </p:attrNameLst>
                                      </p:cBhvr>
                                      <p:to>
                                        <p:strVal val="visible"/>
                                      </p:to>
                                    </p:set>
                                    <p:animEffect transition="in" filter="checkerboard(across)">
                                      <p:cBhvr>
                                        <p:cTn id="11" dur="500"/>
                                        <p:tgtEl>
                                          <p:spTgt spid="862210">
                                            <p:txEl>
                                              <p:pRg st="1" end="1"/>
                                            </p:txEl>
                                          </p:spTgt>
                                        </p:tgtEl>
                                      </p:cBhvr>
                                    </p:animEffect>
                                  </p:childTnLst>
                                </p:cTn>
                              </p:par>
                            </p:childTnLst>
                          </p:cTn>
                        </p:par>
                        <p:par>
                          <p:cTn id="12" fill="hold" nodeType="afterGroup">
                            <p:stCondLst>
                              <p:cond delay="1000"/>
                            </p:stCondLst>
                            <p:childTnLst>
                              <p:par>
                                <p:cTn id="13" presetID="5" presetClass="entr" presetSubtype="10" fill="hold" nodeType="afterEffect">
                                  <p:stCondLst>
                                    <p:cond delay="0"/>
                                  </p:stCondLst>
                                  <p:childTnLst>
                                    <p:set>
                                      <p:cBhvr>
                                        <p:cTn id="14" dur="1" fill="hold">
                                          <p:stCondLst>
                                            <p:cond delay="0"/>
                                          </p:stCondLst>
                                        </p:cTn>
                                        <p:tgtEl>
                                          <p:spTgt spid="862210">
                                            <p:txEl>
                                              <p:pRg st="2" end="2"/>
                                            </p:txEl>
                                          </p:spTgt>
                                        </p:tgtEl>
                                        <p:attrNameLst>
                                          <p:attrName>style.visibility</p:attrName>
                                        </p:attrNameLst>
                                      </p:cBhvr>
                                      <p:to>
                                        <p:strVal val="visible"/>
                                      </p:to>
                                    </p:set>
                                    <p:animEffect transition="in" filter="checkerboard(across)">
                                      <p:cBhvr>
                                        <p:cTn id="15" dur="500"/>
                                        <p:tgtEl>
                                          <p:spTgt spid="862210">
                                            <p:txEl>
                                              <p:pRg st="2" end="2"/>
                                            </p:txEl>
                                          </p:spTgt>
                                        </p:tgtEl>
                                      </p:cBhvr>
                                    </p:animEffect>
                                  </p:childTnLst>
                                </p:cTn>
                              </p:par>
                            </p:childTnLst>
                          </p:cTn>
                        </p:par>
                        <p:par>
                          <p:cTn id="16" fill="hold" nodeType="afterGroup">
                            <p:stCondLst>
                              <p:cond delay="1500"/>
                            </p:stCondLst>
                            <p:childTnLst>
                              <p:par>
                                <p:cTn id="17" presetID="5" presetClass="entr" presetSubtype="10" fill="hold" nodeType="afterEffect">
                                  <p:stCondLst>
                                    <p:cond delay="0"/>
                                  </p:stCondLst>
                                  <p:childTnLst>
                                    <p:set>
                                      <p:cBhvr>
                                        <p:cTn id="18" dur="1" fill="hold">
                                          <p:stCondLst>
                                            <p:cond delay="0"/>
                                          </p:stCondLst>
                                        </p:cTn>
                                        <p:tgtEl>
                                          <p:spTgt spid="862210">
                                            <p:txEl>
                                              <p:pRg st="3" end="3"/>
                                            </p:txEl>
                                          </p:spTgt>
                                        </p:tgtEl>
                                        <p:attrNameLst>
                                          <p:attrName>style.visibility</p:attrName>
                                        </p:attrNameLst>
                                      </p:cBhvr>
                                      <p:to>
                                        <p:strVal val="visible"/>
                                      </p:to>
                                    </p:set>
                                    <p:animEffect transition="in" filter="checkerboard(across)">
                                      <p:cBhvr>
                                        <p:cTn id="19" dur="500"/>
                                        <p:tgtEl>
                                          <p:spTgt spid="862210">
                                            <p:txEl>
                                              <p:pRg st="3" end="3"/>
                                            </p:txEl>
                                          </p:spTgt>
                                        </p:tgtEl>
                                      </p:cBhvr>
                                    </p:animEffect>
                                  </p:childTnLst>
                                </p:cTn>
                              </p:par>
                            </p:childTnLst>
                          </p:cTn>
                        </p:par>
                        <p:par>
                          <p:cTn id="20" fill="hold" nodeType="afterGroup">
                            <p:stCondLst>
                              <p:cond delay="2000"/>
                            </p:stCondLst>
                            <p:childTnLst>
                              <p:par>
                                <p:cTn id="21" presetID="5" presetClass="entr" presetSubtype="10" fill="hold" nodeType="afterEffect">
                                  <p:stCondLst>
                                    <p:cond delay="0"/>
                                  </p:stCondLst>
                                  <p:childTnLst>
                                    <p:set>
                                      <p:cBhvr>
                                        <p:cTn id="22" dur="1" fill="hold">
                                          <p:stCondLst>
                                            <p:cond delay="0"/>
                                          </p:stCondLst>
                                        </p:cTn>
                                        <p:tgtEl>
                                          <p:spTgt spid="862210">
                                            <p:txEl>
                                              <p:pRg st="4" end="4"/>
                                            </p:txEl>
                                          </p:spTgt>
                                        </p:tgtEl>
                                        <p:attrNameLst>
                                          <p:attrName>style.visibility</p:attrName>
                                        </p:attrNameLst>
                                      </p:cBhvr>
                                      <p:to>
                                        <p:strVal val="visible"/>
                                      </p:to>
                                    </p:set>
                                    <p:animEffect transition="in" filter="checkerboard(across)">
                                      <p:cBhvr>
                                        <p:cTn id="23" dur="500"/>
                                        <p:tgtEl>
                                          <p:spTgt spid="862210">
                                            <p:txEl>
                                              <p:pRg st="4" end="4"/>
                                            </p:txEl>
                                          </p:spTgt>
                                        </p:tgtEl>
                                      </p:cBhvr>
                                    </p:animEffect>
                                  </p:childTnLst>
                                </p:cTn>
                              </p:par>
                            </p:childTnLst>
                          </p:cTn>
                        </p:par>
                        <p:par>
                          <p:cTn id="24" fill="hold" nodeType="afterGroup">
                            <p:stCondLst>
                              <p:cond delay="2500"/>
                            </p:stCondLst>
                            <p:childTnLst>
                              <p:par>
                                <p:cTn id="25" presetID="5" presetClass="entr" presetSubtype="10" fill="hold" nodeType="afterEffect">
                                  <p:stCondLst>
                                    <p:cond delay="0"/>
                                  </p:stCondLst>
                                  <p:childTnLst>
                                    <p:set>
                                      <p:cBhvr>
                                        <p:cTn id="26" dur="1" fill="hold">
                                          <p:stCondLst>
                                            <p:cond delay="0"/>
                                          </p:stCondLst>
                                        </p:cTn>
                                        <p:tgtEl>
                                          <p:spTgt spid="862210">
                                            <p:txEl>
                                              <p:pRg st="5" end="5"/>
                                            </p:txEl>
                                          </p:spTgt>
                                        </p:tgtEl>
                                        <p:attrNameLst>
                                          <p:attrName>style.visibility</p:attrName>
                                        </p:attrNameLst>
                                      </p:cBhvr>
                                      <p:to>
                                        <p:strVal val="visible"/>
                                      </p:to>
                                    </p:set>
                                    <p:animEffect transition="in" filter="checkerboard(across)">
                                      <p:cBhvr>
                                        <p:cTn id="27" dur="500"/>
                                        <p:tgtEl>
                                          <p:spTgt spid="862210">
                                            <p:txEl>
                                              <p:pRg st="5" end="5"/>
                                            </p:txEl>
                                          </p:spTgt>
                                        </p:tgtEl>
                                      </p:cBhvr>
                                    </p:animEffect>
                                  </p:childTnLst>
                                </p:cTn>
                              </p:par>
                            </p:childTnLst>
                          </p:cTn>
                        </p:par>
                        <p:par>
                          <p:cTn id="28" fill="hold" nodeType="afterGroup">
                            <p:stCondLst>
                              <p:cond delay="3000"/>
                            </p:stCondLst>
                            <p:childTnLst>
                              <p:par>
                                <p:cTn id="29" presetID="5" presetClass="entr" presetSubtype="10" fill="hold" nodeType="afterEffect">
                                  <p:stCondLst>
                                    <p:cond delay="0"/>
                                  </p:stCondLst>
                                  <p:childTnLst>
                                    <p:set>
                                      <p:cBhvr>
                                        <p:cTn id="30" dur="1" fill="hold">
                                          <p:stCondLst>
                                            <p:cond delay="0"/>
                                          </p:stCondLst>
                                        </p:cTn>
                                        <p:tgtEl>
                                          <p:spTgt spid="862210">
                                            <p:txEl>
                                              <p:pRg st="6" end="6"/>
                                            </p:txEl>
                                          </p:spTgt>
                                        </p:tgtEl>
                                        <p:attrNameLst>
                                          <p:attrName>style.visibility</p:attrName>
                                        </p:attrNameLst>
                                      </p:cBhvr>
                                      <p:to>
                                        <p:strVal val="visible"/>
                                      </p:to>
                                    </p:set>
                                    <p:animEffect transition="in" filter="checkerboard(across)">
                                      <p:cBhvr>
                                        <p:cTn id="31" dur="500"/>
                                        <p:tgtEl>
                                          <p:spTgt spid="862210">
                                            <p:txEl>
                                              <p:pRg st="6" end="6"/>
                                            </p:txEl>
                                          </p:spTgt>
                                        </p:tgtEl>
                                      </p:cBhvr>
                                    </p:animEffect>
                                  </p:childTnLst>
                                </p:cTn>
                              </p:par>
                            </p:childTnLst>
                          </p:cTn>
                        </p:par>
                        <p:par>
                          <p:cTn id="32" fill="hold" nodeType="afterGroup">
                            <p:stCondLst>
                              <p:cond delay="3500"/>
                            </p:stCondLst>
                            <p:childTnLst>
                              <p:par>
                                <p:cTn id="33" presetID="5" presetClass="entr" presetSubtype="10" fill="hold" nodeType="afterEffect">
                                  <p:stCondLst>
                                    <p:cond delay="0"/>
                                  </p:stCondLst>
                                  <p:childTnLst>
                                    <p:set>
                                      <p:cBhvr>
                                        <p:cTn id="34" dur="1" fill="hold">
                                          <p:stCondLst>
                                            <p:cond delay="0"/>
                                          </p:stCondLst>
                                        </p:cTn>
                                        <p:tgtEl>
                                          <p:spTgt spid="862210">
                                            <p:txEl>
                                              <p:pRg st="7" end="7"/>
                                            </p:txEl>
                                          </p:spTgt>
                                        </p:tgtEl>
                                        <p:attrNameLst>
                                          <p:attrName>style.visibility</p:attrName>
                                        </p:attrNameLst>
                                      </p:cBhvr>
                                      <p:to>
                                        <p:strVal val="visible"/>
                                      </p:to>
                                    </p:set>
                                    <p:animEffect transition="in" filter="checkerboard(across)">
                                      <p:cBhvr>
                                        <p:cTn id="35" dur="500"/>
                                        <p:tgtEl>
                                          <p:spTgt spid="862210">
                                            <p:txEl>
                                              <p:pRg st="7" end="7"/>
                                            </p:txEl>
                                          </p:spTgt>
                                        </p:tgtEl>
                                      </p:cBhvr>
                                    </p:animEffect>
                                  </p:childTnLst>
                                </p:cTn>
                              </p:par>
                            </p:childTnLst>
                          </p:cTn>
                        </p:par>
                        <p:par>
                          <p:cTn id="36" fill="hold" nodeType="afterGroup">
                            <p:stCondLst>
                              <p:cond delay="4000"/>
                            </p:stCondLst>
                            <p:childTnLst>
                              <p:par>
                                <p:cTn id="37" presetID="5" presetClass="entr" presetSubtype="10" fill="hold" nodeType="afterEffect">
                                  <p:stCondLst>
                                    <p:cond delay="0"/>
                                  </p:stCondLst>
                                  <p:childTnLst>
                                    <p:set>
                                      <p:cBhvr>
                                        <p:cTn id="38" dur="1" fill="hold">
                                          <p:stCondLst>
                                            <p:cond delay="0"/>
                                          </p:stCondLst>
                                        </p:cTn>
                                        <p:tgtEl>
                                          <p:spTgt spid="862210">
                                            <p:txEl>
                                              <p:pRg st="8" end="8"/>
                                            </p:txEl>
                                          </p:spTgt>
                                        </p:tgtEl>
                                        <p:attrNameLst>
                                          <p:attrName>style.visibility</p:attrName>
                                        </p:attrNameLst>
                                      </p:cBhvr>
                                      <p:to>
                                        <p:strVal val="visible"/>
                                      </p:to>
                                    </p:set>
                                    <p:animEffect transition="in" filter="checkerboard(across)">
                                      <p:cBhvr>
                                        <p:cTn id="39" dur="500"/>
                                        <p:tgtEl>
                                          <p:spTgt spid="862210">
                                            <p:txEl>
                                              <p:pRg st="8" end="8"/>
                                            </p:txEl>
                                          </p:spTgt>
                                        </p:tgtEl>
                                      </p:cBhvr>
                                    </p:animEffect>
                                  </p:childTnLst>
                                </p:cTn>
                              </p:par>
                            </p:childTnLst>
                          </p:cTn>
                        </p:par>
                        <p:par>
                          <p:cTn id="40" fill="hold" nodeType="afterGroup">
                            <p:stCondLst>
                              <p:cond delay="4500"/>
                            </p:stCondLst>
                            <p:childTnLst>
                              <p:par>
                                <p:cTn id="41" presetID="22" presetClass="entr" presetSubtype="8" fill="hold" nodeType="afterEffect">
                                  <p:stCondLst>
                                    <p:cond delay="0"/>
                                  </p:stCondLst>
                                  <p:childTnLst>
                                    <p:set>
                                      <p:cBhvr>
                                        <p:cTn id="42" dur="1" fill="hold">
                                          <p:stCondLst>
                                            <p:cond delay="0"/>
                                          </p:stCondLst>
                                        </p:cTn>
                                        <p:tgtEl>
                                          <p:spTgt spid="862211">
                                            <p:txEl>
                                              <p:pRg st="0" end="0"/>
                                            </p:txEl>
                                          </p:spTgt>
                                        </p:tgtEl>
                                        <p:attrNameLst>
                                          <p:attrName>style.visibility</p:attrName>
                                        </p:attrNameLst>
                                      </p:cBhvr>
                                      <p:to>
                                        <p:strVal val="visible"/>
                                      </p:to>
                                    </p:set>
                                    <p:animEffect transition="in" filter="wipe(left)">
                                      <p:cBhvr>
                                        <p:cTn id="43" dur="1000"/>
                                        <p:tgtEl>
                                          <p:spTgt spid="862211">
                                            <p:txEl>
                                              <p:pRg st="0" end="0"/>
                                            </p:txEl>
                                          </p:spTgt>
                                        </p:tgtEl>
                                      </p:cBhvr>
                                    </p:animEffect>
                                  </p:childTnLst>
                                </p:cTn>
                              </p:par>
                            </p:childTnLst>
                          </p:cTn>
                        </p:par>
                        <p:par>
                          <p:cTn id="44" fill="hold" nodeType="afterGroup">
                            <p:stCondLst>
                              <p:cond delay="5500"/>
                            </p:stCondLst>
                            <p:childTnLst>
                              <p:par>
                                <p:cTn id="45" presetID="22" presetClass="entr" presetSubtype="8" fill="hold" nodeType="afterEffect">
                                  <p:stCondLst>
                                    <p:cond delay="0"/>
                                  </p:stCondLst>
                                  <p:childTnLst>
                                    <p:set>
                                      <p:cBhvr>
                                        <p:cTn id="46" dur="1" fill="hold">
                                          <p:stCondLst>
                                            <p:cond delay="0"/>
                                          </p:stCondLst>
                                        </p:cTn>
                                        <p:tgtEl>
                                          <p:spTgt spid="862211">
                                            <p:txEl>
                                              <p:pRg st="1" end="1"/>
                                            </p:txEl>
                                          </p:spTgt>
                                        </p:tgtEl>
                                        <p:attrNameLst>
                                          <p:attrName>style.visibility</p:attrName>
                                        </p:attrNameLst>
                                      </p:cBhvr>
                                      <p:to>
                                        <p:strVal val="visible"/>
                                      </p:to>
                                    </p:set>
                                    <p:animEffect transition="in" filter="wipe(left)">
                                      <p:cBhvr>
                                        <p:cTn id="47" dur="1000"/>
                                        <p:tgtEl>
                                          <p:spTgt spid="8622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Rectangle 2">
            <a:extLst>
              <a:ext uri="{FF2B5EF4-FFF2-40B4-BE49-F238E27FC236}">
                <a16:creationId xmlns:a16="http://schemas.microsoft.com/office/drawing/2014/main" id="{9051B42D-13A2-4817-9391-D41400D3D7F9}"/>
              </a:ext>
            </a:extLst>
          </p:cNvPr>
          <p:cNvSpPr>
            <a:spLocks noChangeArrowheads="1"/>
          </p:cNvSpPr>
          <p:nvPr/>
        </p:nvSpPr>
        <p:spPr bwMode="auto">
          <a:xfrm>
            <a:off x="2133600" y="1371600"/>
            <a:ext cx="8305800" cy="3046988"/>
          </a:xfrm>
          <a:prstGeom prst="rect">
            <a:avLst/>
          </a:prstGeom>
          <a:noFill/>
          <a:ln w="9525">
            <a:noFill/>
            <a:miter lim="800000"/>
            <a:headEnd/>
            <a:tailEnd/>
          </a:ln>
          <a:effectLst/>
        </p:spPr>
        <p:txBody>
          <a:bodyPr>
            <a:spAutoFit/>
          </a:bodyPr>
          <a:lstStyle/>
          <a:p>
            <a:pPr algn="l" eaLnBrk="0" hangingPunct="0">
              <a:spcBef>
                <a:spcPct val="0"/>
              </a:spcBef>
              <a:defRPr/>
            </a:pPr>
            <a:r>
              <a:rPr lang="en-US" sz="2400" dirty="0">
                <a:effectLst>
                  <a:outerShdw blurRad="38100" dist="38100" dir="2700000" algn="tl">
                    <a:srgbClr val="C0C0C0"/>
                  </a:outerShdw>
                </a:effectLst>
                <a:latin typeface="Arial" charset="0"/>
              </a:rPr>
              <a:t>&lt;web-app&gt;</a:t>
            </a:r>
          </a:p>
          <a:p>
            <a:pPr algn="l" eaLnBrk="0" hangingPunct="0">
              <a:spcBef>
                <a:spcPct val="0"/>
              </a:spcBef>
              <a:defRPr/>
            </a:pPr>
            <a:r>
              <a:rPr lang="en-US" sz="2400" dirty="0">
                <a:effectLst>
                  <a:outerShdw blurRad="38100" dist="38100" dir="2700000" algn="tl">
                    <a:srgbClr val="C0C0C0"/>
                  </a:outerShdw>
                </a:effectLst>
                <a:latin typeface="Arial" charset="0"/>
              </a:rPr>
              <a:t>…</a:t>
            </a:r>
          </a:p>
          <a:p>
            <a:pPr algn="l" eaLnBrk="0" hangingPunct="0">
              <a:spcBef>
                <a:spcPct val="0"/>
              </a:spcBef>
              <a:defRPr/>
            </a:pPr>
            <a:r>
              <a:rPr lang="en-US" sz="2400" dirty="0">
                <a:effectLst>
                  <a:outerShdw blurRad="38100" dist="38100" dir="2700000" algn="tl">
                    <a:srgbClr val="C0C0C0"/>
                  </a:outerShdw>
                </a:effectLst>
                <a:latin typeface="Arial" charset="0"/>
              </a:rPr>
              <a:t>&lt;filter-mapping&gt;</a:t>
            </a:r>
          </a:p>
          <a:p>
            <a:pPr algn="l" eaLnBrk="0" hangingPunct="0">
              <a:spcBef>
                <a:spcPct val="0"/>
              </a:spcBef>
              <a:defRPr/>
            </a:pPr>
            <a:r>
              <a:rPr lang="en-US" sz="2400" dirty="0">
                <a:effectLst>
                  <a:outerShdw blurRad="38100" dist="38100" dir="2700000" algn="tl">
                    <a:srgbClr val="C0C0C0"/>
                  </a:outerShdw>
                </a:effectLst>
                <a:latin typeface="Arial" charset="0"/>
              </a:rPr>
              <a:t>&lt;filter-name&gt;</a:t>
            </a:r>
            <a:r>
              <a:rPr lang="en-US" sz="2400" dirty="0">
                <a:latin typeface="Arial" charset="0"/>
              </a:rPr>
              <a:t>Log</a:t>
            </a:r>
            <a:r>
              <a:rPr lang="en-US" sz="2400" dirty="0">
                <a:effectLst>
                  <a:outerShdw blurRad="38100" dist="38100" dir="2700000" algn="tl">
                    <a:srgbClr val="C0C0C0"/>
                  </a:outerShdw>
                </a:effectLst>
                <a:latin typeface="Arial" charset="0"/>
              </a:rPr>
              <a:t>&lt;/filter-name&gt;</a:t>
            </a:r>
          </a:p>
          <a:p>
            <a:pPr algn="l" eaLnBrk="0" hangingPunct="0">
              <a:spcBef>
                <a:spcPct val="0"/>
              </a:spcBef>
              <a:defRPr/>
            </a:pPr>
            <a:r>
              <a:rPr lang="en-US" sz="2400" dirty="0">
                <a:effectLst>
                  <a:outerShdw blurRad="38100" dist="38100" dir="2700000" algn="tl">
                    <a:srgbClr val="C0C0C0"/>
                  </a:outerShdw>
                </a:effectLst>
                <a:latin typeface="Arial" charset="0"/>
              </a:rPr>
              <a:t>&lt;servlet-name&gt;</a:t>
            </a:r>
            <a:r>
              <a:rPr lang="en-US" sz="2400" dirty="0">
                <a:latin typeface="Arial" charset="0"/>
              </a:rPr>
              <a:t>   .</a:t>
            </a:r>
            <a:r>
              <a:rPr lang="en-US" sz="2400" dirty="0" err="1">
                <a:latin typeface="Arial" charset="0"/>
              </a:rPr>
              <a:t>servlet.SomeServlet</a:t>
            </a:r>
            <a:r>
              <a:rPr lang="en-US" sz="2400" dirty="0">
                <a:effectLst>
                  <a:outerShdw blurRad="38100" dist="38100" dir="2700000" algn="tl">
                    <a:srgbClr val="C0C0C0"/>
                  </a:outerShdw>
                </a:effectLst>
                <a:latin typeface="Arial" charset="0"/>
              </a:rPr>
              <a:t>&lt;/servlet-name&gt;</a:t>
            </a:r>
          </a:p>
          <a:p>
            <a:pPr algn="l" eaLnBrk="0" hangingPunct="0">
              <a:spcBef>
                <a:spcPct val="0"/>
              </a:spcBef>
              <a:defRPr/>
            </a:pPr>
            <a:r>
              <a:rPr lang="en-US" sz="2400" dirty="0">
                <a:effectLst>
                  <a:outerShdw blurRad="38100" dist="38100" dir="2700000" algn="tl">
                    <a:srgbClr val="C0C0C0"/>
                  </a:outerShdw>
                </a:effectLst>
                <a:latin typeface="Arial" charset="0"/>
              </a:rPr>
              <a:t>&lt;/filter-mapping&gt;</a:t>
            </a:r>
          </a:p>
          <a:p>
            <a:pPr algn="l" eaLnBrk="0" hangingPunct="0">
              <a:spcBef>
                <a:spcPct val="0"/>
              </a:spcBef>
              <a:defRPr/>
            </a:pPr>
            <a:r>
              <a:rPr lang="en-US" sz="2400" dirty="0">
                <a:effectLst>
                  <a:outerShdw blurRad="38100" dist="38100" dir="2700000" algn="tl">
                    <a:srgbClr val="C0C0C0"/>
                  </a:outerShdw>
                </a:effectLst>
                <a:latin typeface="Arial" charset="0"/>
              </a:rPr>
              <a:t>…</a:t>
            </a:r>
          </a:p>
          <a:p>
            <a:pPr algn="l" eaLnBrk="0" hangingPunct="0">
              <a:spcBef>
                <a:spcPct val="0"/>
              </a:spcBef>
              <a:defRPr/>
            </a:pPr>
            <a:r>
              <a:rPr lang="en-US" sz="2400" dirty="0">
                <a:effectLst>
                  <a:outerShdw blurRad="38100" dist="38100" dir="2700000" algn="tl">
                    <a:srgbClr val="C0C0C0"/>
                  </a:outerShdw>
                </a:effectLst>
                <a:latin typeface="Arial" charset="0"/>
              </a:rPr>
              <a:t>&lt;/web-app&gt;</a:t>
            </a:r>
          </a:p>
        </p:txBody>
      </p:sp>
      <p:sp>
        <p:nvSpPr>
          <p:cNvPr id="863235" name="Rectangle 3">
            <a:extLst>
              <a:ext uri="{FF2B5EF4-FFF2-40B4-BE49-F238E27FC236}">
                <a16:creationId xmlns:a16="http://schemas.microsoft.com/office/drawing/2014/main" id="{B3D487BC-F6F9-4D94-BDDB-8ACBC3B4FBFC}"/>
              </a:ext>
            </a:extLst>
          </p:cNvPr>
          <p:cNvSpPr>
            <a:spLocks noChangeArrowheads="1"/>
          </p:cNvSpPr>
          <p:nvPr/>
        </p:nvSpPr>
        <p:spPr bwMode="auto">
          <a:xfrm>
            <a:off x="2057400" y="4724401"/>
            <a:ext cx="8001000" cy="1616075"/>
          </a:xfrm>
          <a:prstGeom prst="rect">
            <a:avLst/>
          </a:prstGeom>
          <a:noFill/>
          <a:ln w="9525">
            <a:noFill/>
            <a:miter lim="800000"/>
            <a:headEnd/>
            <a:tailEnd/>
          </a:ln>
          <a:effectLst/>
        </p:spPr>
        <p:txBody>
          <a:bodyPr>
            <a:spAutoFit/>
          </a:bodyPr>
          <a:lstStyle/>
          <a:p>
            <a:pPr algn="just" eaLnBrk="0" hangingPunct="0">
              <a:spcBef>
                <a:spcPct val="0"/>
              </a:spcBef>
              <a:defRPr/>
            </a:pPr>
            <a:r>
              <a:rPr lang="en-US" sz="2000" u="sng">
                <a:effectLst>
                  <a:outerShdw blurRad="38100" dist="38100" dir="2700000" algn="tl">
                    <a:srgbClr val="C0C0C0"/>
                  </a:outerShdw>
                </a:effectLst>
                <a:latin typeface="Arial" charset="0"/>
              </a:rPr>
              <a:t>Important note</a:t>
            </a:r>
          </a:p>
          <a:p>
            <a:pPr algn="just" eaLnBrk="0" hangingPunct="0">
              <a:spcBef>
                <a:spcPct val="0"/>
              </a:spcBef>
              <a:defRPr/>
            </a:pPr>
            <a:r>
              <a:rPr lang="en-US" sz="2000">
                <a:latin typeface="Arial" charset="0"/>
              </a:rPr>
              <a:t>Multiple entries of filter-mapping can be their depending upon how many servlets or JSP are mapped to the same Filter. In case of JSP the &lt;servlet-name&gt; element will be replaced by &lt;url-pattern&gt;&lt;/url-pattern&gt;</a:t>
            </a:r>
          </a:p>
        </p:txBody>
      </p:sp>
      <p:sp>
        <p:nvSpPr>
          <p:cNvPr id="863236" name="Rectangle 2">
            <a:extLst>
              <a:ext uri="{FF2B5EF4-FFF2-40B4-BE49-F238E27FC236}">
                <a16:creationId xmlns:a16="http://schemas.microsoft.com/office/drawing/2014/main" id="{C7798F5C-42B6-4BCF-848B-B1507A2D62F2}"/>
              </a:ext>
            </a:extLst>
          </p:cNvPr>
          <p:cNvSpPr>
            <a:spLocks noChangeArrowheads="1"/>
          </p:cNvSpPr>
          <p:nvPr/>
        </p:nvSpPr>
        <p:spPr bwMode="auto">
          <a:xfrm>
            <a:off x="1524000" y="381001"/>
            <a:ext cx="9144000" cy="498475"/>
          </a:xfrm>
          <a:prstGeom prst="rect">
            <a:avLst/>
          </a:prstGeom>
          <a:gradFill rotWithShape="1">
            <a:gsLst>
              <a:gs pos="0">
                <a:srgbClr val="ACB6FC"/>
              </a:gs>
              <a:gs pos="100000">
                <a:srgbClr val="FFFFFF"/>
              </a:gs>
            </a:gsLst>
            <a:lin ang="5400000" scaled="1"/>
          </a:gradFill>
          <a:ln w="9525">
            <a:noFill/>
            <a:miter lim="800000"/>
            <a:headEnd/>
            <a:tailEnd/>
          </a:ln>
          <a:effectLst>
            <a:outerShdw dist="17961" dir="2700000" algn="ctr" rotWithShape="0">
              <a:srgbClr val="676D97"/>
            </a:outerShdw>
          </a:effectLst>
        </p:spPr>
        <p:txBody>
          <a:bodyPr lIns="92075" tIns="46038" rIns="92075" bIns="46038" anchor="b"/>
          <a:lstStyle/>
          <a:p>
            <a:pPr algn="l">
              <a:lnSpc>
                <a:spcPct val="90000"/>
              </a:lnSpc>
              <a:spcBef>
                <a:spcPct val="0"/>
              </a:spcBef>
              <a:defRPr/>
            </a:pPr>
            <a:r>
              <a:rPr lang="en-US" sz="2800">
                <a:latin typeface="Arial" charset="0"/>
              </a:rPr>
              <a:t>Mapping The Filter With a Servlet in Web.xml File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863234">
                                            <p:txEl>
                                              <p:pRg st="0" end="0"/>
                                            </p:txEl>
                                          </p:spTgt>
                                        </p:tgtEl>
                                        <p:attrNameLst>
                                          <p:attrName>style.visibility</p:attrName>
                                        </p:attrNameLst>
                                      </p:cBhvr>
                                      <p:to>
                                        <p:strVal val="visible"/>
                                      </p:to>
                                    </p:set>
                                    <p:animEffect transition="in" filter="checkerboard(across)">
                                      <p:cBhvr>
                                        <p:cTn id="7" dur="500"/>
                                        <p:tgtEl>
                                          <p:spTgt spid="863234">
                                            <p:txEl>
                                              <p:pRg st="0" end="0"/>
                                            </p:txEl>
                                          </p:spTgt>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863234">
                                            <p:txEl>
                                              <p:pRg st="1" end="1"/>
                                            </p:txEl>
                                          </p:spTgt>
                                        </p:tgtEl>
                                        <p:attrNameLst>
                                          <p:attrName>style.visibility</p:attrName>
                                        </p:attrNameLst>
                                      </p:cBhvr>
                                      <p:to>
                                        <p:strVal val="visible"/>
                                      </p:to>
                                    </p:set>
                                    <p:animEffect transition="in" filter="checkerboard(across)">
                                      <p:cBhvr>
                                        <p:cTn id="11" dur="500"/>
                                        <p:tgtEl>
                                          <p:spTgt spid="863234">
                                            <p:txEl>
                                              <p:pRg st="1" end="1"/>
                                            </p:txEl>
                                          </p:spTgt>
                                        </p:tgtEl>
                                      </p:cBhvr>
                                    </p:animEffect>
                                  </p:childTnLst>
                                </p:cTn>
                              </p:par>
                            </p:childTnLst>
                          </p:cTn>
                        </p:par>
                        <p:par>
                          <p:cTn id="12" fill="hold" nodeType="afterGroup">
                            <p:stCondLst>
                              <p:cond delay="1000"/>
                            </p:stCondLst>
                            <p:childTnLst>
                              <p:par>
                                <p:cTn id="13" presetID="5" presetClass="entr" presetSubtype="10" fill="hold" nodeType="afterEffect">
                                  <p:stCondLst>
                                    <p:cond delay="0"/>
                                  </p:stCondLst>
                                  <p:childTnLst>
                                    <p:set>
                                      <p:cBhvr>
                                        <p:cTn id="14" dur="1" fill="hold">
                                          <p:stCondLst>
                                            <p:cond delay="0"/>
                                          </p:stCondLst>
                                        </p:cTn>
                                        <p:tgtEl>
                                          <p:spTgt spid="863234">
                                            <p:txEl>
                                              <p:pRg st="2" end="2"/>
                                            </p:txEl>
                                          </p:spTgt>
                                        </p:tgtEl>
                                        <p:attrNameLst>
                                          <p:attrName>style.visibility</p:attrName>
                                        </p:attrNameLst>
                                      </p:cBhvr>
                                      <p:to>
                                        <p:strVal val="visible"/>
                                      </p:to>
                                    </p:set>
                                    <p:animEffect transition="in" filter="checkerboard(across)">
                                      <p:cBhvr>
                                        <p:cTn id="15" dur="500"/>
                                        <p:tgtEl>
                                          <p:spTgt spid="863234">
                                            <p:txEl>
                                              <p:pRg st="2" end="2"/>
                                            </p:txEl>
                                          </p:spTgt>
                                        </p:tgtEl>
                                      </p:cBhvr>
                                    </p:animEffect>
                                  </p:childTnLst>
                                </p:cTn>
                              </p:par>
                            </p:childTnLst>
                          </p:cTn>
                        </p:par>
                        <p:par>
                          <p:cTn id="16" fill="hold" nodeType="afterGroup">
                            <p:stCondLst>
                              <p:cond delay="1500"/>
                            </p:stCondLst>
                            <p:childTnLst>
                              <p:par>
                                <p:cTn id="17" presetID="5" presetClass="entr" presetSubtype="10" fill="hold" nodeType="afterEffect">
                                  <p:stCondLst>
                                    <p:cond delay="0"/>
                                  </p:stCondLst>
                                  <p:childTnLst>
                                    <p:set>
                                      <p:cBhvr>
                                        <p:cTn id="18" dur="1" fill="hold">
                                          <p:stCondLst>
                                            <p:cond delay="0"/>
                                          </p:stCondLst>
                                        </p:cTn>
                                        <p:tgtEl>
                                          <p:spTgt spid="863234">
                                            <p:txEl>
                                              <p:pRg st="3" end="3"/>
                                            </p:txEl>
                                          </p:spTgt>
                                        </p:tgtEl>
                                        <p:attrNameLst>
                                          <p:attrName>style.visibility</p:attrName>
                                        </p:attrNameLst>
                                      </p:cBhvr>
                                      <p:to>
                                        <p:strVal val="visible"/>
                                      </p:to>
                                    </p:set>
                                    <p:animEffect transition="in" filter="checkerboard(across)">
                                      <p:cBhvr>
                                        <p:cTn id="19" dur="500"/>
                                        <p:tgtEl>
                                          <p:spTgt spid="863234">
                                            <p:txEl>
                                              <p:pRg st="3" end="3"/>
                                            </p:txEl>
                                          </p:spTgt>
                                        </p:tgtEl>
                                      </p:cBhvr>
                                    </p:animEffect>
                                  </p:childTnLst>
                                </p:cTn>
                              </p:par>
                            </p:childTnLst>
                          </p:cTn>
                        </p:par>
                        <p:par>
                          <p:cTn id="20" fill="hold" nodeType="afterGroup">
                            <p:stCondLst>
                              <p:cond delay="2000"/>
                            </p:stCondLst>
                            <p:childTnLst>
                              <p:par>
                                <p:cTn id="21" presetID="5" presetClass="entr" presetSubtype="10" fill="hold" nodeType="afterEffect">
                                  <p:stCondLst>
                                    <p:cond delay="0"/>
                                  </p:stCondLst>
                                  <p:childTnLst>
                                    <p:set>
                                      <p:cBhvr>
                                        <p:cTn id="22" dur="1" fill="hold">
                                          <p:stCondLst>
                                            <p:cond delay="0"/>
                                          </p:stCondLst>
                                        </p:cTn>
                                        <p:tgtEl>
                                          <p:spTgt spid="863234">
                                            <p:txEl>
                                              <p:pRg st="4" end="4"/>
                                            </p:txEl>
                                          </p:spTgt>
                                        </p:tgtEl>
                                        <p:attrNameLst>
                                          <p:attrName>style.visibility</p:attrName>
                                        </p:attrNameLst>
                                      </p:cBhvr>
                                      <p:to>
                                        <p:strVal val="visible"/>
                                      </p:to>
                                    </p:set>
                                    <p:animEffect transition="in" filter="checkerboard(across)">
                                      <p:cBhvr>
                                        <p:cTn id="23" dur="500"/>
                                        <p:tgtEl>
                                          <p:spTgt spid="863234">
                                            <p:txEl>
                                              <p:pRg st="4" end="4"/>
                                            </p:txEl>
                                          </p:spTgt>
                                        </p:tgtEl>
                                      </p:cBhvr>
                                    </p:animEffect>
                                  </p:childTnLst>
                                </p:cTn>
                              </p:par>
                            </p:childTnLst>
                          </p:cTn>
                        </p:par>
                        <p:par>
                          <p:cTn id="24" fill="hold" nodeType="afterGroup">
                            <p:stCondLst>
                              <p:cond delay="2500"/>
                            </p:stCondLst>
                            <p:childTnLst>
                              <p:par>
                                <p:cTn id="25" presetID="5" presetClass="entr" presetSubtype="10" fill="hold" nodeType="afterEffect">
                                  <p:stCondLst>
                                    <p:cond delay="0"/>
                                  </p:stCondLst>
                                  <p:childTnLst>
                                    <p:set>
                                      <p:cBhvr>
                                        <p:cTn id="26" dur="1" fill="hold">
                                          <p:stCondLst>
                                            <p:cond delay="0"/>
                                          </p:stCondLst>
                                        </p:cTn>
                                        <p:tgtEl>
                                          <p:spTgt spid="863234">
                                            <p:txEl>
                                              <p:pRg st="5" end="5"/>
                                            </p:txEl>
                                          </p:spTgt>
                                        </p:tgtEl>
                                        <p:attrNameLst>
                                          <p:attrName>style.visibility</p:attrName>
                                        </p:attrNameLst>
                                      </p:cBhvr>
                                      <p:to>
                                        <p:strVal val="visible"/>
                                      </p:to>
                                    </p:set>
                                    <p:animEffect transition="in" filter="checkerboard(across)">
                                      <p:cBhvr>
                                        <p:cTn id="27" dur="500"/>
                                        <p:tgtEl>
                                          <p:spTgt spid="863234">
                                            <p:txEl>
                                              <p:pRg st="5" end="5"/>
                                            </p:txEl>
                                          </p:spTgt>
                                        </p:tgtEl>
                                      </p:cBhvr>
                                    </p:animEffect>
                                  </p:childTnLst>
                                </p:cTn>
                              </p:par>
                            </p:childTnLst>
                          </p:cTn>
                        </p:par>
                        <p:par>
                          <p:cTn id="28" fill="hold" nodeType="afterGroup">
                            <p:stCondLst>
                              <p:cond delay="3000"/>
                            </p:stCondLst>
                            <p:childTnLst>
                              <p:par>
                                <p:cTn id="29" presetID="5" presetClass="entr" presetSubtype="10" fill="hold" nodeType="afterEffect">
                                  <p:stCondLst>
                                    <p:cond delay="0"/>
                                  </p:stCondLst>
                                  <p:childTnLst>
                                    <p:set>
                                      <p:cBhvr>
                                        <p:cTn id="30" dur="1" fill="hold">
                                          <p:stCondLst>
                                            <p:cond delay="0"/>
                                          </p:stCondLst>
                                        </p:cTn>
                                        <p:tgtEl>
                                          <p:spTgt spid="863234">
                                            <p:txEl>
                                              <p:pRg st="6" end="6"/>
                                            </p:txEl>
                                          </p:spTgt>
                                        </p:tgtEl>
                                        <p:attrNameLst>
                                          <p:attrName>style.visibility</p:attrName>
                                        </p:attrNameLst>
                                      </p:cBhvr>
                                      <p:to>
                                        <p:strVal val="visible"/>
                                      </p:to>
                                    </p:set>
                                    <p:animEffect transition="in" filter="checkerboard(across)">
                                      <p:cBhvr>
                                        <p:cTn id="31" dur="500"/>
                                        <p:tgtEl>
                                          <p:spTgt spid="863234">
                                            <p:txEl>
                                              <p:pRg st="6" end="6"/>
                                            </p:txEl>
                                          </p:spTgt>
                                        </p:tgtEl>
                                      </p:cBhvr>
                                    </p:animEffect>
                                  </p:childTnLst>
                                </p:cTn>
                              </p:par>
                            </p:childTnLst>
                          </p:cTn>
                        </p:par>
                        <p:par>
                          <p:cTn id="32" fill="hold" nodeType="afterGroup">
                            <p:stCondLst>
                              <p:cond delay="3500"/>
                            </p:stCondLst>
                            <p:childTnLst>
                              <p:par>
                                <p:cTn id="33" presetID="5" presetClass="entr" presetSubtype="10" fill="hold" nodeType="afterEffect">
                                  <p:stCondLst>
                                    <p:cond delay="0"/>
                                  </p:stCondLst>
                                  <p:childTnLst>
                                    <p:set>
                                      <p:cBhvr>
                                        <p:cTn id="34" dur="1" fill="hold">
                                          <p:stCondLst>
                                            <p:cond delay="0"/>
                                          </p:stCondLst>
                                        </p:cTn>
                                        <p:tgtEl>
                                          <p:spTgt spid="863234">
                                            <p:txEl>
                                              <p:pRg st="7" end="7"/>
                                            </p:txEl>
                                          </p:spTgt>
                                        </p:tgtEl>
                                        <p:attrNameLst>
                                          <p:attrName>style.visibility</p:attrName>
                                        </p:attrNameLst>
                                      </p:cBhvr>
                                      <p:to>
                                        <p:strVal val="visible"/>
                                      </p:to>
                                    </p:set>
                                    <p:animEffect transition="in" filter="checkerboard(across)">
                                      <p:cBhvr>
                                        <p:cTn id="35" dur="500"/>
                                        <p:tgtEl>
                                          <p:spTgt spid="863234">
                                            <p:txEl>
                                              <p:pRg st="7" end="7"/>
                                            </p:txEl>
                                          </p:spTgt>
                                        </p:tgtEl>
                                      </p:cBhvr>
                                    </p:animEffect>
                                  </p:childTnLst>
                                </p:cTn>
                              </p:par>
                            </p:childTnLst>
                          </p:cTn>
                        </p:par>
                        <p:par>
                          <p:cTn id="36" fill="hold" nodeType="afterGroup">
                            <p:stCondLst>
                              <p:cond delay="4000"/>
                            </p:stCondLst>
                            <p:childTnLst>
                              <p:par>
                                <p:cTn id="37" presetID="22" presetClass="entr" presetSubtype="8" fill="hold" nodeType="afterEffect">
                                  <p:stCondLst>
                                    <p:cond delay="0"/>
                                  </p:stCondLst>
                                  <p:childTnLst>
                                    <p:set>
                                      <p:cBhvr>
                                        <p:cTn id="38" dur="1" fill="hold">
                                          <p:stCondLst>
                                            <p:cond delay="0"/>
                                          </p:stCondLst>
                                        </p:cTn>
                                        <p:tgtEl>
                                          <p:spTgt spid="863235">
                                            <p:txEl>
                                              <p:pRg st="0" end="0"/>
                                            </p:txEl>
                                          </p:spTgt>
                                        </p:tgtEl>
                                        <p:attrNameLst>
                                          <p:attrName>style.visibility</p:attrName>
                                        </p:attrNameLst>
                                      </p:cBhvr>
                                      <p:to>
                                        <p:strVal val="visible"/>
                                      </p:to>
                                    </p:set>
                                    <p:animEffect transition="in" filter="wipe(left)">
                                      <p:cBhvr>
                                        <p:cTn id="39" dur="1000"/>
                                        <p:tgtEl>
                                          <p:spTgt spid="863235">
                                            <p:txEl>
                                              <p:pRg st="0" end="0"/>
                                            </p:txEl>
                                          </p:spTgt>
                                        </p:tgtEl>
                                      </p:cBhvr>
                                    </p:animEffect>
                                  </p:childTnLst>
                                </p:cTn>
                              </p:par>
                            </p:childTnLst>
                          </p:cTn>
                        </p:par>
                        <p:par>
                          <p:cTn id="40" fill="hold" nodeType="afterGroup">
                            <p:stCondLst>
                              <p:cond delay="5000"/>
                            </p:stCondLst>
                            <p:childTnLst>
                              <p:par>
                                <p:cTn id="41" presetID="22" presetClass="entr" presetSubtype="8" fill="hold" nodeType="afterEffect">
                                  <p:stCondLst>
                                    <p:cond delay="0"/>
                                  </p:stCondLst>
                                  <p:childTnLst>
                                    <p:set>
                                      <p:cBhvr>
                                        <p:cTn id="42" dur="1" fill="hold">
                                          <p:stCondLst>
                                            <p:cond delay="0"/>
                                          </p:stCondLst>
                                        </p:cTn>
                                        <p:tgtEl>
                                          <p:spTgt spid="863235">
                                            <p:txEl>
                                              <p:pRg st="1" end="1"/>
                                            </p:txEl>
                                          </p:spTgt>
                                        </p:tgtEl>
                                        <p:attrNameLst>
                                          <p:attrName>style.visibility</p:attrName>
                                        </p:attrNameLst>
                                      </p:cBhvr>
                                      <p:to>
                                        <p:strVal val="visible"/>
                                      </p:to>
                                    </p:set>
                                    <p:animEffect transition="in" filter="wipe(left)">
                                      <p:cBhvr>
                                        <p:cTn id="43" dur="1000"/>
                                        <p:tgtEl>
                                          <p:spTgt spid="8632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57ED806-93EB-44C0-A914-837305D33165}"/>
              </a:ext>
            </a:extLst>
          </p:cNvPr>
          <p:cNvSpPr>
            <a:spLocks noGrp="1" noChangeArrowheads="1"/>
          </p:cNvSpPr>
          <p:nvPr>
            <p:ph type="ctrTitle"/>
          </p:nvPr>
        </p:nvSpPr>
        <p:spPr/>
        <p:txBody>
          <a:bodyPr/>
          <a:lstStyle/>
          <a:p>
            <a:r>
              <a:rPr lang="en-US" altLang="en-US"/>
              <a:t>J EE 5: Web Component Development</a:t>
            </a:r>
          </a:p>
        </p:txBody>
      </p:sp>
      <p:sp>
        <p:nvSpPr>
          <p:cNvPr id="2051" name="Rectangle 3">
            <a:extLst>
              <a:ext uri="{FF2B5EF4-FFF2-40B4-BE49-F238E27FC236}">
                <a16:creationId xmlns:a16="http://schemas.microsoft.com/office/drawing/2014/main" id="{8B540563-46F2-4DFF-A434-756CBFE0D7E1}"/>
              </a:ext>
            </a:extLst>
          </p:cNvPr>
          <p:cNvSpPr>
            <a:spLocks noGrp="1" noChangeArrowheads="1"/>
          </p:cNvSpPr>
          <p:nvPr>
            <p:ph type="subTitle" idx="1"/>
          </p:nvPr>
        </p:nvSpPr>
        <p:spPr/>
        <p:txBody>
          <a:bodyPr/>
          <a:lstStyle/>
          <a:p>
            <a:r>
              <a:rPr lang="en-US" altLang="en-US" sz="1800"/>
              <a:t>		</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a:extLst>
              <a:ext uri="{FF2B5EF4-FFF2-40B4-BE49-F238E27FC236}">
                <a16:creationId xmlns:a16="http://schemas.microsoft.com/office/drawing/2014/main" id="{3032118D-E86A-4F37-AD78-17498D298BCD}"/>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35F8555A-AB64-412F-A96C-0277DA6B1005}" type="slidenum">
              <a:rPr lang="en-US" altLang="en-US" sz="1000" i="0">
                <a:solidFill>
                  <a:srgbClr val="FFFFFF"/>
                </a:solidFill>
              </a:rPr>
              <a:pPr algn="l" eaLnBrk="1" hangingPunct="1"/>
              <a:t>163</a:t>
            </a:fld>
            <a:endParaRPr lang="en-US" altLang="en-US" sz="1000" i="0">
              <a:solidFill>
                <a:srgbClr val="FFFFFF"/>
              </a:solidFill>
            </a:endParaRPr>
          </a:p>
        </p:txBody>
      </p:sp>
      <p:sp>
        <p:nvSpPr>
          <p:cNvPr id="742403" name="Rectangle 34">
            <a:extLst>
              <a:ext uri="{FF2B5EF4-FFF2-40B4-BE49-F238E27FC236}">
                <a16:creationId xmlns:a16="http://schemas.microsoft.com/office/drawing/2014/main" id="{FB0A01F3-4D3D-4F95-8A16-4C5E02535F77}"/>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Day -2 Coverage</a:t>
            </a:r>
          </a:p>
        </p:txBody>
      </p:sp>
      <p:graphicFrame>
        <p:nvGraphicFramePr>
          <p:cNvPr id="742417" name="Group 17">
            <a:extLst>
              <a:ext uri="{FF2B5EF4-FFF2-40B4-BE49-F238E27FC236}">
                <a16:creationId xmlns:a16="http://schemas.microsoft.com/office/drawing/2014/main" id="{42710531-3E6E-43A3-9FF1-59D9D68DD574}"/>
              </a:ext>
            </a:extLst>
          </p:cNvPr>
          <p:cNvGraphicFramePr>
            <a:graphicFrameLocks noGrp="1"/>
          </p:cNvGraphicFramePr>
          <p:nvPr>
            <p:ph idx="4294967295"/>
          </p:nvPr>
        </p:nvGraphicFramePr>
        <p:xfrm>
          <a:off x="2209801" y="1776413"/>
          <a:ext cx="7775575" cy="4618036"/>
        </p:xfrm>
        <a:graphic>
          <a:graphicData uri="http://schemas.openxmlformats.org/drawingml/2006/table">
            <a:tbl>
              <a:tblPr/>
              <a:tblGrid>
                <a:gridCol w="7775575">
                  <a:extLst>
                    <a:ext uri="{9D8B030D-6E8A-4147-A177-3AD203B41FA5}">
                      <a16:colId xmlns:a16="http://schemas.microsoft.com/office/drawing/2014/main" val="20000"/>
                    </a:ext>
                  </a:extLst>
                </a:gridCol>
              </a:tblGrid>
              <a:tr h="336582">
                <a:tc>
                  <a:txBody>
                    <a:bodyPr/>
                    <a:lstStyle/>
                    <a:p>
                      <a:pPr marL="228600" marR="0" lvl="0" indent="-228600" algn="l" defTabSz="914400" rtl="0" eaLnBrk="1" fontAlgn="base" latinLnBrk="0" hangingPunct="1">
                        <a:lnSpc>
                          <a:spcPct val="100000"/>
                        </a:lnSpc>
                        <a:spcBef>
                          <a:spcPct val="25000"/>
                        </a:spcBef>
                        <a:spcAft>
                          <a:spcPct val="15000"/>
                        </a:spcAft>
                        <a:buClr>
                          <a:schemeClr val="accent1"/>
                        </a:buClr>
                        <a:buSzTx/>
                        <a:buFont typeface="Wingdings" pitchFamily="2" charset="2"/>
                        <a:buChar char="ü"/>
                        <a:tabLst/>
                      </a:pPr>
                      <a:r>
                        <a:rPr kumimoji="0" lang="en-US" sz="1400" b="0" i="0" u="none" strike="noStrike" cap="none" normalizeH="0" baseline="0">
                          <a:ln>
                            <a:noFill/>
                          </a:ln>
                          <a:solidFill>
                            <a:schemeClr val="tx1"/>
                          </a:solidFill>
                          <a:effectLst/>
                          <a:latin typeface="Arial" charset="0"/>
                          <a:ea typeface="MS PGothic" pitchFamily="34" charset="-128"/>
                          <a:cs typeface="Arial" charset="0"/>
                        </a:rPr>
                        <a:t>What Is a JSP Page? </a:t>
                      </a:r>
                    </a:p>
                  </a:txBody>
                  <a:tcPr marT="45724" marB="45724"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603562">
                <a:tc>
                  <a:txBody>
                    <a:bodyPr/>
                    <a:lstStyle/>
                    <a:p>
                      <a:pPr marL="228600" marR="0" lvl="0" indent="-228600" algn="l" defTabSz="914400" rtl="0" eaLnBrk="1" fontAlgn="base" latinLnBrk="0" hangingPunct="1">
                        <a:lnSpc>
                          <a:spcPct val="100000"/>
                        </a:lnSpc>
                        <a:spcBef>
                          <a:spcPct val="25000"/>
                        </a:spcBef>
                        <a:spcAft>
                          <a:spcPct val="15000"/>
                        </a:spcAft>
                        <a:buClr>
                          <a:schemeClr val="accent1"/>
                        </a:buClr>
                        <a:buSzTx/>
                        <a:buFont typeface="Wingdings" pitchFamily="2" charset="2"/>
                        <a:buChar char="ü"/>
                        <a:tabLst/>
                      </a:pPr>
                      <a:r>
                        <a:rPr kumimoji="0" lang="en-US" sz="1400" b="0" i="0" u="none" strike="noStrike" cap="none" normalizeH="0" baseline="0">
                          <a:ln>
                            <a:noFill/>
                          </a:ln>
                          <a:solidFill>
                            <a:schemeClr val="tx1"/>
                          </a:solidFill>
                          <a:effectLst/>
                          <a:latin typeface="Arial" charset="0"/>
                          <a:ea typeface="MS PGothic" pitchFamily="34" charset="-128"/>
                          <a:cs typeface="Arial" charset="0"/>
                        </a:rPr>
                        <a:t>MVC Architecture</a:t>
                      </a:r>
                    </a:p>
                    <a:p>
                      <a:pPr marL="228600" marR="0" lvl="0" indent="-228600" algn="l" defTabSz="914400" rtl="0" eaLnBrk="1" fontAlgn="base" latinLnBrk="0" hangingPunct="1">
                        <a:lnSpc>
                          <a:spcPct val="100000"/>
                        </a:lnSpc>
                        <a:spcBef>
                          <a:spcPct val="25000"/>
                        </a:spcBef>
                        <a:spcAft>
                          <a:spcPct val="15000"/>
                        </a:spcAft>
                        <a:buClr>
                          <a:schemeClr val="accent1"/>
                        </a:buClr>
                        <a:buSzTx/>
                        <a:buFont typeface="Wingdings" pitchFamily="2" charset="2"/>
                        <a:buChar char="ü"/>
                        <a:tabLst/>
                      </a:pPr>
                      <a:r>
                        <a:rPr kumimoji="0" lang="en-US" sz="1400" b="0" i="0" u="none" strike="noStrike" cap="none" normalizeH="0" baseline="0">
                          <a:ln>
                            <a:noFill/>
                          </a:ln>
                          <a:solidFill>
                            <a:schemeClr val="tx1"/>
                          </a:solidFill>
                          <a:effectLst/>
                          <a:latin typeface="Arial" charset="0"/>
                          <a:ea typeface="MS PGothic" pitchFamily="34" charset="-128"/>
                          <a:cs typeface="Arial" charset="0"/>
                        </a:rPr>
                        <a:t>The Life Cycle of a JSP Page </a:t>
                      </a:r>
                    </a:p>
                  </a:txBody>
                  <a:tcPr marT="45724" marB="45724"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36582">
                <a:tc>
                  <a:txBody>
                    <a:bodyPr/>
                    <a:lstStyle/>
                    <a:p>
                      <a:pPr marL="228600" marR="0" lvl="0" indent="-228600" algn="l" defTabSz="914400" rtl="0" eaLnBrk="1" fontAlgn="base" latinLnBrk="0" hangingPunct="1">
                        <a:lnSpc>
                          <a:spcPct val="100000"/>
                        </a:lnSpc>
                        <a:spcBef>
                          <a:spcPct val="25000"/>
                        </a:spcBef>
                        <a:spcAft>
                          <a:spcPct val="15000"/>
                        </a:spcAft>
                        <a:buClr>
                          <a:schemeClr val="accent1"/>
                        </a:buClr>
                        <a:buSzTx/>
                        <a:buFont typeface="Wingdings" pitchFamily="2" charset="2"/>
                        <a:buChar char="ü"/>
                        <a:tabLst/>
                      </a:pPr>
                      <a:r>
                        <a:rPr kumimoji="0" lang="en-US" sz="1400" b="0" i="0" u="none" strike="noStrike" cap="none" normalizeH="0" baseline="0">
                          <a:ln>
                            <a:noFill/>
                          </a:ln>
                          <a:solidFill>
                            <a:schemeClr val="tx1"/>
                          </a:solidFill>
                          <a:effectLst/>
                          <a:latin typeface="Arial" charset="0"/>
                          <a:ea typeface="MS PGothic" pitchFamily="34" charset="-128"/>
                          <a:cs typeface="Arial" charset="0"/>
                        </a:rPr>
                        <a:t>Execution of a JSP page</a:t>
                      </a:r>
                    </a:p>
                  </a:txBody>
                  <a:tcPr marT="45724" marB="45724"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34995">
                <a:tc>
                  <a:txBody>
                    <a:bodyPr/>
                    <a:lstStyle/>
                    <a:p>
                      <a:pPr marL="228600" marR="0" lvl="0" indent="-228600" algn="l" defTabSz="914400" rtl="0" eaLnBrk="1" fontAlgn="base" latinLnBrk="0" hangingPunct="1">
                        <a:lnSpc>
                          <a:spcPct val="100000"/>
                        </a:lnSpc>
                        <a:spcBef>
                          <a:spcPct val="25000"/>
                        </a:spcBef>
                        <a:spcAft>
                          <a:spcPct val="15000"/>
                        </a:spcAft>
                        <a:buClr>
                          <a:schemeClr val="accent1"/>
                        </a:buClr>
                        <a:buSzTx/>
                        <a:buFont typeface="Wingdings" pitchFamily="2" charset="2"/>
                        <a:buChar char="ü"/>
                        <a:tabLst/>
                      </a:pPr>
                      <a:r>
                        <a:rPr kumimoji="0" lang="en-US" sz="1400" b="0" i="0" u="none" strike="noStrike" cap="none" normalizeH="0" baseline="0">
                          <a:ln>
                            <a:noFill/>
                          </a:ln>
                          <a:solidFill>
                            <a:schemeClr val="tx1"/>
                          </a:solidFill>
                          <a:effectLst/>
                          <a:latin typeface="Arial" charset="0"/>
                          <a:ea typeface="MS PGothic" pitchFamily="34" charset="-128"/>
                          <a:cs typeface="Arial" charset="0"/>
                        </a:rPr>
                        <a:t>Creating Static Content </a:t>
                      </a:r>
                    </a:p>
                  </a:txBody>
                  <a:tcPr marT="45724" marB="45724"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603562">
                <a:tc>
                  <a:txBody>
                    <a:bodyPr/>
                    <a:lstStyle/>
                    <a:p>
                      <a:pPr marL="228600" marR="0" lvl="0" indent="-228600" algn="l" defTabSz="914400" rtl="0" eaLnBrk="1" fontAlgn="base" latinLnBrk="0" hangingPunct="1">
                        <a:lnSpc>
                          <a:spcPct val="100000"/>
                        </a:lnSpc>
                        <a:spcBef>
                          <a:spcPct val="25000"/>
                        </a:spcBef>
                        <a:spcAft>
                          <a:spcPct val="15000"/>
                        </a:spcAft>
                        <a:buClr>
                          <a:schemeClr val="accent1"/>
                        </a:buClr>
                        <a:buSzTx/>
                        <a:buFont typeface="Wingdings" pitchFamily="2" charset="2"/>
                        <a:buChar char="ü"/>
                        <a:tabLst/>
                      </a:pPr>
                      <a:r>
                        <a:rPr kumimoji="0" lang="en-US" sz="1400" b="0" i="0" u="none" strike="noStrike" cap="none" normalizeH="0" baseline="0">
                          <a:ln>
                            <a:noFill/>
                          </a:ln>
                          <a:solidFill>
                            <a:schemeClr val="tx1"/>
                          </a:solidFill>
                          <a:effectLst/>
                          <a:latin typeface="Arial" charset="0"/>
                          <a:ea typeface="MS PGothic" pitchFamily="34" charset="-128"/>
                          <a:cs typeface="Arial" charset="0"/>
                        </a:rPr>
                        <a:t>Creating Dynamic Content </a:t>
                      </a:r>
                    </a:p>
                    <a:p>
                      <a:pPr marL="228600" marR="0" lvl="0" indent="-228600" algn="l" defTabSz="914400" rtl="0" eaLnBrk="1" fontAlgn="base" latinLnBrk="0" hangingPunct="1">
                        <a:lnSpc>
                          <a:spcPct val="100000"/>
                        </a:lnSpc>
                        <a:spcBef>
                          <a:spcPct val="25000"/>
                        </a:spcBef>
                        <a:spcAft>
                          <a:spcPct val="15000"/>
                        </a:spcAft>
                        <a:buClr>
                          <a:schemeClr val="accent1"/>
                        </a:buClr>
                        <a:buSzTx/>
                        <a:buFont typeface="Wingdings" pitchFamily="2" charset="2"/>
                        <a:buChar char="ü"/>
                        <a:tabLst/>
                      </a:pPr>
                      <a:r>
                        <a:rPr kumimoji="0" lang="en-US" sz="1400" b="0" i="0" u="none" strike="noStrike" cap="none" normalizeH="0" baseline="0">
                          <a:ln>
                            <a:noFill/>
                          </a:ln>
                          <a:solidFill>
                            <a:schemeClr val="tx1"/>
                          </a:solidFill>
                          <a:effectLst/>
                          <a:latin typeface="Arial" charset="0"/>
                          <a:ea typeface="MS PGothic" pitchFamily="34" charset="-128"/>
                          <a:cs typeface="Arial" charset="0"/>
                        </a:rPr>
                        <a:t>JSP Scripting Elements</a:t>
                      </a:r>
                    </a:p>
                  </a:txBody>
                  <a:tcPr marT="45724" marB="45724"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36582">
                <a:tc>
                  <a:txBody>
                    <a:bodyPr/>
                    <a:lstStyle/>
                    <a:p>
                      <a:pPr marL="228600" marR="0" lvl="0" indent="-228600" algn="l" defTabSz="914400" rtl="0" eaLnBrk="1" fontAlgn="base" latinLnBrk="0" hangingPunct="1">
                        <a:lnSpc>
                          <a:spcPct val="100000"/>
                        </a:lnSpc>
                        <a:spcBef>
                          <a:spcPct val="25000"/>
                        </a:spcBef>
                        <a:spcAft>
                          <a:spcPct val="15000"/>
                        </a:spcAft>
                        <a:buClr>
                          <a:schemeClr val="accent1"/>
                        </a:buClr>
                        <a:buSzTx/>
                        <a:buFont typeface="Wingdings" pitchFamily="2" charset="2"/>
                        <a:buChar char="ü"/>
                        <a:tabLst/>
                      </a:pPr>
                      <a:r>
                        <a:rPr kumimoji="0" lang="en-US" sz="1400" b="0" i="0" u="none" strike="noStrike" cap="none" normalizeH="0" baseline="0">
                          <a:ln>
                            <a:noFill/>
                          </a:ln>
                          <a:solidFill>
                            <a:schemeClr val="tx1"/>
                          </a:solidFill>
                          <a:effectLst/>
                          <a:latin typeface="Arial" charset="0"/>
                          <a:ea typeface="MS PGothic" pitchFamily="34" charset="-128"/>
                          <a:cs typeface="Arial" charset="0"/>
                        </a:rPr>
                        <a:t>Using Objects within JSP Pages </a:t>
                      </a:r>
                    </a:p>
                  </a:txBody>
                  <a:tcPr marT="45724" marB="45724"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36582">
                <a:tc>
                  <a:txBody>
                    <a:bodyPr/>
                    <a:lstStyle/>
                    <a:p>
                      <a:pPr marL="228600" marR="0" lvl="0" indent="-22860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ea typeface="MS PGothic" pitchFamily="34" charset="-128"/>
                          <a:cs typeface="Arial" charset="0"/>
                        </a:rPr>
                        <a:t> </a:t>
                      </a:r>
                    </a:p>
                  </a:txBody>
                  <a:tcPr marT="45724" marB="45724"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336582">
                <a:tc>
                  <a:txBody>
                    <a:bodyPr/>
                    <a:lstStyle/>
                    <a:p>
                      <a:pPr marL="0" marR="0" lvl="0" indent="0" algn="l"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MS PGothic" pitchFamily="34" charset="-128"/>
                        <a:cs typeface="Arial" charset="0"/>
                      </a:endParaRPr>
                    </a:p>
                  </a:txBody>
                  <a:tcPr marT="45724" marB="45724"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336582">
                <a:tc>
                  <a:txBody>
                    <a:bodyPr/>
                    <a:lstStyle/>
                    <a:p>
                      <a:pPr marL="0" marR="0" lvl="0" indent="0" algn="l"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MS PGothic" pitchFamily="34" charset="-128"/>
                        <a:cs typeface="Arial" charset="0"/>
                      </a:endParaRPr>
                    </a:p>
                  </a:txBody>
                  <a:tcPr marT="45724" marB="45724"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518210">
                <a:tc>
                  <a:txBody>
                    <a:bodyPr/>
                    <a:lstStyle/>
                    <a:p>
                      <a:pPr marL="228600" marR="0" lvl="0" indent="-228600" algn="l" defTabSz="914400" rtl="0" eaLnBrk="0" fontAlgn="b" latinLnBrk="0" hangingPunct="0">
                        <a:lnSpc>
                          <a:spcPct val="100000"/>
                        </a:lnSpc>
                        <a:spcBef>
                          <a:spcPct val="0"/>
                        </a:spcBef>
                        <a:spcAft>
                          <a:spcPct val="0"/>
                        </a:spcAft>
                        <a:buClrTx/>
                        <a:buSzTx/>
                        <a:buFontTx/>
                        <a:buChar char="•"/>
                        <a:tabLst/>
                      </a:pPr>
                      <a:endParaRPr kumimoji="0" lang="en-US" sz="1400" b="0" i="0" u="none" strike="noStrike" cap="none" normalizeH="0" baseline="0">
                        <a:ln>
                          <a:noFill/>
                        </a:ln>
                        <a:solidFill>
                          <a:schemeClr val="tx1"/>
                        </a:solidFill>
                        <a:effectLst/>
                        <a:latin typeface="Arial" charset="0"/>
                        <a:ea typeface="MS PGothic" pitchFamily="34" charset="-128"/>
                        <a:cs typeface="Arial" charset="0"/>
                      </a:endParaRPr>
                    </a:p>
                    <a:p>
                      <a:pPr marL="228600" marR="0" lvl="0" indent="-228600" algn="l" defTabSz="914400" rtl="0" eaLnBrk="0" fontAlgn="b" latinLnBrk="0" hangingPunct="0">
                        <a:lnSpc>
                          <a:spcPct val="100000"/>
                        </a:lnSpc>
                        <a:spcBef>
                          <a:spcPct val="0"/>
                        </a:spcBef>
                        <a:spcAft>
                          <a:spcPct val="0"/>
                        </a:spcAft>
                        <a:buClrTx/>
                        <a:buSzTx/>
                        <a:buFontTx/>
                        <a:buChar char="•"/>
                        <a:tabLst/>
                      </a:pPr>
                      <a:endParaRPr kumimoji="0" lang="en-US" sz="1400" b="0" i="0" u="none" strike="noStrike" cap="none" normalizeH="0" baseline="0">
                        <a:ln>
                          <a:noFill/>
                        </a:ln>
                        <a:solidFill>
                          <a:schemeClr val="tx1"/>
                        </a:solidFill>
                        <a:effectLst/>
                        <a:latin typeface="Arial" charset="0"/>
                        <a:ea typeface="MS PGothic" pitchFamily="34" charset="-128"/>
                        <a:cs typeface="Arial" charset="0"/>
                      </a:endParaRPr>
                    </a:p>
                  </a:txBody>
                  <a:tcPr marT="45724" marB="45724"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538215">
                <a:tc>
                  <a:txBody>
                    <a:bodyPr/>
                    <a:lstStyle/>
                    <a:p>
                      <a:pPr marL="228600" marR="0" lvl="0" indent="-228600" algn="l"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MS PGothic" pitchFamily="34" charset="-128"/>
                        <a:cs typeface="Arial" charset="0"/>
                      </a:endParaRPr>
                    </a:p>
                  </a:txBody>
                  <a:tcPr marT="45724" marB="45724"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a:extLst>
              <a:ext uri="{FF2B5EF4-FFF2-40B4-BE49-F238E27FC236}">
                <a16:creationId xmlns:a16="http://schemas.microsoft.com/office/drawing/2014/main" id="{ED46EEAF-6EC7-4489-9AC9-1F3D392992C1}"/>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9CA23206-28B3-47EA-8628-A2E090DCB29B}" type="slidenum">
              <a:rPr lang="en-US" altLang="en-US" sz="1000" i="0">
                <a:solidFill>
                  <a:srgbClr val="FFFFFF"/>
                </a:solidFill>
              </a:rPr>
              <a:pPr algn="l" eaLnBrk="1" hangingPunct="1"/>
              <a:t>164</a:t>
            </a:fld>
            <a:endParaRPr lang="en-US" altLang="en-US" sz="1000" i="0">
              <a:solidFill>
                <a:srgbClr val="FFFFFF"/>
              </a:solidFill>
            </a:endParaRPr>
          </a:p>
        </p:txBody>
      </p:sp>
      <p:sp>
        <p:nvSpPr>
          <p:cNvPr id="743427" name="Rectangle 2">
            <a:extLst>
              <a:ext uri="{FF2B5EF4-FFF2-40B4-BE49-F238E27FC236}">
                <a16:creationId xmlns:a16="http://schemas.microsoft.com/office/drawing/2014/main" id="{9BA66FD5-7CD9-4E20-8A6A-462490A4ECEF}"/>
              </a:ext>
            </a:extLst>
          </p:cNvPr>
          <p:cNvSpPr>
            <a:spLocks noGrp="1" noChangeArrowheads="1"/>
          </p:cNvSpPr>
          <p:nvPr>
            <p:ph type="title" idx="4294967295"/>
          </p:nvPr>
        </p:nvSpPr>
        <p:spPr>
          <a:xfrm>
            <a:off x="1524000" y="871538"/>
            <a:ext cx="9144000" cy="500062"/>
          </a:xfrm>
          <a:effectLst>
            <a:outerShdw dist="17961" dir="2700000" algn="ctr" rotWithShape="0">
              <a:srgbClr val="676D97"/>
            </a:outerShdw>
          </a:effectLst>
        </p:spPr>
        <p:txBody>
          <a:bodyPr>
            <a:normAutofit fontScale="90000"/>
          </a:bodyPr>
          <a:lstStyle/>
          <a:p>
            <a:pPr eaLnBrk="1" hangingPunct="1">
              <a:defRPr/>
            </a:pPr>
            <a:r>
              <a:rPr lang="en-US"/>
              <a:t>Introduction to JSP</a:t>
            </a:r>
          </a:p>
        </p:txBody>
      </p:sp>
      <p:pic>
        <p:nvPicPr>
          <p:cNvPr id="4100" name="Picture 3">
            <a:extLst>
              <a:ext uri="{FF2B5EF4-FFF2-40B4-BE49-F238E27FC236}">
                <a16:creationId xmlns:a16="http://schemas.microsoft.com/office/drawing/2014/main" id="{498B88D5-C9AB-48A2-9B24-B36B5425342A}"/>
              </a:ext>
            </a:extLst>
          </p:cNvPr>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l="40805" t="15012" r="3334" b="24023"/>
          <a:stretch>
            <a:fillRect/>
          </a:stretch>
        </p:blipFill>
        <p:spPr>
          <a:xfrm>
            <a:off x="5334000" y="1447800"/>
            <a:ext cx="5334000" cy="5029200"/>
          </a:xfrm>
        </p:spPr>
      </p:pic>
      <p:sp>
        <p:nvSpPr>
          <p:cNvPr id="4101" name="Text Box 5">
            <a:extLst>
              <a:ext uri="{FF2B5EF4-FFF2-40B4-BE49-F238E27FC236}">
                <a16:creationId xmlns:a16="http://schemas.microsoft.com/office/drawing/2014/main" id="{F6CA06ED-3892-4A3C-9DCF-B130BBAAAD7F}"/>
              </a:ext>
            </a:extLst>
          </p:cNvPr>
          <p:cNvSpPr txBox="1">
            <a:spLocks noChangeArrowheads="1"/>
          </p:cNvSpPr>
          <p:nvPr/>
        </p:nvSpPr>
        <p:spPr bwMode="auto">
          <a:xfrm>
            <a:off x="1676400" y="1600201"/>
            <a:ext cx="365760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spcBef>
                <a:spcPct val="0"/>
              </a:spcBef>
            </a:pPr>
            <a:r>
              <a:rPr lang="en-US" altLang="en-US" b="0" i="0"/>
              <a:t>Java servlets can be used to develop dynamically generated web pages. But it is difficult to maintain. If you want to change any code, you will need to edit and recompile the entire Java Servlet.</a:t>
            </a:r>
          </a:p>
          <a:p>
            <a:pPr algn="just" eaLnBrk="1" hangingPunct="1">
              <a:spcBef>
                <a:spcPct val="0"/>
              </a:spcBef>
            </a:pPr>
            <a:endParaRPr lang="en-US" altLang="en-US" b="0" i="0"/>
          </a:p>
          <a:p>
            <a:pPr algn="just" eaLnBrk="1" hangingPunct="1">
              <a:spcBef>
                <a:spcPct val="0"/>
              </a:spcBef>
            </a:pPr>
            <a:r>
              <a:rPr lang="en-US" altLang="en-US" i="0"/>
              <a:t>The Answer to this problem is?</a:t>
            </a:r>
          </a:p>
          <a:p>
            <a:pPr algn="just" eaLnBrk="1" hangingPunct="1">
              <a:spcBef>
                <a:spcPct val="0"/>
              </a:spcBef>
            </a:pPr>
            <a:endParaRPr lang="en-US" altLang="en-US" b="0" i="0"/>
          </a:p>
          <a:p>
            <a:pPr eaLnBrk="1" hangingPunct="1">
              <a:spcBef>
                <a:spcPct val="0"/>
              </a:spcBef>
            </a:pPr>
            <a:r>
              <a:rPr lang="en-US" altLang="en-US" sz="3600" i="0"/>
              <a:t>Java Server Pages</a:t>
            </a:r>
          </a:p>
          <a:p>
            <a:pPr algn="just" eaLnBrk="1" hangingPunct="1">
              <a:spcBef>
                <a:spcPct val="0"/>
              </a:spcBef>
            </a:pPr>
            <a:endParaRPr lang="en-US" altLang="en-US" b="0" i="0"/>
          </a:p>
          <a:p>
            <a:pPr algn="just" eaLnBrk="1" hangingPunct="1">
              <a:spcBef>
                <a:spcPct val="0"/>
              </a:spcBef>
            </a:pPr>
            <a:endParaRPr lang="en-US" altLang="en-US" b="0" i="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174F2BE6-16A5-47D8-B2A5-19354212CBB2}"/>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93E09F55-C0EC-406B-BC38-4184A1147246}" type="slidenum">
              <a:rPr lang="en-US" altLang="en-US" sz="1000" i="0">
                <a:solidFill>
                  <a:srgbClr val="FFFFFF"/>
                </a:solidFill>
              </a:rPr>
              <a:pPr algn="l" eaLnBrk="1" hangingPunct="1"/>
              <a:t>165</a:t>
            </a:fld>
            <a:endParaRPr lang="en-US" altLang="en-US" sz="1000" i="0">
              <a:solidFill>
                <a:srgbClr val="FFFFFF"/>
              </a:solidFill>
            </a:endParaRPr>
          </a:p>
        </p:txBody>
      </p:sp>
      <p:sp>
        <p:nvSpPr>
          <p:cNvPr id="744451" name="Rectangle 2">
            <a:extLst>
              <a:ext uri="{FF2B5EF4-FFF2-40B4-BE49-F238E27FC236}">
                <a16:creationId xmlns:a16="http://schemas.microsoft.com/office/drawing/2014/main" id="{D2D4BD5B-3E80-4FB3-8904-0F0A88D40AAE}"/>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Static &amp; Dynamic Contents</a:t>
            </a:r>
          </a:p>
        </p:txBody>
      </p:sp>
      <p:sp>
        <p:nvSpPr>
          <p:cNvPr id="5124" name="Rectangle 3">
            <a:extLst>
              <a:ext uri="{FF2B5EF4-FFF2-40B4-BE49-F238E27FC236}">
                <a16:creationId xmlns:a16="http://schemas.microsoft.com/office/drawing/2014/main" id="{909FBA47-1A35-443A-BD46-AF2F37D77A6C}"/>
              </a:ext>
            </a:extLst>
          </p:cNvPr>
          <p:cNvSpPr>
            <a:spLocks noGrp="1" noChangeArrowheads="1"/>
          </p:cNvSpPr>
          <p:nvPr>
            <p:ph type="body" idx="4294967295"/>
          </p:nvPr>
        </p:nvSpPr>
        <p:spPr/>
        <p:txBody>
          <a:bodyPr/>
          <a:lstStyle/>
          <a:p>
            <a:pPr eaLnBrk="1" hangingPunct="1"/>
            <a:r>
              <a:rPr lang="en-US" altLang="en-US" sz="1800"/>
              <a:t> Static contents</a:t>
            </a:r>
          </a:p>
          <a:p>
            <a:pPr lvl="1" eaLnBrk="1" hangingPunct="1"/>
            <a:r>
              <a:rPr lang="en-US" altLang="en-US" sz="1800"/>
              <a:t> Typically static HTML page</a:t>
            </a:r>
          </a:p>
          <a:p>
            <a:pPr lvl="1" eaLnBrk="1" hangingPunct="1"/>
            <a:r>
              <a:rPr lang="en-US" altLang="en-US" sz="1800"/>
              <a:t> Same display for everyone</a:t>
            </a:r>
          </a:p>
          <a:p>
            <a:pPr eaLnBrk="1" hangingPunct="1"/>
            <a:r>
              <a:rPr lang="en-US" altLang="en-US" sz="1800"/>
              <a:t> Dynamic contents</a:t>
            </a:r>
          </a:p>
          <a:p>
            <a:pPr lvl="1" eaLnBrk="1" hangingPunct="1"/>
            <a:r>
              <a:rPr lang="en-US" altLang="en-US" sz="1800"/>
              <a:t> Contents is dynamically generated based on conditions</a:t>
            </a:r>
          </a:p>
          <a:p>
            <a:pPr lvl="1" eaLnBrk="1" hangingPunct="1"/>
            <a:r>
              <a:rPr lang="en-US" altLang="en-US" sz="1800"/>
              <a:t> Conditions could be</a:t>
            </a:r>
          </a:p>
          <a:p>
            <a:pPr lvl="2" eaLnBrk="1" hangingPunct="1">
              <a:buFont typeface="Wingdings" panose="05000000000000000000" pitchFamily="2" charset="2"/>
              <a:buChar char="ü"/>
            </a:pPr>
            <a:r>
              <a:rPr lang="en-US" altLang="en-US" sz="1800"/>
              <a:t> User identity</a:t>
            </a:r>
          </a:p>
          <a:p>
            <a:pPr lvl="2" eaLnBrk="1" hangingPunct="1">
              <a:buFont typeface="Wingdings" panose="05000000000000000000" pitchFamily="2" charset="2"/>
              <a:buChar char="ü"/>
            </a:pPr>
            <a:r>
              <a:rPr lang="en-US" altLang="en-US" sz="1800"/>
              <a:t> Time of the day</a:t>
            </a:r>
          </a:p>
          <a:p>
            <a:pPr lvl="2" eaLnBrk="1" hangingPunct="1">
              <a:buFont typeface="Wingdings" panose="05000000000000000000" pitchFamily="2" charset="2"/>
              <a:buChar char="ü"/>
            </a:pPr>
            <a:r>
              <a:rPr lang="en-US" altLang="en-US" sz="1800"/>
              <a:t> User entered values through forms and selections</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a:extLst>
              <a:ext uri="{FF2B5EF4-FFF2-40B4-BE49-F238E27FC236}">
                <a16:creationId xmlns:a16="http://schemas.microsoft.com/office/drawing/2014/main" id="{716964EA-4E98-44F5-9AEE-3566A0EBC583}"/>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8602867D-28DB-4EEA-8841-B5B6452F9D71}" type="slidenum">
              <a:rPr lang="en-US" altLang="en-US" sz="1000" i="0">
                <a:solidFill>
                  <a:srgbClr val="FFFFFF"/>
                </a:solidFill>
              </a:rPr>
              <a:pPr algn="l" eaLnBrk="1" hangingPunct="1"/>
              <a:t>166</a:t>
            </a:fld>
            <a:endParaRPr lang="en-US" altLang="en-US" sz="1000" i="0">
              <a:solidFill>
                <a:srgbClr val="FFFFFF"/>
              </a:solidFill>
            </a:endParaRPr>
          </a:p>
        </p:txBody>
      </p:sp>
      <p:sp>
        <p:nvSpPr>
          <p:cNvPr id="745475" name="Rectangle 5">
            <a:extLst>
              <a:ext uri="{FF2B5EF4-FFF2-40B4-BE49-F238E27FC236}">
                <a16:creationId xmlns:a16="http://schemas.microsoft.com/office/drawing/2014/main" id="{62B8B71F-2BCF-4737-AF38-E58739790F8C}"/>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Introducing to JSP (contd.)</a:t>
            </a:r>
          </a:p>
        </p:txBody>
      </p:sp>
      <p:pic>
        <p:nvPicPr>
          <p:cNvPr id="6148" name="Picture 4">
            <a:extLst>
              <a:ext uri="{FF2B5EF4-FFF2-40B4-BE49-F238E27FC236}">
                <a16:creationId xmlns:a16="http://schemas.microsoft.com/office/drawing/2014/main" id="{E6C98C79-D5D4-4619-8ADF-3C4D99BF43E4}"/>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40311" t="18918" r="3334" b="24008"/>
          <a:stretch>
            <a:fillRect/>
          </a:stretch>
        </p:blipFill>
        <p:spPr>
          <a:xfrm>
            <a:off x="5334000" y="1376364"/>
            <a:ext cx="5334000" cy="5100637"/>
          </a:xfrm>
          <a:noFill/>
        </p:spPr>
      </p:pic>
      <p:sp>
        <p:nvSpPr>
          <p:cNvPr id="6149" name="Text Box 5">
            <a:extLst>
              <a:ext uri="{FF2B5EF4-FFF2-40B4-BE49-F238E27FC236}">
                <a16:creationId xmlns:a16="http://schemas.microsoft.com/office/drawing/2014/main" id="{0E25A0B4-A284-4526-961A-387F43AB206E}"/>
              </a:ext>
            </a:extLst>
          </p:cNvPr>
          <p:cNvSpPr txBox="1">
            <a:spLocks noChangeArrowheads="1"/>
          </p:cNvSpPr>
          <p:nvPr/>
        </p:nvSpPr>
        <p:spPr bwMode="auto">
          <a:xfrm>
            <a:off x="1600200" y="1600201"/>
            <a:ext cx="38100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spcBef>
                <a:spcPct val="0"/>
              </a:spcBef>
            </a:pPr>
            <a:r>
              <a:rPr lang="en-US" altLang="en-US" sz="2000" b="0" i="0"/>
              <a:t>Java Server Page (JSP) technology provides you with a simple way to build and maintain web pages with dynamically generated content.</a:t>
            </a:r>
          </a:p>
          <a:p>
            <a:pPr algn="just" eaLnBrk="1" hangingPunct="1">
              <a:spcBef>
                <a:spcPct val="0"/>
              </a:spcBef>
            </a:pPr>
            <a:endParaRPr lang="en-US" altLang="en-US" sz="2000" b="0" i="0"/>
          </a:p>
          <a:p>
            <a:pPr algn="just" eaLnBrk="1" hangingPunct="1">
              <a:spcBef>
                <a:spcPct val="0"/>
              </a:spcBef>
            </a:pPr>
            <a:r>
              <a:rPr lang="en-US" altLang="en-US" sz="2000" b="0" i="0"/>
              <a:t>JSPs allow you to separate the dynamic content from the static content of an HTML page.</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381E18DA-F492-4553-9104-43EADBBF8830}"/>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61E1909B-54FA-4271-8734-5B6589587874}" type="slidenum">
              <a:rPr lang="en-US" altLang="en-US" sz="1000" i="0">
                <a:solidFill>
                  <a:srgbClr val="FFFFFF"/>
                </a:solidFill>
              </a:rPr>
              <a:pPr algn="l" eaLnBrk="1" hangingPunct="1"/>
              <a:t>167</a:t>
            </a:fld>
            <a:endParaRPr lang="en-US" altLang="en-US" sz="1000" i="0">
              <a:solidFill>
                <a:srgbClr val="FFFFFF"/>
              </a:solidFill>
            </a:endParaRPr>
          </a:p>
        </p:txBody>
      </p:sp>
      <p:sp>
        <p:nvSpPr>
          <p:cNvPr id="7171" name="Rectangle 3">
            <a:extLst>
              <a:ext uri="{FF2B5EF4-FFF2-40B4-BE49-F238E27FC236}">
                <a16:creationId xmlns:a16="http://schemas.microsoft.com/office/drawing/2014/main" id="{88AF0D3B-7147-4CB7-BB52-6DEF11A453A7}"/>
              </a:ext>
            </a:extLst>
          </p:cNvPr>
          <p:cNvSpPr>
            <a:spLocks noGrp="1" noChangeArrowheads="1"/>
          </p:cNvSpPr>
          <p:nvPr>
            <p:ph type="body" idx="4294967295"/>
          </p:nvPr>
        </p:nvSpPr>
        <p:spPr>
          <a:xfrm>
            <a:off x="2133601" y="1524001"/>
            <a:ext cx="7775575" cy="3902075"/>
          </a:xfrm>
        </p:spPr>
        <p:txBody>
          <a:bodyPr/>
          <a:lstStyle/>
          <a:p>
            <a:pPr eaLnBrk="1" hangingPunct="1"/>
            <a:r>
              <a:rPr lang="en-US" altLang="en-US" sz="1800"/>
              <a:t>Content and display logic are separated.</a:t>
            </a:r>
          </a:p>
          <a:p>
            <a:pPr eaLnBrk="1" hangingPunct="1"/>
            <a:r>
              <a:rPr lang="en-US" altLang="en-US" sz="1800"/>
              <a:t>Simplify web application development with JSP, JavaBeans and  custom tags.</a:t>
            </a:r>
          </a:p>
          <a:p>
            <a:pPr eaLnBrk="1" hangingPunct="1"/>
            <a:r>
              <a:rPr lang="en-US" altLang="en-US" sz="1800"/>
              <a:t>Supports software reuse through the use of components (JavaBeans, Custom tags).</a:t>
            </a:r>
          </a:p>
          <a:p>
            <a:pPr eaLnBrk="1" hangingPunct="1"/>
            <a:r>
              <a:rPr lang="en-US" altLang="en-US" sz="1800"/>
              <a:t>Automatic deployment.</a:t>
            </a:r>
          </a:p>
          <a:p>
            <a:pPr eaLnBrk="1" hangingPunct="1"/>
            <a:r>
              <a:rPr lang="en-US" altLang="en-US" sz="1800"/>
              <a:t>Recompile automatically when changes are made to JSP pages.</a:t>
            </a:r>
          </a:p>
          <a:p>
            <a:pPr eaLnBrk="1" hangingPunct="1"/>
            <a:r>
              <a:rPr lang="en-US" altLang="en-US" sz="1800"/>
              <a:t>Easier to author web pages.</a:t>
            </a:r>
          </a:p>
          <a:p>
            <a:pPr eaLnBrk="1" hangingPunct="1"/>
            <a:r>
              <a:rPr lang="en-US" altLang="en-US" sz="1800"/>
              <a:t>Platform-independent.</a:t>
            </a:r>
          </a:p>
        </p:txBody>
      </p:sp>
      <p:sp>
        <p:nvSpPr>
          <p:cNvPr id="746500" name="Rectangle 4">
            <a:extLst>
              <a:ext uri="{FF2B5EF4-FFF2-40B4-BE49-F238E27FC236}">
                <a16:creationId xmlns:a16="http://schemas.microsoft.com/office/drawing/2014/main" id="{51C78B28-CE4A-41B0-971F-80A2029BEAF4}"/>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Benefits of JSP </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a:extLst>
              <a:ext uri="{FF2B5EF4-FFF2-40B4-BE49-F238E27FC236}">
                <a16:creationId xmlns:a16="http://schemas.microsoft.com/office/drawing/2014/main" id="{47237277-5E2E-4DE5-A5E9-6A1F706AA691}"/>
              </a:ext>
            </a:extLst>
          </p:cNvPr>
          <p:cNvSpPr txBox="1">
            <a:spLocks noGrp="1"/>
          </p:cNvSpPr>
          <p:nvPr/>
        </p:nvSpPr>
        <p:spPr bwMode="auto">
          <a:xfrm>
            <a:off x="9185275" y="6526213"/>
            <a:ext cx="1219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241F616E-212B-4FAB-AECD-A9E6B862A358}" type="slidenum">
              <a:rPr lang="en-US" altLang="en-US" sz="1000" b="0" i="0">
                <a:solidFill>
                  <a:schemeClr val="bg1"/>
                </a:solidFill>
                <a:latin typeface="IBMHelvetica" pitchFamily="2" charset="0"/>
              </a:rPr>
              <a:pPr algn="r" eaLnBrk="1" hangingPunct="1">
                <a:spcBef>
                  <a:spcPct val="0"/>
                </a:spcBef>
              </a:pPr>
              <a:t>168</a:t>
            </a:fld>
            <a:endParaRPr lang="en-US" altLang="en-US" sz="1000" b="0" i="0">
              <a:solidFill>
                <a:schemeClr val="bg1"/>
              </a:solidFill>
              <a:latin typeface="IBMHelvetica" pitchFamily="2" charset="0"/>
            </a:endParaRPr>
          </a:p>
        </p:txBody>
      </p:sp>
      <p:sp>
        <p:nvSpPr>
          <p:cNvPr id="8195" name="Rectangle 2">
            <a:extLst>
              <a:ext uri="{FF2B5EF4-FFF2-40B4-BE49-F238E27FC236}">
                <a16:creationId xmlns:a16="http://schemas.microsoft.com/office/drawing/2014/main" id="{87D6BB98-9DEE-4FCD-B6E3-1386D2591266}"/>
              </a:ext>
            </a:extLst>
          </p:cNvPr>
          <p:cNvSpPr>
            <a:spLocks noGrp="1" noChangeArrowheads="1"/>
          </p:cNvSpPr>
          <p:nvPr>
            <p:ph type="title" idx="4294967295"/>
          </p:nvPr>
        </p:nvSpPr>
        <p:spPr/>
        <p:txBody>
          <a:bodyPr vert="horz" lIns="0" tIns="45720" rIns="0" bIns="45720" rtlCol="0" anchor="ctr">
            <a:normAutofit/>
          </a:bodyPr>
          <a:lstStyle/>
          <a:p>
            <a:r>
              <a:rPr lang="en-US" altLang="en-US" sz="3600"/>
              <a:t>MVC Architecture</a:t>
            </a:r>
          </a:p>
        </p:txBody>
      </p:sp>
      <p:sp>
        <p:nvSpPr>
          <p:cNvPr id="8196" name="Rectangle 3">
            <a:extLst>
              <a:ext uri="{FF2B5EF4-FFF2-40B4-BE49-F238E27FC236}">
                <a16:creationId xmlns:a16="http://schemas.microsoft.com/office/drawing/2014/main" id="{5392C518-601C-4493-B90F-037122AF238E}"/>
              </a:ext>
            </a:extLst>
          </p:cNvPr>
          <p:cNvSpPr>
            <a:spLocks noGrp="1" noChangeArrowheads="1"/>
          </p:cNvSpPr>
          <p:nvPr>
            <p:ph type="body" idx="4294967295"/>
          </p:nvPr>
        </p:nvSpPr>
        <p:spPr/>
        <p:txBody>
          <a:bodyPr vert="horz" lIns="45720" tIns="45720" rIns="45720" bIns="45720" rtlCol="0">
            <a:normAutofit/>
          </a:bodyPr>
          <a:lstStyle/>
          <a:p>
            <a:pPr marL="192088" indent="-192088"/>
            <a:endParaRPr lang="en-US" altLang="en-US" sz="1800"/>
          </a:p>
          <a:p>
            <a:pPr marL="192088" indent="-192088">
              <a:buNone/>
            </a:pPr>
            <a:endParaRPr lang="en-US" altLang="en-US" sz="1800"/>
          </a:p>
          <a:p>
            <a:pPr marL="192088" indent="-192088"/>
            <a:r>
              <a:rPr lang="en-US" altLang="en-US" sz="1800"/>
              <a:t>What is MVC Architecture ?</a:t>
            </a:r>
          </a:p>
          <a:p>
            <a:pPr marL="192088" indent="-192088"/>
            <a:r>
              <a:rPr lang="en-US" altLang="en-US" sz="1800"/>
              <a:t>Why MVC Architecture ?</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a:extLst>
              <a:ext uri="{FF2B5EF4-FFF2-40B4-BE49-F238E27FC236}">
                <a16:creationId xmlns:a16="http://schemas.microsoft.com/office/drawing/2014/main" id="{8AF3556E-3882-49FB-8E8E-9C5389C3E9B4}"/>
              </a:ext>
            </a:extLst>
          </p:cNvPr>
          <p:cNvSpPr txBox="1">
            <a:spLocks noGrp="1"/>
          </p:cNvSpPr>
          <p:nvPr/>
        </p:nvSpPr>
        <p:spPr bwMode="auto">
          <a:xfrm>
            <a:off x="9185275" y="6526213"/>
            <a:ext cx="1219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A4557EE6-5175-4599-B449-3C97C6FE12AD}" type="slidenum">
              <a:rPr lang="en-US" altLang="en-US" sz="1000" b="0" i="0">
                <a:solidFill>
                  <a:schemeClr val="bg1"/>
                </a:solidFill>
                <a:latin typeface="IBMHelvetica" pitchFamily="2" charset="0"/>
              </a:rPr>
              <a:pPr algn="r" eaLnBrk="1" hangingPunct="1">
                <a:spcBef>
                  <a:spcPct val="0"/>
                </a:spcBef>
              </a:pPr>
              <a:t>169</a:t>
            </a:fld>
            <a:endParaRPr lang="en-US" altLang="en-US" sz="1000" b="0" i="0">
              <a:solidFill>
                <a:schemeClr val="bg1"/>
              </a:solidFill>
              <a:latin typeface="IBMHelvetica" pitchFamily="2" charset="0"/>
            </a:endParaRPr>
          </a:p>
        </p:txBody>
      </p:sp>
      <p:sp>
        <p:nvSpPr>
          <p:cNvPr id="9219" name="Rectangle 2">
            <a:extLst>
              <a:ext uri="{FF2B5EF4-FFF2-40B4-BE49-F238E27FC236}">
                <a16:creationId xmlns:a16="http://schemas.microsoft.com/office/drawing/2014/main" id="{37F67C80-487E-4807-9B6F-5B81BD7D2149}"/>
              </a:ext>
            </a:extLst>
          </p:cNvPr>
          <p:cNvSpPr>
            <a:spLocks noGrp="1" noChangeArrowheads="1"/>
          </p:cNvSpPr>
          <p:nvPr>
            <p:ph type="title" idx="4294967295"/>
          </p:nvPr>
        </p:nvSpPr>
        <p:spPr/>
        <p:txBody>
          <a:bodyPr vert="horz" lIns="0" tIns="45720" rIns="0" bIns="45720" rtlCol="0" anchor="ctr">
            <a:normAutofit/>
          </a:bodyPr>
          <a:lstStyle/>
          <a:p>
            <a:r>
              <a:rPr lang="en-US" altLang="en-US" sz="2900"/>
              <a:t>What is MVC Architecture ?</a:t>
            </a:r>
          </a:p>
        </p:txBody>
      </p:sp>
      <p:sp>
        <p:nvSpPr>
          <p:cNvPr id="9220" name="Rectangle 3">
            <a:extLst>
              <a:ext uri="{FF2B5EF4-FFF2-40B4-BE49-F238E27FC236}">
                <a16:creationId xmlns:a16="http://schemas.microsoft.com/office/drawing/2014/main" id="{493F57F3-1AFA-477E-9812-5353F2C15E26}"/>
              </a:ext>
            </a:extLst>
          </p:cNvPr>
          <p:cNvSpPr>
            <a:spLocks noGrp="1" noChangeArrowheads="1"/>
          </p:cNvSpPr>
          <p:nvPr>
            <p:ph type="body" sz="half" idx="4294967295"/>
          </p:nvPr>
        </p:nvSpPr>
        <p:spPr>
          <a:xfrm>
            <a:off x="2209801" y="1776413"/>
            <a:ext cx="7572375" cy="3598862"/>
          </a:xfrm>
        </p:spPr>
        <p:txBody>
          <a:bodyPr vert="horz" lIns="45720" tIns="45720" rIns="45720" bIns="45720" rtlCol="0">
            <a:normAutofit/>
          </a:bodyPr>
          <a:lstStyle/>
          <a:p>
            <a:pPr marL="192088" indent="-192088" algn="just">
              <a:spcBef>
                <a:spcPct val="0"/>
              </a:spcBef>
              <a:buNone/>
            </a:pPr>
            <a:endParaRPr lang="en-US" altLang="en-US" sz="1800"/>
          </a:p>
          <a:p>
            <a:pPr marL="192088" indent="-192088" algn="just">
              <a:spcBef>
                <a:spcPct val="0"/>
              </a:spcBef>
              <a:buNone/>
            </a:pPr>
            <a:r>
              <a:rPr lang="en-US" altLang="en-US" sz="1800"/>
              <a:t>	An architecture which implements the separation of business logic and application data from the presentation data to the user is called MVC Architecture</a:t>
            </a:r>
          </a:p>
          <a:p>
            <a:pPr marL="192088" indent="-192088" algn="just">
              <a:spcBef>
                <a:spcPct val="0"/>
              </a:spcBef>
              <a:buNone/>
            </a:pPr>
            <a:endParaRPr lang="en-US" altLang="en-US" sz="1800"/>
          </a:p>
          <a:p>
            <a:pPr marL="192088" indent="-192088" algn="just">
              <a:spcBef>
                <a:spcPct val="0"/>
              </a:spcBef>
              <a:buNone/>
            </a:pPr>
            <a:endParaRPr lang="en-US" altLang="en-US" sz="1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7C5C5CA9-2EA6-4E77-9EAB-6E9E663E2DD1}"/>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J2EE Overview</a:t>
            </a:r>
          </a:p>
        </p:txBody>
      </p:sp>
      <p:sp>
        <p:nvSpPr>
          <p:cNvPr id="17411" name="Rectangle 3">
            <a:extLst>
              <a:ext uri="{FF2B5EF4-FFF2-40B4-BE49-F238E27FC236}">
                <a16:creationId xmlns:a16="http://schemas.microsoft.com/office/drawing/2014/main" id="{B6C08C55-2257-4907-9D74-BA8A62A15596}"/>
              </a:ext>
            </a:extLst>
          </p:cNvPr>
          <p:cNvSpPr>
            <a:spLocks noGrp="1" noChangeArrowheads="1"/>
          </p:cNvSpPr>
          <p:nvPr>
            <p:ph type="body" idx="1"/>
          </p:nvPr>
        </p:nvSpPr>
        <p:spPr>
          <a:xfrm>
            <a:off x="2209800" y="1524000"/>
            <a:ext cx="8001000" cy="4852988"/>
          </a:xfrm>
        </p:spPr>
        <p:txBody>
          <a:bodyPr/>
          <a:lstStyle/>
          <a:p>
            <a:pPr algn="just">
              <a:lnSpc>
                <a:spcPct val="90000"/>
              </a:lnSpc>
            </a:pPr>
            <a:r>
              <a:rPr lang="en-US" altLang="en-US"/>
              <a:t>An </a:t>
            </a:r>
            <a:r>
              <a:rPr lang="en-US" altLang="en-US" b="1"/>
              <a:t>application server</a:t>
            </a:r>
            <a:r>
              <a:rPr lang="en-US" altLang="en-US"/>
              <a:t> is a software engine that delivers applications to client computers or devices. Moreover, an application server handles most, if not all, of the business logic and data access of the application </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4">
            <a:extLst>
              <a:ext uri="{FF2B5EF4-FFF2-40B4-BE49-F238E27FC236}">
                <a16:creationId xmlns:a16="http://schemas.microsoft.com/office/drawing/2014/main" id="{5C9D004C-C348-4310-BE45-0CFA3C215B48}"/>
              </a:ext>
            </a:extLst>
          </p:cNvPr>
          <p:cNvSpPr txBox="1">
            <a:spLocks noGrp="1"/>
          </p:cNvSpPr>
          <p:nvPr/>
        </p:nvSpPr>
        <p:spPr bwMode="auto">
          <a:xfrm>
            <a:off x="9185275" y="6526213"/>
            <a:ext cx="1219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3283EBF1-D25D-4F8C-9A37-D9678C65DD3F}" type="slidenum">
              <a:rPr lang="en-US" altLang="en-US" sz="1000" b="0" i="0">
                <a:solidFill>
                  <a:schemeClr val="bg1"/>
                </a:solidFill>
                <a:latin typeface="IBMHelvetica" pitchFamily="2" charset="0"/>
              </a:rPr>
              <a:pPr algn="r" eaLnBrk="1" hangingPunct="1">
                <a:spcBef>
                  <a:spcPct val="0"/>
                </a:spcBef>
              </a:pPr>
              <a:t>170</a:t>
            </a:fld>
            <a:endParaRPr lang="en-US" altLang="en-US" sz="1000" b="0" i="0">
              <a:solidFill>
                <a:schemeClr val="bg1"/>
              </a:solidFill>
              <a:latin typeface="IBMHelvetica" pitchFamily="2" charset="0"/>
            </a:endParaRPr>
          </a:p>
        </p:txBody>
      </p:sp>
      <p:sp>
        <p:nvSpPr>
          <p:cNvPr id="10243" name="Rectangle 18">
            <a:extLst>
              <a:ext uri="{FF2B5EF4-FFF2-40B4-BE49-F238E27FC236}">
                <a16:creationId xmlns:a16="http://schemas.microsoft.com/office/drawing/2014/main" id="{47E01220-A408-4CD1-BAED-5A9867F2F4AA}"/>
              </a:ext>
            </a:extLst>
          </p:cNvPr>
          <p:cNvSpPr>
            <a:spLocks noGrp="1" noChangeArrowheads="1"/>
          </p:cNvSpPr>
          <p:nvPr>
            <p:ph type="title" idx="4294967295"/>
          </p:nvPr>
        </p:nvSpPr>
        <p:spPr/>
        <p:txBody>
          <a:bodyPr vert="horz" lIns="0" tIns="45720" rIns="0" bIns="45720" rtlCol="0" anchor="ctr">
            <a:normAutofit/>
          </a:bodyPr>
          <a:lstStyle/>
          <a:p>
            <a:r>
              <a:rPr lang="en-US" altLang="en-US" sz="2900"/>
              <a:t>Why MVC Architecture ?</a:t>
            </a:r>
          </a:p>
        </p:txBody>
      </p:sp>
      <p:sp>
        <p:nvSpPr>
          <p:cNvPr id="10244" name="Rectangle 20">
            <a:extLst>
              <a:ext uri="{FF2B5EF4-FFF2-40B4-BE49-F238E27FC236}">
                <a16:creationId xmlns:a16="http://schemas.microsoft.com/office/drawing/2014/main" id="{3000AA9A-96CB-417A-ACEA-A7E2FB43E40E}"/>
              </a:ext>
            </a:extLst>
          </p:cNvPr>
          <p:cNvSpPr>
            <a:spLocks noGrp="1" noChangeArrowheads="1"/>
          </p:cNvSpPr>
          <p:nvPr>
            <p:ph type="body" idx="4294967295"/>
          </p:nvPr>
        </p:nvSpPr>
        <p:spPr/>
        <p:txBody>
          <a:bodyPr vert="horz" lIns="45720" tIns="45720" rIns="45720" bIns="45720" rtlCol="0">
            <a:normAutofit/>
          </a:bodyPr>
          <a:lstStyle/>
          <a:p>
            <a:pPr marL="192088" indent="-192088" algn="just"/>
            <a:r>
              <a:rPr lang="en-US" altLang="en-US" sz="1800" b="1"/>
              <a:t>Reusable</a:t>
            </a:r>
            <a:r>
              <a:rPr lang="en-US" altLang="en-US" sz="1800"/>
              <a:t> : When the problems recurs, there is no need to invent a new solution, we just have to follow the pattern and adapt it as necessary. </a:t>
            </a:r>
          </a:p>
          <a:p>
            <a:pPr marL="192088" indent="-192088" algn="just"/>
            <a:r>
              <a:rPr lang="en-US" altLang="en-US" sz="1800" b="1"/>
              <a:t>Expressive</a:t>
            </a:r>
            <a:r>
              <a:rPr lang="en-US" altLang="en-US" sz="1800"/>
              <a:t>: By using the MVC design pattern our application becomes more expressive. </a:t>
            </a:r>
          </a:p>
          <a:p>
            <a:pPr marL="192088" indent="-192088" algn="just">
              <a:buNone/>
            </a:pPr>
            <a:endParaRPr lang="en-US" altLang="en-US" sz="180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4">
            <a:extLst>
              <a:ext uri="{FF2B5EF4-FFF2-40B4-BE49-F238E27FC236}">
                <a16:creationId xmlns:a16="http://schemas.microsoft.com/office/drawing/2014/main" id="{53823E62-CFBF-4A3D-94DF-5B714A45FF58}"/>
              </a:ext>
            </a:extLst>
          </p:cNvPr>
          <p:cNvSpPr txBox="1">
            <a:spLocks noGrp="1"/>
          </p:cNvSpPr>
          <p:nvPr/>
        </p:nvSpPr>
        <p:spPr bwMode="auto">
          <a:xfrm>
            <a:off x="9185275" y="6526213"/>
            <a:ext cx="1219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0E61BE00-587D-4BF8-A657-578A55240315}" type="slidenum">
              <a:rPr lang="en-US" altLang="en-US" sz="1000" b="0" i="0">
                <a:solidFill>
                  <a:schemeClr val="bg1"/>
                </a:solidFill>
                <a:latin typeface="IBMHelvetica" pitchFamily="2" charset="0"/>
              </a:rPr>
              <a:pPr algn="r" eaLnBrk="1" hangingPunct="1">
                <a:spcBef>
                  <a:spcPct val="0"/>
                </a:spcBef>
              </a:pPr>
              <a:t>171</a:t>
            </a:fld>
            <a:endParaRPr lang="en-US" altLang="en-US" sz="1000" b="0" i="0">
              <a:solidFill>
                <a:schemeClr val="bg1"/>
              </a:solidFill>
              <a:latin typeface="IBMHelvetica" pitchFamily="2" charset="0"/>
            </a:endParaRPr>
          </a:p>
        </p:txBody>
      </p:sp>
      <p:sp>
        <p:nvSpPr>
          <p:cNvPr id="11267" name="Rectangle 2">
            <a:extLst>
              <a:ext uri="{FF2B5EF4-FFF2-40B4-BE49-F238E27FC236}">
                <a16:creationId xmlns:a16="http://schemas.microsoft.com/office/drawing/2014/main" id="{F9730B0A-A4D3-4046-B243-768914C2C243}"/>
              </a:ext>
            </a:extLst>
          </p:cNvPr>
          <p:cNvSpPr>
            <a:spLocks noGrp="1" noChangeArrowheads="1"/>
          </p:cNvSpPr>
          <p:nvPr>
            <p:ph type="title" idx="4294967295"/>
          </p:nvPr>
        </p:nvSpPr>
        <p:spPr/>
        <p:txBody>
          <a:bodyPr vert="horz" lIns="0" tIns="45720" rIns="0" bIns="45720" rtlCol="0" anchor="ctr">
            <a:normAutofit/>
          </a:bodyPr>
          <a:lstStyle/>
          <a:p>
            <a:r>
              <a:rPr lang="en-US" altLang="en-US" sz="3300"/>
              <a:t>Advantages</a:t>
            </a:r>
          </a:p>
        </p:txBody>
      </p:sp>
      <p:sp>
        <p:nvSpPr>
          <p:cNvPr id="11268" name="Rectangle 3">
            <a:extLst>
              <a:ext uri="{FF2B5EF4-FFF2-40B4-BE49-F238E27FC236}">
                <a16:creationId xmlns:a16="http://schemas.microsoft.com/office/drawing/2014/main" id="{91EE4798-CBEE-4308-96D6-401BCDB776F6}"/>
              </a:ext>
            </a:extLst>
          </p:cNvPr>
          <p:cNvSpPr>
            <a:spLocks noGrp="1" noChangeArrowheads="1"/>
          </p:cNvSpPr>
          <p:nvPr>
            <p:ph type="body" idx="4294967295"/>
          </p:nvPr>
        </p:nvSpPr>
        <p:spPr/>
        <p:txBody>
          <a:bodyPr vert="horz" lIns="45720" tIns="45720" rIns="45720" bIns="45720" rtlCol="0">
            <a:normAutofit/>
          </a:bodyPr>
          <a:lstStyle/>
          <a:p>
            <a:pPr marL="192088" indent="-192088"/>
            <a:r>
              <a:rPr lang="en-US" altLang="en-US" sz="1800">
                <a:solidFill>
                  <a:srgbClr val="000000"/>
                </a:solidFill>
                <a:cs typeface="Times New Roman" panose="02020603050405020304" pitchFamily="18" charset="0"/>
              </a:rPr>
              <a:t>Independence of the </a:t>
            </a:r>
            <a:r>
              <a:rPr lang="en-US" altLang="en-US" sz="1800" i="1">
                <a:solidFill>
                  <a:srgbClr val="000000"/>
                </a:solidFill>
                <a:cs typeface="Times New Roman" panose="02020603050405020304" pitchFamily="18" charset="0"/>
              </a:rPr>
              <a:t>model </a:t>
            </a:r>
            <a:r>
              <a:rPr lang="en-US" altLang="en-US" sz="1800">
                <a:solidFill>
                  <a:srgbClr val="000000"/>
                </a:solidFill>
                <a:cs typeface="Times New Roman" panose="02020603050405020304" pitchFamily="18" charset="0"/>
              </a:rPr>
              <a:t>and </a:t>
            </a:r>
            <a:r>
              <a:rPr lang="en-US" altLang="en-US" sz="1800" i="1">
                <a:solidFill>
                  <a:srgbClr val="000000"/>
                </a:solidFill>
                <a:cs typeface="Times New Roman" panose="02020603050405020304" pitchFamily="18" charset="0"/>
              </a:rPr>
              <a:t>views</a:t>
            </a:r>
            <a:endParaRPr lang="en-US" altLang="en-US" sz="1800">
              <a:cs typeface="Times New Roman" panose="02020603050405020304" pitchFamily="18" charset="0"/>
            </a:endParaRPr>
          </a:p>
          <a:p>
            <a:pPr marL="192088" indent="-192088"/>
            <a:r>
              <a:rPr lang="en-US" altLang="en-US" sz="1800">
                <a:solidFill>
                  <a:srgbClr val="000000"/>
                </a:solidFill>
                <a:cs typeface="Times New Roman" panose="02020603050405020304" pitchFamily="18" charset="0"/>
              </a:rPr>
              <a:t>Can have multiple views simultaneously open</a:t>
            </a:r>
            <a:endParaRPr lang="en-US" altLang="en-US" sz="1800">
              <a:cs typeface="Times New Roman" panose="02020603050405020304" pitchFamily="18" charset="0"/>
            </a:endParaRPr>
          </a:p>
          <a:p>
            <a:pPr marL="192088" indent="-192088"/>
            <a:r>
              <a:rPr lang="en-US" altLang="en-US" sz="1800">
                <a:solidFill>
                  <a:srgbClr val="000000"/>
                </a:solidFill>
                <a:cs typeface="Times New Roman" panose="02020603050405020304" pitchFamily="18" charset="0"/>
              </a:rPr>
              <a:t>Can create additional views without modifying the model.</a:t>
            </a:r>
            <a:endParaRPr lang="en-US" altLang="en-US" sz="1800">
              <a:cs typeface="Times New Roman" panose="02020603050405020304" pitchFamily="18" charset="0"/>
            </a:endParaRPr>
          </a:p>
          <a:p>
            <a:pPr marL="192088" indent="-192088"/>
            <a:r>
              <a:rPr lang="en-US" altLang="en-US" sz="1800">
                <a:solidFill>
                  <a:srgbClr val="000000"/>
                </a:solidFill>
                <a:cs typeface="Times New Roman" panose="02020603050405020304" pitchFamily="18" charset="0"/>
              </a:rPr>
              <a:t>Can create nested views without modifying the model.</a:t>
            </a:r>
            <a:endParaRPr lang="en-US" altLang="en-US" sz="1800">
              <a:cs typeface="Times New Roman" panose="02020603050405020304" pitchFamily="18" charset="0"/>
            </a:endParaRPr>
          </a:p>
          <a:p>
            <a:pPr marL="192088" indent="-192088"/>
            <a:r>
              <a:rPr lang="en-US" altLang="en-US" sz="1800">
                <a:solidFill>
                  <a:srgbClr val="000000"/>
                </a:solidFill>
                <a:cs typeface="Times New Roman" panose="02020603050405020304" pitchFamily="18" charset="0"/>
              </a:rPr>
              <a:t>Can enhance and/or optimize model without changing the views.</a:t>
            </a:r>
            <a:endParaRPr lang="en-US" altLang="en-US" sz="1800">
              <a:cs typeface="Times New Roman" panose="02020603050405020304" pitchFamily="18" charset="0"/>
            </a:endParaRPr>
          </a:p>
          <a:p>
            <a:pPr marL="192088" indent="-192088"/>
            <a:r>
              <a:rPr lang="en-US" altLang="en-US" sz="1800">
                <a:solidFill>
                  <a:srgbClr val="000000"/>
                </a:solidFill>
                <a:cs typeface="Times New Roman" panose="02020603050405020304" pitchFamily="18" charset="0"/>
              </a:rPr>
              <a:t>Easy to change “look and feel” of views.</a:t>
            </a:r>
            <a:endParaRPr lang="en-US" altLang="en-US" sz="1800">
              <a:cs typeface="Times New Roman" panose="02020603050405020304" pitchFamily="18" charset="0"/>
            </a:endParaRPr>
          </a:p>
          <a:p>
            <a:pPr marL="192088" indent="-192088">
              <a:buNone/>
            </a:pPr>
            <a:endParaRPr lang="en-US" altLang="en-US" sz="1800">
              <a:cs typeface="Times New Roman" panose="02020603050405020304" pitchFamily="18" charset="0"/>
            </a:endParaRPr>
          </a:p>
          <a:p>
            <a:pPr marL="192088" indent="-192088"/>
            <a:endParaRPr lang="en-US" altLang="en-US" sz="180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36F67500-62FE-438F-A41E-DE3B83C7C13E}"/>
              </a:ext>
            </a:extLst>
          </p:cNvPr>
          <p:cNvSpPr txBox="1">
            <a:spLocks noGrp="1"/>
          </p:cNvSpPr>
          <p:nvPr/>
        </p:nvSpPr>
        <p:spPr bwMode="auto">
          <a:xfrm>
            <a:off x="9185275" y="6526213"/>
            <a:ext cx="1219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A5DECDBB-A857-4DF9-A338-01231AD3FE2D}" type="slidenum">
              <a:rPr lang="en-US" altLang="en-US" sz="1000" b="0" i="0">
                <a:solidFill>
                  <a:schemeClr val="bg1"/>
                </a:solidFill>
                <a:latin typeface="IBMHelvetica" pitchFamily="2" charset="0"/>
              </a:rPr>
              <a:pPr algn="r" eaLnBrk="1" hangingPunct="1">
                <a:spcBef>
                  <a:spcPct val="0"/>
                </a:spcBef>
              </a:pPr>
              <a:t>172</a:t>
            </a:fld>
            <a:endParaRPr lang="en-US" altLang="en-US" sz="1000" b="0" i="0">
              <a:solidFill>
                <a:schemeClr val="bg1"/>
              </a:solidFill>
              <a:latin typeface="IBMHelvetica" pitchFamily="2" charset="0"/>
            </a:endParaRPr>
          </a:p>
        </p:txBody>
      </p:sp>
      <p:sp>
        <p:nvSpPr>
          <p:cNvPr id="12291" name="Rectangle 2">
            <a:extLst>
              <a:ext uri="{FF2B5EF4-FFF2-40B4-BE49-F238E27FC236}">
                <a16:creationId xmlns:a16="http://schemas.microsoft.com/office/drawing/2014/main" id="{BF647390-062D-484B-BFD7-8251E30E708A}"/>
              </a:ext>
            </a:extLst>
          </p:cNvPr>
          <p:cNvSpPr>
            <a:spLocks noGrp="1" noChangeArrowheads="1"/>
          </p:cNvSpPr>
          <p:nvPr>
            <p:ph type="title" idx="4294967295"/>
          </p:nvPr>
        </p:nvSpPr>
        <p:spPr/>
        <p:txBody>
          <a:bodyPr vert="horz" lIns="0" tIns="45720" rIns="0" bIns="45720" rtlCol="0" anchor="ctr">
            <a:normAutofit/>
          </a:bodyPr>
          <a:lstStyle/>
          <a:p>
            <a:r>
              <a:rPr lang="en-US" altLang="en-US" sz="3300"/>
              <a:t>Advantages</a:t>
            </a:r>
          </a:p>
        </p:txBody>
      </p:sp>
      <p:sp>
        <p:nvSpPr>
          <p:cNvPr id="12292" name="Rectangle 3">
            <a:extLst>
              <a:ext uri="{FF2B5EF4-FFF2-40B4-BE49-F238E27FC236}">
                <a16:creationId xmlns:a16="http://schemas.microsoft.com/office/drawing/2014/main" id="{0DC3F8A7-4A1B-4BC9-AD68-F692C53A48E9}"/>
              </a:ext>
            </a:extLst>
          </p:cNvPr>
          <p:cNvSpPr>
            <a:spLocks noGrp="1" noChangeArrowheads="1"/>
          </p:cNvSpPr>
          <p:nvPr>
            <p:ph type="body" idx="4294967295"/>
          </p:nvPr>
        </p:nvSpPr>
        <p:spPr>
          <a:xfrm>
            <a:off x="2057400" y="1447801"/>
            <a:ext cx="8077200" cy="3902075"/>
          </a:xfrm>
        </p:spPr>
        <p:txBody>
          <a:bodyPr vert="horz" lIns="45720" tIns="45720" rIns="45720" bIns="45720" rtlCol="0">
            <a:normAutofit/>
          </a:bodyPr>
          <a:lstStyle/>
          <a:p>
            <a:pPr marL="457200" indent="-457200" algn="just">
              <a:lnSpc>
                <a:spcPct val="94000"/>
              </a:lnSpc>
              <a:buNone/>
            </a:pPr>
            <a:r>
              <a:rPr lang="en-US" altLang="en-US" sz="1800"/>
              <a:t>1) </a:t>
            </a:r>
            <a:r>
              <a:rPr lang="en-US" altLang="en-US" sz="1600" b="1"/>
              <a:t>Multiple views using the same model:</a:t>
            </a:r>
            <a:r>
              <a:rPr lang="en-US" altLang="en-US" sz="1600"/>
              <a:t> The separation of model and view allows multiple views to use the same enterprise model. Consequently, an enterprise application's model components are easier to implement, test, and maintain, since all access to the model goes through these components.</a:t>
            </a:r>
          </a:p>
          <a:p>
            <a:pPr marL="457200" indent="-457200" algn="just">
              <a:lnSpc>
                <a:spcPct val="94000"/>
              </a:lnSpc>
              <a:buNone/>
            </a:pPr>
            <a:r>
              <a:rPr lang="en-US" altLang="en-US" sz="1600"/>
              <a:t>2) </a:t>
            </a:r>
            <a:r>
              <a:rPr lang="en-US" altLang="en-US" sz="1600" b="1"/>
              <a:t>Easier support for new types of clients:</a:t>
            </a:r>
            <a:r>
              <a:rPr lang="en-US" altLang="en-US" sz="1600"/>
              <a:t> To support a new type of client, you simply write a view and controller for it and wire them into the existing enterprise model.</a:t>
            </a:r>
          </a:p>
          <a:p>
            <a:pPr marL="457200" indent="-457200" algn="just">
              <a:lnSpc>
                <a:spcPct val="94000"/>
              </a:lnSpc>
            </a:pPr>
            <a:endParaRPr lang="en-US" altLang="en-US" sz="1600"/>
          </a:p>
          <a:p>
            <a:pPr marL="457200" indent="-457200" algn="just">
              <a:lnSpc>
                <a:spcPct val="94000"/>
              </a:lnSpc>
              <a:buNone/>
            </a:pPr>
            <a:r>
              <a:rPr lang="en-US" altLang="en-US" sz="1600"/>
              <a:t>3) </a:t>
            </a:r>
            <a:r>
              <a:rPr lang="en-US" altLang="en-US" sz="1600" b="1"/>
              <a:t>Clarity of design:</a:t>
            </a:r>
            <a:r>
              <a:rPr lang="en-US" altLang="en-US" sz="1600"/>
              <a:t> By glancing at the model's public method list, it should be easy to understand how to control the model's behavior. When designing the application, this trait makes the entire program easier to implement and maintain.</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E6D226A8-3F35-4DDC-82CD-6F1655DCCCB6}"/>
              </a:ext>
            </a:extLst>
          </p:cNvPr>
          <p:cNvSpPr txBox="1">
            <a:spLocks noGrp="1"/>
          </p:cNvSpPr>
          <p:nvPr/>
        </p:nvSpPr>
        <p:spPr bwMode="auto">
          <a:xfrm>
            <a:off x="9185275" y="6526213"/>
            <a:ext cx="1219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173232C5-6C31-4AB8-B788-FE1888935DA6}" type="slidenum">
              <a:rPr lang="en-US" altLang="en-US" sz="1000" b="0" i="0">
                <a:solidFill>
                  <a:schemeClr val="bg1"/>
                </a:solidFill>
                <a:latin typeface="IBMHelvetica" pitchFamily="2" charset="0"/>
              </a:rPr>
              <a:pPr algn="r" eaLnBrk="1" hangingPunct="1">
                <a:spcBef>
                  <a:spcPct val="0"/>
                </a:spcBef>
              </a:pPr>
              <a:t>173</a:t>
            </a:fld>
            <a:endParaRPr lang="en-US" altLang="en-US" sz="1000" b="0" i="0">
              <a:solidFill>
                <a:schemeClr val="bg1"/>
              </a:solidFill>
              <a:latin typeface="IBMHelvetica" pitchFamily="2" charset="0"/>
            </a:endParaRPr>
          </a:p>
        </p:txBody>
      </p:sp>
      <p:sp>
        <p:nvSpPr>
          <p:cNvPr id="13315" name="Rectangle 2">
            <a:extLst>
              <a:ext uri="{FF2B5EF4-FFF2-40B4-BE49-F238E27FC236}">
                <a16:creationId xmlns:a16="http://schemas.microsoft.com/office/drawing/2014/main" id="{211551AC-DB89-4B46-9F3C-7C6305784CE5}"/>
              </a:ext>
            </a:extLst>
          </p:cNvPr>
          <p:cNvSpPr>
            <a:spLocks noGrp="1" noChangeArrowheads="1"/>
          </p:cNvSpPr>
          <p:nvPr>
            <p:ph type="title" idx="4294967295"/>
          </p:nvPr>
        </p:nvSpPr>
        <p:spPr/>
        <p:txBody>
          <a:bodyPr vert="horz" lIns="0" tIns="45720" rIns="0" bIns="45720" rtlCol="0" anchor="ctr">
            <a:normAutofit/>
          </a:bodyPr>
          <a:lstStyle/>
          <a:p>
            <a:r>
              <a:rPr lang="en-US" altLang="en-US" sz="3300"/>
              <a:t>Advantages</a:t>
            </a:r>
          </a:p>
        </p:txBody>
      </p:sp>
      <p:sp>
        <p:nvSpPr>
          <p:cNvPr id="13316" name="Rectangle 3">
            <a:extLst>
              <a:ext uri="{FF2B5EF4-FFF2-40B4-BE49-F238E27FC236}">
                <a16:creationId xmlns:a16="http://schemas.microsoft.com/office/drawing/2014/main" id="{4F412E27-B5B0-4E72-8F5E-C726FA79095E}"/>
              </a:ext>
            </a:extLst>
          </p:cNvPr>
          <p:cNvSpPr>
            <a:spLocks noGrp="1" noChangeArrowheads="1"/>
          </p:cNvSpPr>
          <p:nvPr>
            <p:ph type="body" idx="4294967295"/>
          </p:nvPr>
        </p:nvSpPr>
        <p:spPr/>
        <p:txBody>
          <a:bodyPr vert="horz" lIns="45720" tIns="45720" rIns="45720" bIns="45720" rtlCol="0">
            <a:normAutofit/>
          </a:bodyPr>
          <a:lstStyle/>
          <a:p>
            <a:pPr marL="192088" indent="-192088">
              <a:buNone/>
            </a:pPr>
            <a:r>
              <a:rPr lang="en-US" altLang="en-US" sz="1800"/>
              <a:t>4)</a:t>
            </a:r>
            <a:r>
              <a:rPr lang="en-US" altLang="en-US" sz="1800" b="1"/>
              <a:t> </a:t>
            </a:r>
            <a:r>
              <a:rPr lang="en-US" altLang="en-US" sz="1600" b="1"/>
              <a:t>Efficient modularity:</a:t>
            </a:r>
            <a:r>
              <a:rPr lang="en-US" altLang="en-US" sz="1600"/>
              <a:t> of the design allows any of the components to be swapped in and out as the user or programmer desires - even the model! Changes to one aspect of the program aren't coupled to other aspects, eliminating many nasty debugging situations. Also, development of the various components can progress in parallel, once the interface between the components is clearly defined. </a:t>
            </a:r>
          </a:p>
          <a:p>
            <a:pPr marL="192088" indent="-192088">
              <a:buNone/>
            </a:pPr>
            <a:r>
              <a:rPr lang="en-US" altLang="en-US" sz="1600"/>
              <a:t>5) </a:t>
            </a:r>
            <a:r>
              <a:rPr lang="en-US" altLang="en-US" sz="1600" b="1"/>
              <a:t>Ease of growth:</a:t>
            </a:r>
            <a:r>
              <a:rPr lang="en-US" altLang="en-US" sz="1600"/>
              <a:t> Controllers and views can grow as the model grows; and older versions of the views and controllers can still be used as long as a common interface is maintained. </a:t>
            </a:r>
          </a:p>
          <a:p>
            <a:pPr marL="192088" indent="-192088">
              <a:buNone/>
            </a:pPr>
            <a:r>
              <a:rPr lang="en-US" altLang="en-US" sz="1600"/>
              <a:t>6) </a:t>
            </a:r>
            <a:r>
              <a:rPr lang="en-US" altLang="en-US" sz="1600" b="1"/>
              <a:t>Distributable:</a:t>
            </a:r>
            <a:r>
              <a:rPr lang="en-US" altLang="en-US" sz="1600"/>
              <a:t> With a couple of proxies one can easily distribute any MVC application by only altering the startup method of the application.</a:t>
            </a:r>
            <a:br>
              <a:rPr lang="en-US" altLang="en-US" sz="1600"/>
            </a:br>
            <a:endParaRPr lang="en-US" altLang="en-US" sz="160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a:extLst>
              <a:ext uri="{FF2B5EF4-FFF2-40B4-BE49-F238E27FC236}">
                <a16:creationId xmlns:a16="http://schemas.microsoft.com/office/drawing/2014/main" id="{021F3AD5-BC5D-4941-B6F0-1BE82CDD0F76}"/>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FA39B6D7-BB30-4BD2-AD81-49826F2B88AF}" type="slidenum">
              <a:rPr lang="en-US" altLang="en-US" sz="1000" i="0">
                <a:solidFill>
                  <a:srgbClr val="FFFFFF"/>
                </a:solidFill>
              </a:rPr>
              <a:pPr algn="l" eaLnBrk="1" hangingPunct="1"/>
              <a:t>174</a:t>
            </a:fld>
            <a:endParaRPr lang="en-US" altLang="en-US" sz="1000" i="0">
              <a:solidFill>
                <a:srgbClr val="FFFFFF"/>
              </a:solidFill>
            </a:endParaRPr>
          </a:p>
        </p:txBody>
      </p:sp>
      <p:sp>
        <p:nvSpPr>
          <p:cNvPr id="754691" name="Rectangle 2">
            <a:extLst>
              <a:ext uri="{FF2B5EF4-FFF2-40B4-BE49-F238E27FC236}">
                <a16:creationId xmlns:a16="http://schemas.microsoft.com/office/drawing/2014/main" id="{557EE4E4-9C24-4A54-A3AB-12B8C19DDE5E}"/>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Servlet or JSP???</a:t>
            </a:r>
          </a:p>
        </p:txBody>
      </p:sp>
      <p:sp>
        <p:nvSpPr>
          <p:cNvPr id="14340" name="Rectangle 3">
            <a:extLst>
              <a:ext uri="{FF2B5EF4-FFF2-40B4-BE49-F238E27FC236}">
                <a16:creationId xmlns:a16="http://schemas.microsoft.com/office/drawing/2014/main" id="{F8895A92-E528-46B9-9EA5-DFF5120440A7}"/>
              </a:ext>
            </a:extLst>
          </p:cNvPr>
          <p:cNvSpPr>
            <a:spLocks noGrp="1" noChangeArrowheads="1"/>
          </p:cNvSpPr>
          <p:nvPr>
            <p:ph type="body" idx="4294967295"/>
          </p:nvPr>
        </p:nvSpPr>
        <p:spPr/>
        <p:txBody>
          <a:bodyPr/>
          <a:lstStyle/>
          <a:p>
            <a:r>
              <a:rPr lang="en-US" altLang="en-US" sz="1800"/>
              <a:t> Servlet's strength is “controlling and dispatching”</a:t>
            </a:r>
          </a:p>
          <a:p>
            <a:r>
              <a:rPr lang="en-US" altLang="en-US" sz="1800"/>
              <a:t>JSP's strength is “displaying”</a:t>
            </a:r>
          </a:p>
          <a:p>
            <a:r>
              <a:rPr lang="en-US" altLang="en-US" sz="1800"/>
              <a:t> In a typically production environment, both servlet and JSP are used in a so-called MVC (Model-View-Controller) pattern</a:t>
            </a:r>
          </a:p>
          <a:p>
            <a:pPr lvl="1"/>
            <a:r>
              <a:rPr lang="en-US" altLang="en-US" sz="1800"/>
              <a:t> Servlet handles controller part</a:t>
            </a:r>
          </a:p>
          <a:p>
            <a:pPr lvl="1"/>
            <a:r>
              <a:rPr lang="en-US" altLang="en-US" sz="1800"/>
              <a:t> JSP handles view part</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2">
            <a:extLst>
              <a:ext uri="{FF2B5EF4-FFF2-40B4-BE49-F238E27FC236}">
                <a16:creationId xmlns:a16="http://schemas.microsoft.com/office/drawing/2014/main" id="{CDAB4631-55A1-4CF5-B89C-A7887141C502}"/>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3B13715E-606E-495C-B22A-73814D51A573}" type="slidenum">
              <a:rPr lang="en-US" altLang="en-US" sz="1000" i="0">
                <a:solidFill>
                  <a:srgbClr val="FFFFFF"/>
                </a:solidFill>
              </a:rPr>
              <a:pPr algn="l" eaLnBrk="1" hangingPunct="1"/>
              <a:t>175</a:t>
            </a:fld>
            <a:endParaRPr lang="en-US" altLang="en-US" sz="1000" i="0">
              <a:solidFill>
                <a:srgbClr val="FFFFFF"/>
              </a:solidFill>
            </a:endParaRPr>
          </a:p>
        </p:txBody>
      </p:sp>
      <p:sp>
        <p:nvSpPr>
          <p:cNvPr id="755715" name="Rectangle 4">
            <a:extLst>
              <a:ext uri="{FF2B5EF4-FFF2-40B4-BE49-F238E27FC236}">
                <a16:creationId xmlns:a16="http://schemas.microsoft.com/office/drawing/2014/main" id="{154458A1-B2AA-4E2D-A320-4027D68E1D12}"/>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Life Cycle of JSP</a:t>
            </a:r>
          </a:p>
        </p:txBody>
      </p:sp>
      <p:sp>
        <p:nvSpPr>
          <p:cNvPr id="15364" name="AutoShape 5">
            <a:extLst>
              <a:ext uri="{FF2B5EF4-FFF2-40B4-BE49-F238E27FC236}">
                <a16:creationId xmlns:a16="http://schemas.microsoft.com/office/drawing/2014/main" id="{6D2B9DEA-50CF-4414-AD64-9A2B5D56FE64}"/>
              </a:ext>
            </a:extLst>
          </p:cNvPr>
          <p:cNvSpPr>
            <a:spLocks noChangeArrowheads="1"/>
          </p:cNvSpPr>
          <p:nvPr/>
        </p:nvSpPr>
        <p:spPr bwMode="auto">
          <a:xfrm>
            <a:off x="4572000" y="1600200"/>
            <a:ext cx="2133600" cy="533400"/>
          </a:xfrm>
          <a:prstGeom prst="flowChartProcess">
            <a:avLst/>
          </a:prstGeom>
          <a:solidFill>
            <a:srgbClr val="99CCFF"/>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99CCFF"/>
            </a:extrusionClr>
            <a:contourClr>
              <a:srgbClr val="99CCFF"/>
            </a:contourClr>
          </a:sp3d>
        </p:spPr>
        <p:txBody>
          <a:bodyPr wrap="none" anchor="ctr">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i="0"/>
              <a:t>User Request</a:t>
            </a:r>
          </a:p>
        </p:txBody>
      </p:sp>
      <p:sp>
        <p:nvSpPr>
          <p:cNvPr id="15365" name="AutoShape 6">
            <a:extLst>
              <a:ext uri="{FF2B5EF4-FFF2-40B4-BE49-F238E27FC236}">
                <a16:creationId xmlns:a16="http://schemas.microsoft.com/office/drawing/2014/main" id="{A9DC5D63-9A5E-445E-A890-800C53B86F2C}"/>
              </a:ext>
            </a:extLst>
          </p:cNvPr>
          <p:cNvSpPr>
            <a:spLocks noChangeArrowheads="1"/>
          </p:cNvSpPr>
          <p:nvPr/>
        </p:nvSpPr>
        <p:spPr bwMode="auto">
          <a:xfrm>
            <a:off x="4572000" y="2590800"/>
            <a:ext cx="2133600" cy="457200"/>
          </a:xfrm>
          <a:prstGeom prst="flowChartProcess">
            <a:avLst/>
          </a:prstGeom>
          <a:solidFill>
            <a:srgbClr val="99CCFF"/>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99CCFF"/>
            </a:extrusionClr>
            <a:contourClr>
              <a:srgbClr val="99CCFF"/>
            </a:contourClr>
          </a:sp3d>
        </p:spPr>
        <p:txBody>
          <a:bodyPr wrap="none" anchor="ctr">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i="0"/>
              <a:t>Server</a:t>
            </a:r>
          </a:p>
        </p:txBody>
      </p:sp>
      <p:sp>
        <p:nvSpPr>
          <p:cNvPr id="15366" name="AutoShape 7">
            <a:extLst>
              <a:ext uri="{FF2B5EF4-FFF2-40B4-BE49-F238E27FC236}">
                <a16:creationId xmlns:a16="http://schemas.microsoft.com/office/drawing/2014/main" id="{802ADE2E-86D5-4353-A6AE-5B159DD95DB9}"/>
              </a:ext>
            </a:extLst>
          </p:cNvPr>
          <p:cNvSpPr>
            <a:spLocks noChangeArrowheads="1"/>
          </p:cNvSpPr>
          <p:nvPr/>
        </p:nvSpPr>
        <p:spPr bwMode="auto">
          <a:xfrm>
            <a:off x="2286000" y="4495800"/>
            <a:ext cx="2133600" cy="533400"/>
          </a:xfrm>
          <a:prstGeom prst="flowChartProcess">
            <a:avLst/>
          </a:prstGeom>
          <a:solidFill>
            <a:srgbClr val="99CCFF"/>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99CCFF"/>
            </a:extrusionClr>
            <a:contourClr>
              <a:srgbClr val="99CCFF"/>
            </a:contourClr>
          </a:sp3d>
        </p:spPr>
        <p:txBody>
          <a:bodyPr wrap="none" anchor="ctr">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i="0"/>
              <a:t>Convert to </a:t>
            </a:r>
          </a:p>
          <a:p>
            <a:pPr eaLnBrk="1" hangingPunct="1"/>
            <a:r>
              <a:rPr lang="en-US" altLang="en-US" sz="1600" i="0"/>
              <a:t>Java Code</a:t>
            </a:r>
          </a:p>
        </p:txBody>
      </p:sp>
      <p:sp>
        <p:nvSpPr>
          <p:cNvPr id="15367" name="AutoShape 9">
            <a:extLst>
              <a:ext uri="{FF2B5EF4-FFF2-40B4-BE49-F238E27FC236}">
                <a16:creationId xmlns:a16="http://schemas.microsoft.com/office/drawing/2014/main" id="{F970B3C0-BBCE-490E-8CD5-1E98B0741B31}"/>
              </a:ext>
            </a:extLst>
          </p:cNvPr>
          <p:cNvSpPr>
            <a:spLocks noChangeArrowheads="1"/>
          </p:cNvSpPr>
          <p:nvPr/>
        </p:nvSpPr>
        <p:spPr bwMode="auto">
          <a:xfrm>
            <a:off x="4038600" y="3625850"/>
            <a:ext cx="2971800" cy="838200"/>
          </a:xfrm>
          <a:prstGeom prst="flowChartDecision">
            <a:avLst/>
          </a:prstGeom>
          <a:solidFill>
            <a:srgbClr val="FFFF99"/>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FFFF99"/>
            </a:extrusionClr>
            <a:contourClr>
              <a:srgbClr val="FFFF99"/>
            </a:contourClr>
          </a:sp3d>
        </p:spPr>
        <p:txBody>
          <a:bodyPr wrap="none" anchor="ctr">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i="0"/>
              <a:t>New JSP/</a:t>
            </a:r>
          </a:p>
          <a:p>
            <a:pPr eaLnBrk="1" hangingPunct="1"/>
            <a:r>
              <a:rPr lang="en-US" altLang="en-US" sz="1600" i="0"/>
              <a:t>Modified JSP</a:t>
            </a:r>
          </a:p>
        </p:txBody>
      </p:sp>
      <p:sp>
        <p:nvSpPr>
          <p:cNvPr id="15368" name="Line 10">
            <a:extLst>
              <a:ext uri="{FF2B5EF4-FFF2-40B4-BE49-F238E27FC236}">
                <a16:creationId xmlns:a16="http://schemas.microsoft.com/office/drawing/2014/main" id="{74BDC896-A99A-4DB0-99AF-1165D28201F6}"/>
              </a:ext>
            </a:extLst>
          </p:cNvPr>
          <p:cNvSpPr>
            <a:spLocks noChangeShapeType="1"/>
          </p:cNvSpPr>
          <p:nvPr/>
        </p:nvSpPr>
        <p:spPr bwMode="auto">
          <a:xfrm>
            <a:off x="5486400" y="2286000"/>
            <a:ext cx="0" cy="304800"/>
          </a:xfrm>
          <a:prstGeom prst="line">
            <a:avLst/>
          </a:prstGeom>
          <a:noFill/>
          <a:ln w="38100">
            <a:solidFill>
              <a:schemeClr val="tx1"/>
            </a:solidFill>
            <a:round/>
            <a:headEnd type="none" w="sm" len="sm"/>
            <a:tailEnd type="stealth" w="lg" len="med"/>
          </a:ln>
          <a:extLst>
            <a:ext uri="{909E8E84-426E-40DD-AFC4-6F175D3DCCD1}">
              <a14:hiddenFill xmlns:a14="http://schemas.microsoft.com/office/drawing/2010/main">
                <a:noFill/>
              </a14:hiddenFill>
            </a:ext>
          </a:extLst>
        </p:spPr>
        <p:txBody>
          <a:bodyPr anchor="ctr"/>
          <a:lstStyle/>
          <a:p>
            <a:endParaRPr lang="en-US"/>
          </a:p>
        </p:txBody>
      </p:sp>
      <p:sp>
        <p:nvSpPr>
          <p:cNvPr id="15369" name="Line 11">
            <a:extLst>
              <a:ext uri="{FF2B5EF4-FFF2-40B4-BE49-F238E27FC236}">
                <a16:creationId xmlns:a16="http://schemas.microsoft.com/office/drawing/2014/main" id="{7475D342-4B93-4FB8-A22D-7E8C89B2D9B9}"/>
              </a:ext>
            </a:extLst>
          </p:cNvPr>
          <p:cNvSpPr>
            <a:spLocks noChangeShapeType="1"/>
          </p:cNvSpPr>
          <p:nvPr/>
        </p:nvSpPr>
        <p:spPr bwMode="auto">
          <a:xfrm>
            <a:off x="5486400" y="3200400"/>
            <a:ext cx="0" cy="381000"/>
          </a:xfrm>
          <a:prstGeom prst="line">
            <a:avLst/>
          </a:prstGeom>
          <a:noFill/>
          <a:ln w="38100">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15370" name="AutoShape 12">
            <a:extLst>
              <a:ext uri="{FF2B5EF4-FFF2-40B4-BE49-F238E27FC236}">
                <a16:creationId xmlns:a16="http://schemas.microsoft.com/office/drawing/2014/main" id="{4AAB5E73-FA24-47F5-9CCD-586C8F273CA2}"/>
              </a:ext>
            </a:extLst>
          </p:cNvPr>
          <p:cNvSpPr>
            <a:spLocks noChangeArrowheads="1"/>
          </p:cNvSpPr>
          <p:nvPr/>
        </p:nvSpPr>
        <p:spPr bwMode="auto">
          <a:xfrm>
            <a:off x="2209800" y="5638800"/>
            <a:ext cx="2133600" cy="381000"/>
          </a:xfrm>
          <a:prstGeom prst="flowChartProcess">
            <a:avLst/>
          </a:prstGeom>
          <a:solidFill>
            <a:srgbClr val="99CCFF"/>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99CCFF"/>
            </a:extrusionClr>
            <a:contourClr>
              <a:srgbClr val="99CCFF"/>
            </a:contourClr>
          </a:sp3d>
        </p:spPr>
        <p:txBody>
          <a:bodyPr wrap="none" anchor="ctr">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i="0"/>
              <a:t>Compile</a:t>
            </a:r>
          </a:p>
        </p:txBody>
      </p:sp>
      <p:sp>
        <p:nvSpPr>
          <p:cNvPr id="15371" name="Line 13">
            <a:extLst>
              <a:ext uri="{FF2B5EF4-FFF2-40B4-BE49-F238E27FC236}">
                <a16:creationId xmlns:a16="http://schemas.microsoft.com/office/drawing/2014/main" id="{0A49DA87-9C9C-48CF-9E15-F8BEF2E8896F}"/>
              </a:ext>
            </a:extLst>
          </p:cNvPr>
          <p:cNvSpPr>
            <a:spLocks noChangeShapeType="1"/>
          </p:cNvSpPr>
          <p:nvPr/>
        </p:nvSpPr>
        <p:spPr bwMode="auto">
          <a:xfrm flipH="1">
            <a:off x="3048000" y="4191000"/>
            <a:ext cx="8382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en-US"/>
          </a:p>
        </p:txBody>
      </p:sp>
      <p:sp>
        <p:nvSpPr>
          <p:cNvPr id="15372" name="Line 14">
            <a:extLst>
              <a:ext uri="{FF2B5EF4-FFF2-40B4-BE49-F238E27FC236}">
                <a16:creationId xmlns:a16="http://schemas.microsoft.com/office/drawing/2014/main" id="{E8A80C96-CA9E-44B2-A70B-9D98BCECAD82}"/>
              </a:ext>
            </a:extLst>
          </p:cNvPr>
          <p:cNvSpPr>
            <a:spLocks noChangeShapeType="1"/>
          </p:cNvSpPr>
          <p:nvPr/>
        </p:nvSpPr>
        <p:spPr bwMode="auto">
          <a:xfrm>
            <a:off x="3048000" y="4191000"/>
            <a:ext cx="0" cy="3048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en-US"/>
          </a:p>
        </p:txBody>
      </p:sp>
      <p:sp>
        <p:nvSpPr>
          <p:cNvPr id="15373" name="Line 15">
            <a:extLst>
              <a:ext uri="{FF2B5EF4-FFF2-40B4-BE49-F238E27FC236}">
                <a16:creationId xmlns:a16="http://schemas.microsoft.com/office/drawing/2014/main" id="{8F6151A0-4CF7-4343-9906-0D7929281658}"/>
              </a:ext>
            </a:extLst>
          </p:cNvPr>
          <p:cNvSpPr>
            <a:spLocks noChangeShapeType="1"/>
          </p:cNvSpPr>
          <p:nvPr/>
        </p:nvSpPr>
        <p:spPr bwMode="auto">
          <a:xfrm>
            <a:off x="2971800" y="5181600"/>
            <a:ext cx="0" cy="4572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en-US"/>
          </a:p>
        </p:txBody>
      </p:sp>
      <p:sp>
        <p:nvSpPr>
          <p:cNvPr id="15374" name="Line 16">
            <a:extLst>
              <a:ext uri="{FF2B5EF4-FFF2-40B4-BE49-F238E27FC236}">
                <a16:creationId xmlns:a16="http://schemas.microsoft.com/office/drawing/2014/main" id="{CADFC59B-3592-42F8-B146-286E7FBCFF5B}"/>
              </a:ext>
            </a:extLst>
          </p:cNvPr>
          <p:cNvSpPr>
            <a:spLocks noChangeShapeType="1"/>
          </p:cNvSpPr>
          <p:nvPr/>
        </p:nvSpPr>
        <p:spPr bwMode="auto">
          <a:xfrm>
            <a:off x="4343400" y="5867400"/>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en-US"/>
          </a:p>
        </p:txBody>
      </p:sp>
      <p:sp>
        <p:nvSpPr>
          <p:cNvPr id="15375" name="Rectangle 17">
            <a:extLst>
              <a:ext uri="{FF2B5EF4-FFF2-40B4-BE49-F238E27FC236}">
                <a16:creationId xmlns:a16="http://schemas.microsoft.com/office/drawing/2014/main" id="{6BD5FDEE-B5D4-4C8B-BED8-F8F5708A0299}"/>
              </a:ext>
            </a:extLst>
          </p:cNvPr>
          <p:cNvSpPr>
            <a:spLocks noChangeArrowheads="1"/>
          </p:cNvSpPr>
          <p:nvPr/>
        </p:nvSpPr>
        <p:spPr bwMode="auto">
          <a:xfrm>
            <a:off x="5029200" y="5486400"/>
            <a:ext cx="2438400" cy="609600"/>
          </a:xfrm>
          <a:prstGeom prst="rect">
            <a:avLst/>
          </a:prstGeom>
          <a:solidFill>
            <a:srgbClr val="99CCFF"/>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99CCFF"/>
            </a:extrusionClr>
            <a:contourClr>
              <a:srgbClr val="99CCFF"/>
            </a:contourClr>
          </a:sp3d>
        </p:spPr>
        <p:txBody>
          <a:bodyPr wrap="none" anchor="ctr">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i="0"/>
              <a:t>Execute Servlet</a:t>
            </a:r>
          </a:p>
        </p:txBody>
      </p:sp>
      <p:sp>
        <p:nvSpPr>
          <p:cNvPr id="15376" name="Line 18">
            <a:extLst>
              <a:ext uri="{FF2B5EF4-FFF2-40B4-BE49-F238E27FC236}">
                <a16:creationId xmlns:a16="http://schemas.microsoft.com/office/drawing/2014/main" id="{915DB4C5-1D6D-4668-933F-D478C84D1C53}"/>
              </a:ext>
            </a:extLst>
          </p:cNvPr>
          <p:cNvSpPr>
            <a:spLocks noChangeShapeType="1"/>
          </p:cNvSpPr>
          <p:nvPr/>
        </p:nvSpPr>
        <p:spPr bwMode="auto">
          <a:xfrm>
            <a:off x="5486400" y="4572000"/>
            <a:ext cx="0" cy="9144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en-US"/>
          </a:p>
        </p:txBody>
      </p:sp>
      <p:sp>
        <p:nvSpPr>
          <p:cNvPr id="15377" name="Text Box 19">
            <a:extLst>
              <a:ext uri="{FF2B5EF4-FFF2-40B4-BE49-F238E27FC236}">
                <a16:creationId xmlns:a16="http://schemas.microsoft.com/office/drawing/2014/main" id="{6EF8CEDA-AE22-4B8C-9FD7-3D3FFD3C24B4}"/>
              </a:ext>
            </a:extLst>
          </p:cNvPr>
          <p:cNvSpPr txBox="1">
            <a:spLocks noChangeArrowheads="1"/>
          </p:cNvSpPr>
          <p:nvPr/>
        </p:nvSpPr>
        <p:spPr bwMode="auto">
          <a:xfrm>
            <a:off x="3017839" y="3870325"/>
            <a:ext cx="522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i="0"/>
              <a:t>yes</a:t>
            </a:r>
          </a:p>
        </p:txBody>
      </p:sp>
      <p:sp>
        <p:nvSpPr>
          <p:cNvPr id="15378" name="Text Box 20">
            <a:extLst>
              <a:ext uri="{FF2B5EF4-FFF2-40B4-BE49-F238E27FC236}">
                <a16:creationId xmlns:a16="http://schemas.microsoft.com/office/drawing/2014/main" id="{6451351E-2DE2-4E66-8135-76053CF0EAF4}"/>
              </a:ext>
            </a:extLst>
          </p:cNvPr>
          <p:cNvSpPr txBox="1">
            <a:spLocks noChangeArrowheads="1"/>
          </p:cNvSpPr>
          <p:nvPr/>
        </p:nvSpPr>
        <p:spPr bwMode="auto">
          <a:xfrm>
            <a:off x="5605463" y="4953000"/>
            <a:ext cx="431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i="0"/>
              <a:t>no</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a:extLst>
              <a:ext uri="{FF2B5EF4-FFF2-40B4-BE49-F238E27FC236}">
                <a16:creationId xmlns:a16="http://schemas.microsoft.com/office/drawing/2014/main" id="{5826C97C-1CBA-4467-A4CB-04D0D736A90C}"/>
              </a:ext>
            </a:extLst>
          </p:cNvPr>
          <p:cNvSpPr>
            <a:spLocks noGrp="1" noChangeArrowheads="1"/>
          </p:cNvSpPr>
          <p:nvPr>
            <p:ph type="title"/>
          </p:nvPr>
        </p:nvSpPr>
        <p:spPr>
          <a:effectLst>
            <a:outerShdw dist="17961" dir="2700000" algn="ctr" rotWithShape="0">
              <a:srgbClr val="676D97"/>
            </a:outerShdw>
          </a:effectLst>
        </p:spPr>
        <p:txBody>
          <a:bodyPr/>
          <a:lstStyle/>
          <a:p>
            <a:pPr eaLnBrk="1" hangingPunct="1">
              <a:defRPr/>
            </a:pPr>
            <a:r>
              <a:rPr lang="en-US"/>
              <a:t>Request – Response Cycle In JSP</a:t>
            </a:r>
          </a:p>
        </p:txBody>
      </p:sp>
      <p:sp>
        <p:nvSpPr>
          <p:cNvPr id="16387" name="Rectangle 3">
            <a:extLst>
              <a:ext uri="{FF2B5EF4-FFF2-40B4-BE49-F238E27FC236}">
                <a16:creationId xmlns:a16="http://schemas.microsoft.com/office/drawing/2014/main" id="{B059B0BD-55DF-46E0-8E17-23C8326D2EE8}"/>
              </a:ext>
            </a:extLst>
          </p:cNvPr>
          <p:cNvSpPr>
            <a:spLocks noGrp="1" noChangeArrowheads="1"/>
          </p:cNvSpPr>
          <p:nvPr>
            <p:ph type="body" idx="1"/>
          </p:nvPr>
        </p:nvSpPr>
        <p:spPr>
          <a:xfrm>
            <a:off x="1981201" y="1447801"/>
            <a:ext cx="7775575" cy="3902075"/>
          </a:xfrm>
        </p:spPr>
        <p:txBody>
          <a:bodyPr/>
          <a:lstStyle/>
          <a:p>
            <a:pPr algn="just">
              <a:lnSpc>
                <a:spcPct val="80000"/>
              </a:lnSpc>
              <a:buFontTx/>
              <a:buNone/>
            </a:pPr>
            <a:r>
              <a:rPr lang="en-US" altLang="en-US" sz="1800"/>
              <a:t>1. The user goes to a web site made using JSP. The user goes to a JSP page (ending with .jsp). The web browser makes the request via the Internet. </a:t>
            </a:r>
          </a:p>
          <a:p>
            <a:pPr algn="just">
              <a:lnSpc>
                <a:spcPct val="80000"/>
              </a:lnSpc>
            </a:pPr>
            <a:endParaRPr lang="en-US" altLang="en-US" sz="1800"/>
          </a:p>
          <a:p>
            <a:pPr algn="just">
              <a:lnSpc>
                <a:spcPct val="80000"/>
              </a:lnSpc>
              <a:buFontTx/>
              <a:buNone/>
            </a:pPr>
            <a:r>
              <a:rPr lang="en-US" altLang="en-US" sz="1800"/>
              <a:t>2. The JSP request gets sent to the Web server. </a:t>
            </a:r>
          </a:p>
          <a:p>
            <a:pPr algn="just">
              <a:lnSpc>
                <a:spcPct val="80000"/>
              </a:lnSpc>
            </a:pPr>
            <a:endParaRPr lang="en-US" altLang="en-US" sz="1800"/>
          </a:p>
          <a:p>
            <a:pPr algn="just">
              <a:lnSpc>
                <a:spcPct val="80000"/>
              </a:lnSpc>
              <a:buFontTx/>
              <a:buNone/>
            </a:pPr>
            <a:r>
              <a:rPr lang="en-US" altLang="en-US" sz="1800"/>
              <a:t>3. The Web server recognizes that the file required is special (.jsp), therefore passes the JSP file to the JSP Servlet Engine. </a:t>
            </a:r>
          </a:p>
          <a:p>
            <a:pPr algn="just">
              <a:lnSpc>
                <a:spcPct val="80000"/>
              </a:lnSpc>
            </a:pPr>
            <a:endParaRPr lang="en-US" altLang="en-US" sz="1800"/>
          </a:p>
          <a:p>
            <a:pPr algn="just">
              <a:lnSpc>
                <a:spcPct val="80000"/>
              </a:lnSpc>
              <a:buFontTx/>
              <a:buNone/>
            </a:pPr>
            <a:r>
              <a:rPr lang="en-US" altLang="en-US" sz="1800"/>
              <a:t>4. If the JSP file has been called the first time, the JSP file is parsed, otherwise go to step 7. </a:t>
            </a:r>
          </a:p>
          <a:p>
            <a:pPr algn="just">
              <a:lnSpc>
                <a:spcPct val="80000"/>
              </a:lnSpc>
            </a:pPr>
            <a:endParaRPr lang="en-US" altLang="en-US" sz="180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a:extLst>
              <a:ext uri="{FF2B5EF4-FFF2-40B4-BE49-F238E27FC236}">
                <a16:creationId xmlns:a16="http://schemas.microsoft.com/office/drawing/2014/main" id="{E42F5859-3F52-4EDA-9286-75C17C6A6123}"/>
              </a:ext>
            </a:extLst>
          </p:cNvPr>
          <p:cNvSpPr>
            <a:spLocks noGrp="1" noChangeArrowheads="1"/>
          </p:cNvSpPr>
          <p:nvPr>
            <p:ph type="title"/>
          </p:nvPr>
        </p:nvSpPr>
        <p:spPr>
          <a:effectLst>
            <a:outerShdw dist="17961" dir="2700000" algn="ctr" rotWithShape="0">
              <a:srgbClr val="676D97"/>
            </a:outerShdw>
          </a:effectLst>
        </p:spPr>
        <p:txBody>
          <a:bodyPr/>
          <a:lstStyle/>
          <a:p>
            <a:pPr eaLnBrk="1" hangingPunct="1">
              <a:defRPr/>
            </a:pPr>
            <a:r>
              <a:rPr lang="en-US"/>
              <a:t>Request – Response Cycle In JSP</a:t>
            </a:r>
          </a:p>
        </p:txBody>
      </p:sp>
      <p:sp>
        <p:nvSpPr>
          <p:cNvPr id="17411" name="Rectangle 3">
            <a:extLst>
              <a:ext uri="{FF2B5EF4-FFF2-40B4-BE49-F238E27FC236}">
                <a16:creationId xmlns:a16="http://schemas.microsoft.com/office/drawing/2014/main" id="{F404FAC7-7B18-4C58-9C60-7F79AFD8C7E4}"/>
              </a:ext>
            </a:extLst>
          </p:cNvPr>
          <p:cNvSpPr>
            <a:spLocks noGrp="1" noChangeArrowheads="1"/>
          </p:cNvSpPr>
          <p:nvPr>
            <p:ph type="body" idx="1"/>
          </p:nvPr>
        </p:nvSpPr>
        <p:spPr>
          <a:xfrm>
            <a:off x="2209801" y="1524001"/>
            <a:ext cx="7775575" cy="3902075"/>
          </a:xfrm>
        </p:spPr>
        <p:txBody>
          <a:bodyPr/>
          <a:lstStyle/>
          <a:p>
            <a:pPr>
              <a:lnSpc>
                <a:spcPct val="80000"/>
              </a:lnSpc>
              <a:buFontTx/>
              <a:buNone/>
            </a:pPr>
            <a:endParaRPr lang="en-US" altLang="en-US" sz="1800"/>
          </a:p>
          <a:p>
            <a:pPr>
              <a:lnSpc>
                <a:spcPct val="80000"/>
              </a:lnSpc>
              <a:buFontTx/>
              <a:buNone/>
            </a:pPr>
            <a:r>
              <a:rPr lang="en-US" altLang="en-US" sz="1800"/>
              <a:t>5. The next step is to generate a special Servlet from the JSP file. All the HTML required is converted to println statements. </a:t>
            </a:r>
          </a:p>
          <a:p>
            <a:pPr>
              <a:lnSpc>
                <a:spcPct val="80000"/>
              </a:lnSpc>
            </a:pPr>
            <a:endParaRPr lang="en-US" altLang="en-US" sz="1800"/>
          </a:p>
          <a:p>
            <a:pPr>
              <a:lnSpc>
                <a:spcPct val="80000"/>
              </a:lnSpc>
              <a:buFontTx/>
              <a:buNone/>
            </a:pPr>
            <a:r>
              <a:rPr lang="en-US" altLang="en-US" sz="1800"/>
              <a:t>6. The Servlet source code is compiled into a class. </a:t>
            </a:r>
          </a:p>
          <a:p>
            <a:pPr>
              <a:lnSpc>
                <a:spcPct val="80000"/>
              </a:lnSpc>
            </a:pPr>
            <a:endParaRPr lang="en-US" altLang="en-US" sz="1800"/>
          </a:p>
          <a:p>
            <a:pPr>
              <a:lnSpc>
                <a:spcPct val="80000"/>
              </a:lnSpc>
              <a:buFontTx/>
              <a:buNone/>
            </a:pPr>
            <a:r>
              <a:rPr lang="en-US" altLang="en-US" sz="1800"/>
              <a:t>7. The Servlet is instantiated, calling the init and service methods. </a:t>
            </a:r>
          </a:p>
          <a:p>
            <a:pPr>
              <a:lnSpc>
                <a:spcPct val="80000"/>
              </a:lnSpc>
            </a:pPr>
            <a:endParaRPr lang="en-US" altLang="en-US" sz="1800"/>
          </a:p>
          <a:p>
            <a:pPr>
              <a:lnSpc>
                <a:spcPct val="80000"/>
              </a:lnSpc>
              <a:buFontTx/>
              <a:buNone/>
            </a:pPr>
            <a:r>
              <a:rPr lang="en-US" altLang="en-US" sz="1800"/>
              <a:t>8. HTML from the Servlet output is sent via the Internet. </a:t>
            </a:r>
          </a:p>
          <a:p>
            <a:pPr>
              <a:lnSpc>
                <a:spcPct val="80000"/>
              </a:lnSpc>
            </a:pPr>
            <a:endParaRPr lang="en-US" altLang="en-US" sz="1800"/>
          </a:p>
          <a:p>
            <a:pPr>
              <a:lnSpc>
                <a:spcPct val="80000"/>
              </a:lnSpc>
              <a:buFontTx/>
              <a:buNone/>
            </a:pPr>
            <a:r>
              <a:rPr lang="en-US" altLang="en-US" sz="1800"/>
              <a:t>9. HTML results are displayed on the user's web browser</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a:extLst>
              <a:ext uri="{FF2B5EF4-FFF2-40B4-BE49-F238E27FC236}">
                <a16:creationId xmlns:a16="http://schemas.microsoft.com/office/drawing/2014/main" id="{C6B4533C-A070-4705-8774-C6CC2DF70F0A}"/>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21B0935C-9D9A-4CE9-A683-FEBB35AF683C}" type="slidenum">
              <a:rPr lang="en-US" altLang="en-US" sz="1000" i="0">
                <a:solidFill>
                  <a:srgbClr val="FFFFFF"/>
                </a:solidFill>
              </a:rPr>
              <a:pPr algn="l" eaLnBrk="1" hangingPunct="1"/>
              <a:t>178</a:t>
            </a:fld>
            <a:endParaRPr lang="en-US" altLang="en-US" sz="1000" i="0">
              <a:solidFill>
                <a:srgbClr val="FFFFFF"/>
              </a:solidFill>
            </a:endParaRPr>
          </a:p>
        </p:txBody>
      </p:sp>
      <p:sp>
        <p:nvSpPr>
          <p:cNvPr id="759811" name="Rectangle 2">
            <a:extLst>
              <a:ext uri="{FF2B5EF4-FFF2-40B4-BE49-F238E27FC236}">
                <a16:creationId xmlns:a16="http://schemas.microsoft.com/office/drawing/2014/main" id="{D5479E0F-758D-49C5-8379-67E7002BCE66}"/>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JSP Life cycle phases</a:t>
            </a:r>
          </a:p>
        </p:txBody>
      </p:sp>
      <p:sp>
        <p:nvSpPr>
          <p:cNvPr id="18436" name="Rectangle 3">
            <a:extLst>
              <a:ext uri="{FF2B5EF4-FFF2-40B4-BE49-F238E27FC236}">
                <a16:creationId xmlns:a16="http://schemas.microsoft.com/office/drawing/2014/main" id="{C298F676-60CF-4D05-A4D8-37C3E2972EA6}"/>
              </a:ext>
            </a:extLst>
          </p:cNvPr>
          <p:cNvSpPr>
            <a:spLocks noGrp="1" noChangeArrowheads="1"/>
          </p:cNvSpPr>
          <p:nvPr>
            <p:ph type="body" idx="4294967295"/>
          </p:nvPr>
        </p:nvSpPr>
        <p:spPr/>
        <p:txBody>
          <a:bodyPr/>
          <a:lstStyle/>
          <a:p>
            <a:pPr eaLnBrk="1" hangingPunct="1"/>
            <a:r>
              <a:rPr lang="en-US" altLang="en-US" sz="1800"/>
              <a:t> Translation phase</a:t>
            </a:r>
          </a:p>
          <a:p>
            <a:pPr eaLnBrk="1" hangingPunct="1"/>
            <a:r>
              <a:rPr lang="en-US" altLang="en-US" sz="1800"/>
              <a:t> Compile phase</a:t>
            </a:r>
          </a:p>
          <a:p>
            <a:pPr eaLnBrk="1" hangingPunct="1"/>
            <a:r>
              <a:rPr lang="en-US" altLang="en-US" sz="1800"/>
              <a:t> Execution phase</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a:extLst>
              <a:ext uri="{FF2B5EF4-FFF2-40B4-BE49-F238E27FC236}">
                <a16:creationId xmlns:a16="http://schemas.microsoft.com/office/drawing/2014/main" id="{8BF3B7CD-7483-4DAB-8A80-B1BE784ACB52}"/>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A591ABAB-5C67-48E7-96F4-DBAA064D2044}" type="slidenum">
              <a:rPr lang="en-US" altLang="en-US" sz="1000" i="0">
                <a:solidFill>
                  <a:srgbClr val="FFFFFF"/>
                </a:solidFill>
              </a:rPr>
              <a:pPr algn="l" eaLnBrk="1" hangingPunct="1"/>
              <a:t>179</a:t>
            </a:fld>
            <a:endParaRPr lang="en-US" altLang="en-US" sz="1000" i="0">
              <a:solidFill>
                <a:srgbClr val="FFFFFF"/>
              </a:solidFill>
            </a:endParaRPr>
          </a:p>
        </p:txBody>
      </p:sp>
      <p:sp>
        <p:nvSpPr>
          <p:cNvPr id="760835" name="Rectangle 5">
            <a:extLst>
              <a:ext uri="{FF2B5EF4-FFF2-40B4-BE49-F238E27FC236}">
                <a16:creationId xmlns:a16="http://schemas.microsoft.com/office/drawing/2014/main" id="{D8F7218A-0717-45F4-B3A4-745FAD9DEDD2}"/>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Life Cycle Methods of JSP</a:t>
            </a:r>
          </a:p>
        </p:txBody>
      </p:sp>
      <p:pic>
        <p:nvPicPr>
          <p:cNvPr id="19460" name="Picture 4">
            <a:extLst>
              <a:ext uri="{FF2B5EF4-FFF2-40B4-BE49-F238E27FC236}">
                <a16:creationId xmlns:a16="http://schemas.microsoft.com/office/drawing/2014/main" id="{57D44E58-204B-4412-9E28-A40EB524B283}"/>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438400" y="1752600"/>
            <a:ext cx="7467600" cy="4114800"/>
          </a:xfr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3804CF2B-B913-4E57-86A6-55B4EDDCBD39}"/>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J2EE Overview</a:t>
            </a:r>
          </a:p>
        </p:txBody>
      </p:sp>
      <p:sp>
        <p:nvSpPr>
          <p:cNvPr id="18435" name="Rectangle 3">
            <a:extLst>
              <a:ext uri="{FF2B5EF4-FFF2-40B4-BE49-F238E27FC236}">
                <a16:creationId xmlns:a16="http://schemas.microsoft.com/office/drawing/2014/main" id="{6ADF4B9E-4C47-4A42-A84D-3F837ED3D368}"/>
              </a:ext>
            </a:extLst>
          </p:cNvPr>
          <p:cNvSpPr>
            <a:spLocks noGrp="1" noChangeArrowheads="1"/>
          </p:cNvSpPr>
          <p:nvPr>
            <p:ph type="body" idx="1"/>
          </p:nvPr>
        </p:nvSpPr>
        <p:spPr/>
        <p:txBody>
          <a:bodyPr/>
          <a:lstStyle/>
          <a:p>
            <a:pPr marL="342900" indent="-342900" algn="just">
              <a:lnSpc>
                <a:spcPct val="80000"/>
              </a:lnSpc>
            </a:pPr>
            <a:r>
              <a:rPr lang="en-US" altLang="en-US" sz="2000" b="1" u="sng" dirty="0"/>
              <a:t>Features</a:t>
            </a:r>
          </a:p>
          <a:p>
            <a:pPr marL="742950" lvl="1" indent="-285750" algn="just">
              <a:lnSpc>
                <a:spcPct val="80000"/>
              </a:lnSpc>
            </a:pPr>
            <a:r>
              <a:rPr lang="en-US" altLang="en-US" sz="1600" dirty="0"/>
              <a:t>Application server products typically bundle </a:t>
            </a:r>
            <a:r>
              <a:rPr lang="en-US" altLang="en-US" sz="1600" b="1" dirty="0"/>
              <a:t>middleware</a:t>
            </a:r>
            <a:r>
              <a:rPr lang="en-US" altLang="en-US" sz="1600" dirty="0"/>
              <a:t> to enable applications to intercommunicate with dependent applications, like Web servers, database management systems and chart programs. </a:t>
            </a:r>
          </a:p>
          <a:p>
            <a:pPr marL="742950" lvl="1" indent="-285750" algn="just">
              <a:lnSpc>
                <a:spcPct val="80000"/>
              </a:lnSpc>
            </a:pPr>
            <a:r>
              <a:rPr lang="en-US" altLang="en-US" sz="1600" dirty="0"/>
              <a:t>Portals are a common application server mechanism by which a single point of entry is provided to multiple devices. </a:t>
            </a:r>
          </a:p>
          <a:p>
            <a:pPr marL="742950" lvl="1" indent="-285750" algn="just">
              <a:lnSpc>
                <a:spcPct val="80000"/>
              </a:lnSpc>
            </a:pPr>
            <a:r>
              <a:rPr lang="en-US" altLang="en-US" sz="1600" dirty="0"/>
              <a:t>EJB are hosted in an Application Server. Some common example of Application Server are WebSphere Application Server (   ), JBoss (RedHat), Tomcat (Apache), </a:t>
            </a:r>
            <a:r>
              <a:rPr lang="en-US" altLang="en-US" sz="1600" dirty="0" err="1"/>
              <a:t>SunAppServer</a:t>
            </a:r>
            <a:r>
              <a:rPr lang="en-US" altLang="en-US" sz="1600" dirty="0"/>
              <a:t>( Sun Microsystems), WebLogic Server (BEA).</a:t>
            </a:r>
          </a:p>
          <a:p>
            <a:pPr marL="342900" indent="-342900">
              <a:lnSpc>
                <a:spcPct val="80000"/>
              </a:lnSpc>
            </a:pPr>
            <a:endParaRPr lang="en-US" altLang="en-US" sz="20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a:extLst>
              <a:ext uri="{FF2B5EF4-FFF2-40B4-BE49-F238E27FC236}">
                <a16:creationId xmlns:a16="http://schemas.microsoft.com/office/drawing/2014/main" id="{AD064C55-0EA2-411A-91E1-08614B27511B}"/>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0F1B327C-9E6C-4178-A42B-D93625073BA8}" type="slidenum">
              <a:rPr lang="en-US" altLang="en-US" sz="1000" i="0">
                <a:solidFill>
                  <a:srgbClr val="FFFFFF"/>
                </a:solidFill>
              </a:rPr>
              <a:pPr algn="l" eaLnBrk="1" hangingPunct="1"/>
              <a:t>180</a:t>
            </a:fld>
            <a:endParaRPr lang="en-US" altLang="en-US" sz="1000" i="0">
              <a:solidFill>
                <a:srgbClr val="FFFFFF"/>
              </a:solidFill>
            </a:endParaRPr>
          </a:p>
        </p:txBody>
      </p:sp>
      <p:sp>
        <p:nvSpPr>
          <p:cNvPr id="761859" name="Rectangle 2">
            <a:extLst>
              <a:ext uri="{FF2B5EF4-FFF2-40B4-BE49-F238E27FC236}">
                <a16:creationId xmlns:a16="http://schemas.microsoft.com/office/drawing/2014/main" id="{2263048C-A940-404C-BB40-C7D5366D94F2}"/>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Initialization of a JSP Page</a:t>
            </a:r>
          </a:p>
        </p:txBody>
      </p:sp>
      <p:sp>
        <p:nvSpPr>
          <p:cNvPr id="20484" name="Rectangle 3">
            <a:extLst>
              <a:ext uri="{FF2B5EF4-FFF2-40B4-BE49-F238E27FC236}">
                <a16:creationId xmlns:a16="http://schemas.microsoft.com/office/drawing/2014/main" id="{7FB0B150-D5E1-4CEF-B984-EC8032629436}"/>
              </a:ext>
            </a:extLst>
          </p:cNvPr>
          <p:cNvSpPr>
            <a:spLocks noGrp="1" noChangeArrowheads="1"/>
          </p:cNvSpPr>
          <p:nvPr>
            <p:ph type="body" idx="4294967295"/>
          </p:nvPr>
        </p:nvSpPr>
        <p:spPr/>
        <p:txBody>
          <a:bodyPr/>
          <a:lstStyle/>
          <a:p>
            <a:pPr eaLnBrk="1" hangingPunct="1"/>
            <a:r>
              <a:rPr lang="en-US" altLang="en-US" sz="1800"/>
              <a:t>Declare methods for performing the following tasks using JSP declaration mechanism</a:t>
            </a:r>
          </a:p>
          <a:p>
            <a:pPr lvl="1" eaLnBrk="1" hangingPunct="1"/>
            <a:r>
              <a:rPr lang="en-US" altLang="en-US" sz="1800"/>
              <a:t> Read persistent configuration data</a:t>
            </a:r>
          </a:p>
          <a:p>
            <a:pPr lvl="1" eaLnBrk="1" hangingPunct="1"/>
            <a:r>
              <a:rPr lang="en-US" altLang="en-US" sz="1800"/>
              <a:t> Initialize resources</a:t>
            </a:r>
          </a:p>
          <a:p>
            <a:pPr lvl="1" eaLnBrk="1" hangingPunct="1">
              <a:spcBef>
                <a:spcPct val="0"/>
              </a:spcBef>
              <a:spcAft>
                <a:spcPct val="0"/>
              </a:spcAft>
            </a:pPr>
            <a:r>
              <a:rPr lang="en-US" altLang="en-US" sz="1800"/>
              <a:t> Perform any other one-time activities by overriding </a:t>
            </a:r>
            <a:r>
              <a:rPr lang="en-US" altLang="en-US" sz="1800">
                <a:solidFill>
                  <a:srgbClr val="0000CC"/>
                </a:solidFill>
              </a:rPr>
              <a:t>jspInit()</a:t>
            </a:r>
            <a:r>
              <a:rPr lang="en-US" altLang="en-US" sz="1800"/>
              <a:t> </a:t>
            </a:r>
          </a:p>
          <a:p>
            <a:pPr lvl="1" eaLnBrk="1" hangingPunct="1">
              <a:spcBef>
                <a:spcPct val="0"/>
              </a:spcBef>
              <a:spcAft>
                <a:spcPct val="0"/>
              </a:spcAft>
              <a:buFont typeface="Wingdings" panose="05000000000000000000" pitchFamily="2" charset="2"/>
              <a:buNone/>
            </a:pPr>
            <a:r>
              <a:rPr lang="en-US" altLang="en-US" sz="1800"/>
              <a:t>    method of JspPage interface</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a:extLst>
              <a:ext uri="{FF2B5EF4-FFF2-40B4-BE49-F238E27FC236}">
                <a16:creationId xmlns:a16="http://schemas.microsoft.com/office/drawing/2014/main" id="{18916B55-FA00-4C8C-95E2-B61444DDD73F}"/>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31601FAF-334A-4835-B7F9-3B6EFB7649ED}" type="slidenum">
              <a:rPr lang="en-US" altLang="en-US" sz="1000" i="0">
                <a:solidFill>
                  <a:srgbClr val="FFFFFF"/>
                </a:solidFill>
              </a:rPr>
              <a:pPr algn="l" eaLnBrk="1" hangingPunct="1"/>
              <a:t>181</a:t>
            </a:fld>
            <a:endParaRPr lang="en-US" altLang="en-US" sz="1000" i="0">
              <a:solidFill>
                <a:srgbClr val="FFFFFF"/>
              </a:solidFill>
            </a:endParaRPr>
          </a:p>
        </p:txBody>
      </p:sp>
      <p:sp>
        <p:nvSpPr>
          <p:cNvPr id="762883" name="Rectangle 2">
            <a:extLst>
              <a:ext uri="{FF2B5EF4-FFF2-40B4-BE49-F238E27FC236}">
                <a16:creationId xmlns:a16="http://schemas.microsoft.com/office/drawing/2014/main" id="{FDA42810-E640-4DA2-950A-8C99244E9148}"/>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Finalization of JSP Page</a:t>
            </a:r>
          </a:p>
        </p:txBody>
      </p:sp>
      <p:sp>
        <p:nvSpPr>
          <p:cNvPr id="21508" name="Rectangle 3">
            <a:extLst>
              <a:ext uri="{FF2B5EF4-FFF2-40B4-BE49-F238E27FC236}">
                <a16:creationId xmlns:a16="http://schemas.microsoft.com/office/drawing/2014/main" id="{B07201CE-EA10-49A7-995A-7FDA30E45114}"/>
              </a:ext>
            </a:extLst>
          </p:cNvPr>
          <p:cNvSpPr>
            <a:spLocks noGrp="1" noChangeArrowheads="1"/>
          </p:cNvSpPr>
          <p:nvPr>
            <p:ph type="body" idx="4294967295"/>
          </p:nvPr>
        </p:nvSpPr>
        <p:spPr/>
        <p:txBody>
          <a:bodyPr/>
          <a:lstStyle/>
          <a:p>
            <a:pPr eaLnBrk="1" hangingPunct="1"/>
            <a:r>
              <a:rPr lang="en-US" altLang="en-US" sz="1800"/>
              <a:t>Declare methods for performing the following tasks using JSP declaration mechanism</a:t>
            </a:r>
          </a:p>
          <a:p>
            <a:pPr lvl="1" eaLnBrk="1" hangingPunct="1"/>
            <a:r>
              <a:rPr lang="en-US" altLang="en-US" sz="1800"/>
              <a:t> Release resources</a:t>
            </a:r>
          </a:p>
          <a:p>
            <a:pPr lvl="1" eaLnBrk="1" hangingPunct="1">
              <a:spcBef>
                <a:spcPct val="0"/>
              </a:spcBef>
              <a:spcAft>
                <a:spcPct val="0"/>
              </a:spcAft>
            </a:pPr>
            <a:r>
              <a:rPr lang="en-US" altLang="en-US" sz="1800"/>
              <a:t> Perform any other one-time cleanup activities by overriding </a:t>
            </a:r>
          </a:p>
          <a:p>
            <a:pPr lvl="1" eaLnBrk="1" hangingPunct="1">
              <a:spcBef>
                <a:spcPct val="0"/>
              </a:spcBef>
              <a:spcAft>
                <a:spcPct val="0"/>
              </a:spcAft>
              <a:buFont typeface="Wingdings" panose="05000000000000000000" pitchFamily="2" charset="2"/>
              <a:buNone/>
            </a:pPr>
            <a:r>
              <a:rPr lang="en-US" altLang="en-US" sz="1800"/>
              <a:t>    jspDestroy() method of JspPage interface</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a:extLst>
              <a:ext uri="{FF2B5EF4-FFF2-40B4-BE49-F238E27FC236}">
                <a16:creationId xmlns:a16="http://schemas.microsoft.com/office/drawing/2014/main" id="{137F9A5C-4CBD-4D5E-A0FF-CFC8465D4E53}"/>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5D3BE711-1485-4B30-B393-1B467D9903C6}" type="slidenum">
              <a:rPr lang="en-US" altLang="en-US" sz="1000" i="0">
                <a:solidFill>
                  <a:srgbClr val="FFFFFF"/>
                </a:solidFill>
              </a:rPr>
              <a:pPr algn="l" eaLnBrk="1" hangingPunct="1"/>
              <a:t>182</a:t>
            </a:fld>
            <a:endParaRPr lang="en-US" altLang="en-US" sz="1000" i="0">
              <a:solidFill>
                <a:srgbClr val="FFFFFF"/>
              </a:solidFill>
            </a:endParaRPr>
          </a:p>
        </p:txBody>
      </p:sp>
      <p:sp>
        <p:nvSpPr>
          <p:cNvPr id="763907" name="Rectangle 5">
            <a:extLst>
              <a:ext uri="{FF2B5EF4-FFF2-40B4-BE49-F238E27FC236}">
                <a16:creationId xmlns:a16="http://schemas.microsoft.com/office/drawing/2014/main" id="{8D067A18-35E0-4554-AA7E-46E96CB45C22}"/>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JSP Engine</a:t>
            </a:r>
          </a:p>
        </p:txBody>
      </p:sp>
      <p:pic>
        <p:nvPicPr>
          <p:cNvPr id="22532" name="Picture 4">
            <a:extLst>
              <a:ext uri="{FF2B5EF4-FFF2-40B4-BE49-F238E27FC236}">
                <a16:creationId xmlns:a16="http://schemas.microsoft.com/office/drawing/2014/main" id="{80FC7CD5-D707-4A66-89F8-26011F1E68D6}"/>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39471" t="18918" r="3334" b="23955"/>
          <a:stretch>
            <a:fillRect/>
          </a:stretch>
        </p:blipFill>
        <p:spPr>
          <a:xfrm>
            <a:off x="5257800" y="1371600"/>
            <a:ext cx="5410200" cy="5105400"/>
          </a:xfrm>
          <a:noFill/>
        </p:spPr>
      </p:pic>
      <p:sp>
        <p:nvSpPr>
          <p:cNvPr id="22533" name="Text Box 5">
            <a:extLst>
              <a:ext uri="{FF2B5EF4-FFF2-40B4-BE49-F238E27FC236}">
                <a16:creationId xmlns:a16="http://schemas.microsoft.com/office/drawing/2014/main" id="{C49C7493-00F4-4924-B261-756F1F860707}"/>
              </a:ext>
            </a:extLst>
          </p:cNvPr>
          <p:cNvSpPr txBox="1">
            <a:spLocks noChangeArrowheads="1"/>
          </p:cNvSpPr>
          <p:nvPr/>
        </p:nvSpPr>
        <p:spPr bwMode="auto">
          <a:xfrm>
            <a:off x="1676400" y="1524000"/>
            <a:ext cx="3657600" cy="4953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spcBef>
                <a:spcPct val="0"/>
              </a:spcBef>
              <a:buClr>
                <a:schemeClr val="accent1"/>
              </a:buClr>
              <a:buFontTx/>
              <a:buChar char="•"/>
            </a:pPr>
            <a:r>
              <a:rPr lang="en-US" altLang="en-US" b="0" i="0"/>
              <a:t> A JSP page is interpreted by a  JSP engine. </a:t>
            </a:r>
          </a:p>
          <a:p>
            <a:pPr algn="just" eaLnBrk="1" hangingPunct="1">
              <a:spcBef>
                <a:spcPct val="0"/>
              </a:spcBef>
              <a:buClr>
                <a:schemeClr val="accent1"/>
              </a:buClr>
              <a:buFontTx/>
              <a:buChar char="•"/>
            </a:pPr>
            <a:endParaRPr lang="en-US" altLang="en-US" b="0" i="0"/>
          </a:p>
          <a:p>
            <a:pPr algn="just" eaLnBrk="1" hangingPunct="1">
              <a:spcBef>
                <a:spcPct val="0"/>
              </a:spcBef>
              <a:buClr>
                <a:schemeClr val="accent1"/>
              </a:buClr>
              <a:buFontTx/>
              <a:buChar char="•"/>
            </a:pPr>
            <a:r>
              <a:rPr lang="en-US" altLang="en-US" b="0" i="0"/>
              <a:t> The JSP engine handles requests from the client to the JSP page and then sends appropriate responses from the JSP page back to the client.</a:t>
            </a:r>
          </a:p>
          <a:p>
            <a:pPr algn="just" eaLnBrk="1" hangingPunct="1">
              <a:spcBef>
                <a:spcPct val="0"/>
              </a:spcBef>
              <a:buClr>
                <a:schemeClr val="accent1"/>
              </a:buClr>
              <a:buFontTx/>
              <a:buChar char="•"/>
            </a:pPr>
            <a:endParaRPr lang="en-US" altLang="en-US" b="0" i="0"/>
          </a:p>
          <a:p>
            <a:pPr algn="just" eaLnBrk="1" hangingPunct="1">
              <a:spcBef>
                <a:spcPct val="0"/>
              </a:spcBef>
              <a:buClr>
                <a:schemeClr val="accent1"/>
              </a:buClr>
              <a:buFontTx/>
              <a:buChar char="•"/>
            </a:pPr>
            <a:r>
              <a:rPr lang="en-US" altLang="en-US" b="0" i="0"/>
              <a:t> The JSP engine processes the JSP tags and scriptlets of your JSP page, and then gets the required content for the page.</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a:extLst>
              <a:ext uri="{FF2B5EF4-FFF2-40B4-BE49-F238E27FC236}">
                <a16:creationId xmlns:a16="http://schemas.microsoft.com/office/drawing/2014/main" id="{0A9C494A-944F-46C6-BB0A-4DE83BDEAC6D}"/>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74CD8095-E46B-4B08-89A3-D8F3FAC24093}" type="slidenum">
              <a:rPr lang="en-US" altLang="en-US" sz="1000" i="0">
                <a:solidFill>
                  <a:srgbClr val="FFFFFF"/>
                </a:solidFill>
              </a:rPr>
              <a:pPr algn="l" eaLnBrk="1" hangingPunct="1"/>
              <a:t>183</a:t>
            </a:fld>
            <a:endParaRPr lang="en-US" altLang="en-US" sz="1000" i="0">
              <a:solidFill>
                <a:srgbClr val="FFFFFF"/>
              </a:solidFill>
            </a:endParaRPr>
          </a:p>
        </p:txBody>
      </p:sp>
      <p:sp>
        <p:nvSpPr>
          <p:cNvPr id="764931" name="Rectangle 5">
            <a:extLst>
              <a:ext uri="{FF2B5EF4-FFF2-40B4-BE49-F238E27FC236}">
                <a16:creationId xmlns:a16="http://schemas.microsoft.com/office/drawing/2014/main" id="{82EC1CB7-14C8-4160-B250-F7AC116A151E}"/>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Running a JSP Page</a:t>
            </a:r>
          </a:p>
        </p:txBody>
      </p:sp>
      <p:pic>
        <p:nvPicPr>
          <p:cNvPr id="23556" name="Picture 4">
            <a:extLst>
              <a:ext uri="{FF2B5EF4-FFF2-40B4-BE49-F238E27FC236}">
                <a16:creationId xmlns:a16="http://schemas.microsoft.com/office/drawing/2014/main" id="{AA97F8C6-C359-4F0B-9573-DFA038477F69}"/>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2499" t="19272" r="3334" b="23692"/>
          <a:stretch>
            <a:fillRect/>
          </a:stretch>
        </p:blipFill>
        <p:spPr>
          <a:xfrm>
            <a:off x="1676400" y="1385888"/>
            <a:ext cx="8991600" cy="5105400"/>
          </a:xfrm>
          <a:noFill/>
        </p:spPr>
      </p:pic>
      <p:sp>
        <p:nvSpPr>
          <p:cNvPr id="23557" name="Text Box 5">
            <a:extLst>
              <a:ext uri="{FF2B5EF4-FFF2-40B4-BE49-F238E27FC236}">
                <a16:creationId xmlns:a16="http://schemas.microsoft.com/office/drawing/2014/main" id="{A9E7AC32-17DB-4E4C-8AFD-D628DE867B3A}"/>
              </a:ext>
            </a:extLst>
          </p:cNvPr>
          <p:cNvSpPr txBox="1">
            <a:spLocks noChangeArrowheads="1"/>
          </p:cNvSpPr>
          <p:nvPr/>
        </p:nvSpPr>
        <p:spPr bwMode="auto">
          <a:xfrm>
            <a:off x="1600200" y="1524000"/>
            <a:ext cx="3657600" cy="4953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spcBef>
                <a:spcPct val="0"/>
              </a:spcBef>
            </a:pPr>
            <a:r>
              <a:rPr lang="en-US" altLang="en-US" b="0" i="0"/>
              <a:t>Making JSPs accessible on the web is a straightforward process. You give your file a </a:t>
            </a:r>
            <a:r>
              <a:rPr lang="en-US" altLang="en-US" i="0"/>
              <a:t>.jsp </a:t>
            </a:r>
            <a:r>
              <a:rPr lang="en-US" altLang="en-US" b="0" i="0"/>
              <a:t>extension and place it in the same directories as your normal HTML pages.</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a:extLst>
              <a:ext uri="{FF2B5EF4-FFF2-40B4-BE49-F238E27FC236}">
                <a16:creationId xmlns:a16="http://schemas.microsoft.com/office/drawing/2014/main" id="{FC2C6CA6-0559-4F69-A86D-B4AF7EBAD178}"/>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CF3C4B66-52C7-4FC8-856B-3847CFABD0EA}" type="slidenum">
              <a:rPr lang="en-US" altLang="en-US" sz="1000" i="0">
                <a:solidFill>
                  <a:srgbClr val="FFFFFF"/>
                </a:solidFill>
              </a:rPr>
              <a:pPr algn="l" eaLnBrk="1" hangingPunct="1"/>
              <a:t>184</a:t>
            </a:fld>
            <a:endParaRPr lang="en-US" altLang="en-US" sz="1000" i="0">
              <a:solidFill>
                <a:srgbClr val="FFFFFF"/>
              </a:solidFill>
            </a:endParaRPr>
          </a:p>
        </p:txBody>
      </p:sp>
      <p:sp>
        <p:nvSpPr>
          <p:cNvPr id="765955" name="Rectangle 5">
            <a:extLst>
              <a:ext uri="{FF2B5EF4-FFF2-40B4-BE49-F238E27FC236}">
                <a16:creationId xmlns:a16="http://schemas.microsoft.com/office/drawing/2014/main" id="{1954E1F2-A4E0-4931-8F96-5090393E04C0}"/>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Running a JSP Page (Contd.)</a:t>
            </a:r>
          </a:p>
        </p:txBody>
      </p:sp>
      <p:pic>
        <p:nvPicPr>
          <p:cNvPr id="24580" name="Picture 4">
            <a:extLst>
              <a:ext uri="{FF2B5EF4-FFF2-40B4-BE49-F238E27FC236}">
                <a16:creationId xmlns:a16="http://schemas.microsoft.com/office/drawing/2014/main" id="{699E68FD-1684-44E0-9175-B8CC06798D3E}"/>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2499" t="18918" r="3334" b="23605"/>
          <a:stretch>
            <a:fillRect/>
          </a:stretch>
        </p:blipFill>
        <p:spPr>
          <a:xfrm>
            <a:off x="1752600" y="1385888"/>
            <a:ext cx="8915400" cy="5105400"/>
          </a:xfrm>
          <a:noFill/>
        </p:spPr>
      </p:pic>
      <p:sp>
        <p:nvSpPr>
          <p:cNvPr id="24581" name="Rectangle 7">
            <a:extLst>
              <a:ext uri="{FF2B5EF4-FFF2-40B4-BE49-F238E27FC236}">
                <a16:creationId xmlns:a16="http://schemas.microsoft.com/office/drawing/2014/main" id="{EF62A19D-AA9D-4907-947B-934EC3121BC4}"/>
              </a:ext>
            </a:extLst>
          </p:cNvPr>
          <p:cNvSpPr>
            <a:spLocks noChangeArrowheads="1"/>
          </p:cNvSpPr>
          <p:nvPr/>
        </p:nvSpPr>
        <p:spPr bwMode="auto">
          <a:xfrm flipV="1">
            <a:off x="1752600" y="1981200"/>
            <a:ext cx="762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4582" name="Rectangle 8">
            <a:extLst>
              <a:ext uri="{FF2B5EF4-FFF2-40B4-BE49-F238E27FC236}">
                <a16:creationId xmlns:a16="http://schemas.microsoft.com/office/drawing/2014/main" id="{DFD0C72C-A6A8-443D-AE7B-DC8F9754EA63}"/>
              </a:ext>
            </a:extLst>
          </p:cNvPr>
          <p:cNvSpPr>
            <a:spLocks noChangeArrowheads="1"/>
          </p:cNvSpPr>
          <p:nvPr/>
        </p:nvSpPr>
        <p:spPr bwMode="auto">
          <a:xfrm>
            <a:off x="1828800" y="2057400"/>
            <a:ext cx="685800" cy="152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i="0"/>
              <a:t>server</a:t>
            </a:r>
          </a:p>
        </p:txBody>
      </p:sp>
      <p:sp>
        <p:nvSpPr>
          <p:cNvPr id="24583" name="Rectangle 9">
            <a:extLst>
              <a:ext uri="{FF2B5EF4-FFF2-40B4-BE49-F238E27FC236}">
                <a16:creationId xmlns:a16="http://schemas.microsoft.com/office/drawing/2014/main" id="{DF7E135D-07FF-4AA7-973B-66964F39DC25}"/>
              </a:ext>
            </a:extLst>
          </p:cNvPr>
          <p:cNvSpPr>
            <a:spLocks noChangeArrowheads="1"/>
          </p:cNvSpPr>
          <p:nvPr/>
        </p:nvSpPr>
        <p:spPr bwMode="auto">
          <a:xfrm>
            <a:off x="1828800" y="2362200"/>
            <a:ext cx="2590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4584" name="Rectangle 10">
            <a:extLst>
              <a:ext uri="{FF2B5EF4-FFF2-40B4-BE49-F238E27FC236}">
                <a16:creationId xmlns:a16="http://schemas.microsoft.com/office/drawing/2014/main" id="{001CF2F3-F026-477D-885D-833A0BBA22A3}"/>
              </a:ext>
            </a:extLst>
          </p:cNvPr>
          <p:cNvSpPr>
            <a:spLocks noChangeArrowheads="1"/>
          </p:cNvSpPr>
          <p:nvPr/>
        </p:nvSpPr>
        <p:spPr bwMode="auto">
          <a:xfrm>
            <a:off x="1676400" y="4572000"/>
            <a:ext cx="2590800" cy="304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4585" name="Rectangle 11">
            <a:extLst>
              <a:ext uri="{FF2B5EF4-FFF2-40B4-BE49-F238E27FC236}">
                <a16:creationId xmlns:a16="http://schemas.microsoft.com/office/drawing/2014/main" id="{B612CEA3-8440-4295-BCD8-2F53C0FCB924}"/>
              </a:ext>
            </a:extLst>
          </p:cNvPr>
          <p:cNvSpPr>
            <a:spLocks noChangeArrowheads="1"/>
          </p:cNvSpPr>
          <p:nvPr/>
        </p:nvSpPr>
        <p:spPr bwMode="auto">
          <a:xfrm>
            <a:off x="1828800" y="4419600"/>
            <a:ext cx="3810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4586" name="Text Box 10">
            <a:extLst>
              <a:ext uri="{FF2B5EF4-FFF2-40B4-BE49-F238E27FC236}">
                <a16:creationId xmlns:a16="http://schemas.microsoft.com/office/drawing/2014/main" id="{137C5C84-B2D3-4267-BEB1-93DFBE7F788E}"/>
              </a:ext>
            </a:extLst>
          </p:cNvPr>
          <p:cNvSpPr txBox="1">
            <a:spLocks noChangeArrowheads="1"/>
          </p:cNvSpPr>
          <p:nvPr/>
        </p:nvSpPr>
        <p:spPr bwMode="auto">
          <a:xfrm>
            <a:off x="1666875" y="1524000"/>
            <a:ext cx="3657600" cy="4953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spcBef>
                <a:spcPct val="0"/>
              </a:spcBef>
            </a:pPr>
            <a:r>
              <a:rPr lang="en-US" altLang="en-US" b="0" i="0"/>
              <a:t>Lets say you want to deploy a JSP page – </a:t>
            </a:r>
            <a:r>
              <a:rPr lang="en-US" altLang="en-US" i="0"/>
              <a:t>HelloWorld.jsp</a:t>
            </a:r>
            <a:r>
              <a:rPr lang="en-US" altLang="en-US" b="0" i="0"/>
              <a:t> on a Tomcat Server. </a:t>
            </a:r>
          </a:p>
          <a:p>
            <a:pPr algn="just" eaLnBrk="1" hangingPunct="1">
              <a:spcBef>
                <a:spcPct val="0"/>
              </a:spcBef>
            </a:pPr>
            <a:r>
              <a:rPr lang="en-US" altLang="en-US" b="0" i="0"/>
              <a:t>You place the JSP page itself in the default location for HTML pages.</a:t>
            </a:r>
          </a:p>
          <a:p>
            <a:pPr algn="just" eaLnBrk="1" hangingPunct="1">
              <a:spcBef>
                <a:spcPct val="0"/>
              </a:spcBef>
            </a:pPr>
            <a:endParaRPr lang="en-US" altLang="en-US" b="0" i="0"/>
          </a:p>
          <a:p>
            <a:pPr algn="just" eaLnBrk="1" hangingPunct="1">
              <a:spcBef>
                <a:spcPct val="0"/>
              </a:spcBef>
            </a:pPr>
            <a:r>
              <a:rPr lang="en-US" altLang="en-US" b="0" i="0"/>
              <a:t>Any class files required by this page are placed in the corresponding WEB-INF/classes folder.</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a:extLst>
              <a:ext uri="{FF2B5EF4-FFF2-40B4-BE49-F238E27FC236}">
                <a16:creationId xmlns:a16="http://schemas.microsoft.com/office/drawing/2014/main" id="{FD11DB82-2235-4085-A4FC-6B9C746FE4CF}"/>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62E305AB-DEE7-4B1E-9563-A292AD8D3BE2}" type="slidenum">
              <a:rPr lang="en-US" altLang="en-US" sz="1000" i="0">
                <a:solidFill>
                  <a:srgbClr val="FFFFFF"/>
                </a:solidFill>
              </a:rPr>
              <a:pPr algn="l" eaLnBrk="1" hangingPunct="1"/>
              <a:t>185</a:t>
            </a:fld>
            <a:endParaRPr lang="en-US" altLang="en-US" sz="1000" i="0">
              <a:solidFill>
                <a:srgbClr val="FFFFFF"/>
              </a:solidFill>
            </a:endParaRPr>
          </a:p>
        </p:txBody>
      </p:sp>
      <p:sp>
        <p:nvSpPr>
          <p:cNvPr id="766979" name="Rectangle 6">
            <a:extLst>
              <a:ext uri="{FF2B5EF4-FFF2-40B4-BE49-F238E27FC236}">
                <a16:creationId xmlns:a16="http://schemas.microsoft.com/office/drawing/2014/main" id="{668B423B-F303-4349-80E9-E681ADA49C50}"/>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Web Application Design</a:t>
            </a:r>
          </a:p>
        </p:txBody>
      </p:sp>
      <p:pic>
        <p:nvPicPr>
          <p:cNvPr id="25604" name="Picture 5">
            <a:extLst>
              <a:ext uri="{FF2B5EF4-FFF2-40B4-BE49-F238E27FC236}">
                <a16:creationId xmlns:a16="http://schemas.microsoft.com/office/drawing/2014/main" id="{E2A6E806-13DC-4A5E-96FE-A175594530EE}"/>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981200" y="1828800"/>
            <a:ext cx="8001000" cy="3849688"/>
          </a:xfrm>
          <a:noFill/>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2">
            <a:extLst>
              <a:ext uri="{FF2B5EF4-FFF2-40B4-BE49-F238E27FC236}">
                <a16:creationId xmlns:a16="http://schemas.microsoft.com/office/drawing/2014/main" id="{468EFCCB-CE90-4DA4-A452-0007CA12C66E}"/>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7C57A383-4C30-4EF0-9AB7-33778C045105}" type="slidenum">
              <a:rPr lang="en-US" altLang="en-US" sz="1000" i="0">
                <a:solidFill>
                  <a:srgbClr val="FFFFFF"/>
                </a:solidFill>
              </a:rPr>
              <a:pPr algn="l" eaLnBrk="1" hangingPunct="1"/>
              <a:t>186</a:t>
            </a:fld>
            <a:endParaRPr lang="en-US" altLang="en-US" sz="1000" i="0">
              <a:solidFill>
                <a:srgbClr val="FFFFFF"/>
              </a:solidFill>
            </a:endParaRPr>
          </a:p>
        </p:txBody>
      </p:sp>
      <p:sp>
        <p:nvSpPr>
          <p:cNvPr id="768003" name="Rectangle 2">
            <a:extLst>
              <a:ext uri="{FF2B5EF4-FFF2-40B4-BE49-F238E27FC236}">
                <a16:creationId xmlns:a16="http://schemas.microsoft.com/office/drawing/2014/main" id="{29661FEB-9DFC-4943-846A-73A8DF0C6707}"/>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Separate Request processing From Presentation</a:t>
            </a:r>
          </a:p>
        </p:txBody>
      </p:sp>
      <p:sp>
        <p:nvSpPr>
          <p:cNvPr id="26628" name="Rectangle 4">
            <a:extLst>
              <a:ext uri="{FF2B5EF4-FFF2-40B4-BE49-F238E27FC236}">
                <a16:creationId xmlns:a16="http://schemas.microsoft.com/office/drawing/2014/main" id="{FDB9982F-D860-4467-9A0E-EA24DD7F8899}"/>
              </a:ext>
            </a:extLst>
          </p:cNvPr>
          <p:cNvSpPr>
            <a:spLocks noChangeArrowheads="1"/>
          </p:cNvSpPr>
          <p:nvPr/>
        </p:nvSpPr>
        <p:spPr bwMode="auto">
          <a:xfrm>
            <a:off x="2819400" y="2209800"/>
            <a:ext cx="2743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863237" name="Rectangle 5">
            <a:extLst>
              <a:ext uri="{FF2B5EF4-FFF2-40B4-BE49-F238E27FC236}">
                <a16:creationId xmlns:a16="http://schemas.microsoft.com/office/drawing/2014/main" id="{78B82D24-405D-4F63-948E-C54E39C1F409}"/>
              </a:ext>
            </a:extLst>
          </p:cNvPr>
          <p:cNvSpPr>
            <a:spLocks noChangeArrowheads="1"/>
          </p:cNvSpPr>
          <p:nvPr/>
        </p:nvSpPr>
        <p:spPr bwMode="auto">
          <a:xfrm>
            <a:off x="1752600" y="1524000"/>
            <a:ext cx="2743200" cy="4648200"/>
          </a:xfrm>
          <a:prstGeom prst="rect">
            <a:avLst/>
          </a:prstGeom>
          <a:solidFill>
            <a:srgbClr val="99CCFF"/>
          </a:solidFill>
          <a:ln w="12700">
            <a:solidFill>
              <a:schemeClr val="tx1"/>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1400" i="0"/>
              <a:t>public class OrderServlet…{</a:t>
            </a:r>
          </a:p>
          <a:p>
            <a:pPr algn="l" eaLnBrk="1" hangingPunct="1"/>
            <a:r>
              <a:rPr lang="en-US" altLang="en-US" sz="1400" i="0"/>
              <a:t>public void doGet(…){</a:t>
            </a:r>
          </a:p>
          <a:p>
            <a:pPr algn="l" eaLnBrk="1" hangingPunct="1"/>
            <a:r>
              <a:rPr lang="en-US" altLang="en-US" sz="1400" i="0"/>
              <a:t>if(isOrderValid(req)){</a:t>
            </a:r>
          </a:p>
          <a:p>
            <a:pPr algn="l" eaLnBrk="1" hangingPunct="1"/>
            <a:r>
              <a:rPr lang="en-US" altLang="en-US" sz="1400" i="0"/>
              <a:t>saveOrder(req);</a:t>
            </a:r>
          </a:p>
          <a:p>
            <a:pPr algn="l" eaLnBrk="1" hangingPunct="1"/>
            <a:endParaRPr lang="en-US" altLang="en-US" sz="1400" i="0"/>
          </a:p>
          <a:p>
            <a:pPr algn="l" eaLnBrk="1" hangingPunct="1"/>
            <a:r>
              <a:rPr lang="en-US" altLang="en-US" sz="1400" i="0"/>
              <a:t>out.println(“&lt;html&gt;”);</a:t>
            </a:r>
          </a:p>
          <a:p>
            <a:pPr algn="l" eaLnBrk="1" hangingPunct="1"/>
            <a:r>
              <a:rPr lang="en-US" altLang="en-US" sz="1400" i="0"/>
              <a:t>out.println(“&lt;body&gt;”);</a:t>
            </a:r>
          </a:p>
          <a:p>
            <a:pPr algn="l" eaLnBrk="1" hangingPunct="1"/>
            <a:r>
              <a:rPr lang="en-US" altLang="en-US" sz="1400" i="0"/>
              <a:t>……</a:t>
            </a:r>
          </a:p>
          <a:p>
            <a:pPr algn="l" eaLnBrk="1" hangingPunct="1"/>
            <a:r>
              <a:rPr lang="en-US" altLang="en-US" sz="1400" i="0"/>
              <a:t>private void isOrderValid(….){</a:t>
            </a:r>
          </a:p>
          <a:p>
            <a:pPr algn="l" eaLnBrk="1" hangingPunct="1"/>
            <a:r>
              <a:rPr lang="en-US" altLang="en-US" sz="1400" i="0"/>
              <a:t>……</a:t>
            </a:r>
          </a:p>
          <a:p>
            <a:pPr algn="l" eaLnBrk="1" hangingPunct="1"/>
            <a:r>
              <a:rPr lang="en-US" altLang="en-US" sz="1400" i="0"/>
              <a:t>}</a:t>
            </a:r>
          </a:p>
          <a:p>
            <a:pPr algn="l" eaLnBrk="1" hangingPunct="1"/>
            <a:r>
              <a:rPr lang="en-US" altLang="en-US" sz="1400" i="0"/>
              <a:t>private void saveOrder(….){</a:t>
            </a:r>
          </a:p>
          <a:p>
            <a:pPr algn="l" eaLnBrk="1" hangingPunct="1"/>
            <a:r>
              <a:rPr lang="en-US" altLang="en-US" sz="1400" i="0"/>
              <a:t>……}</a:t>
            </a:r>
          </a:p>
          <a:p>
            <a:pPr algn="l" eaLnBrk="1" hangingPunct="1"/>
            <a:r>
              <a:rPr lang="en-US" altLang="en-US" sz="1400" i="0"/>
              <a:t>}</a:t>
            </a:r>
          </a:p>
          <a:p>
            <a:pPr algn="l" eaLnBrk="1" hangingPunct="1"/>
            <a:endParaRPr lang="en-US" altLang="en-US" sz="1400" i="0"/>
          </a:p>
        </p:txBody>
      </p:sp>
      <p:sp>
        <p:nvSpPr>
          <p:cNvPr id="863238" name="Rectangle 6">
            <a:extLst>
              <a:ext uri="{FF2B5EF4-FFF2-40B4-BE49-F238E27FC236}">
                <a16:creationId xmlns:a16="http://schemas.microsoft.com/office/drawing/2014/main" id="{D5EAC54A-EB3D-4EC7-B0A2-1336849B6BE1}"/>
              </a:ext>
            </a:extLst>
          </p:cNvPr>
          <p:cNvSpPr>
            <a:spLocks noChangeArrowheads="1"/>
          </p:cNvSpPr>
          <p:nvPr/>
        </p:nvSpPr>
        <p:spPr bwMode="auto">
          <a:xfrm>
            <a:off x="7010400" y="3886200"/>
            <a:ext cx="2286000" cy="1524000"/>
          </a:xfrm>
          <a:prstGeom prst="rect">
            <a:avLst/>
          </a:prstGeom>
          <a:solidFill>
            <a:srgbClr val="CCFFFF"/>
          </a:solidFill>
          <a:ln w="12700">
            <a:solidFill>
              <a:schemeClr val="tx1"/>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1400" i="0"/>
              <a:t>&lt;html&gt;</a:t>
            </a:r>
          </a:p>
          <a:p>
            <a:pPr algn="l" eaLnBrk="1" hangingPunct="1"/>
            <a:r>
              <a:rPr lang="en-US" altLang="en-US" sz="1400" i="0"/>
              <a:t>&lt;body&gt;</a:t>
            </a:r>
          </a:p>
          <a:p>
            <a:pPr algn="l" eaLnBrk="1" hangingPunct="1"/>
            <a:endParaRPr lang="en-US" altLang="en-US" sz="1400" i="0"/>
          </a:p>
          <a:p>
            <a:pPr algn="l" eaLnBrk="1" hangingPunct="1"/>
            <a:r>
              <a:rPr lang="en-US" altLang="en-US" sz="1400" i="0"/>
              <a:t>&lt;body&gt;</a:t>
            </a:r>
          </a:p>
          <a:p>
            <a:pPr algn="l" eaLnBrk="1" hangingPunct="1"/>
            <a:r>
              <a:rPr lang="en-US" altLang="en-US" sz="1400" i="0"/>
              <a:t>&lt;/html&gt;</a:t>
            </a:r>
          </a:p>
        </p:txBody>
      </p:sp>
      <p:sp>
        <p:nvSpPr>
          <p:cNvPr id="863239" name="Rectangle 7">
            <a:extLst>
              <a:ext uri="{FF2B5EF4-FFF2-40B4-BE49-F238E27FC236}">
                <a16:creationId xmlns:a16="http://schemas.microsoft.com/office/drawing/2014/main" id="{DE7D55A6-5EB1-4332-BB36-7543C44E7507}"/>
              </a:ext>
            </a:extLst>
          </p:cNvPr>
          <p:cNvSpPr>
            <a:spLocks noChangeArrowheads="1"/>
          </p:cNvSpPr>
          <p:nvPr/>
        </p:nvSpPr>
        <p:spPr bwMode="auto">
          <a:xfrm>
            <a:off x="7239000" y="1524000"/>
            <a:ext cx="2514600" cy="2209800"/>
          </a:xfrm>
          <a:prstGeom prst="rect">
            <a:avLst/>
          </a:prstGeom>
          <a:solidFill>
            <a:srgbClr val="FFFF99"/>
          </a:solidFill>
          <a:ln w="12700">
            <a:solidFill>
              <a:schemeClr val="tx1"/>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1400" i="0"/>
              <a:t>public class OrderServlet…{</a:t>
            </a:r>
          </a:p>
          <a:p>
            <a:pPr algn="l" eaLnBrk="1" hangingPunct="1"/>
            <a:r>
              <a:rPr lang="en-US" altLang="en-US" sz="1400" i="0"/>
              <a:t>public void doGet(…){</a:t>
            </a:r>
          </a:p>
          <a:p>
            <a:pPr algn="l" eaLnBrk="1" hangingPunct="1"/>
            <a:r>
              <a:rPr lang="en-US" altLang="en-US" sz="1400" i="0"/>
              <a:t>……if(bean.isOrderValid(..)){</a:t>
            </a:r>
          </a:p>
          <a:p>
            <a:pPr algn="l" eaLnBrk="1" hangingPunct="1"/>
            <a:r>
              <a:rPr lang="en-US" altLang="en-US" sz="1400" i="0"/>
              <a:t>bean.saveOrder(….);</a:t>
            </a:r>
          </a:p>
          <a:p>
            <a:pPr algn="l" eaLnBrk="1" hangingPunct="1"/>
            <a:r>
              <a:rPr lang="en-US" altLang="en-US" sz="1400" i="0"/>
              <a:t>forward(“conf.jsp”);</a:t>
            </a:r>
          </a:p>
          <a:p>
            <a:pPr algn="l" eaLnBrk="1" hangingPunct="1"/>
            <a:r>
              <a:rPr lang="en-US" altLang="en-US" sz="1400" i="0"/>
              <a:t>}}</a:t>
            </a:r>
          </a:p>
          <a:p>
            <a:pPr algn="l" eaLnBrk="1" hangingPunct="1"/>
            <a:endParaRPr lang="en-US" altLang="en-US" sz="1400" i="0"/>
          </a:p>
        </p:txBody>
      </p:sp>
      <p:sp>
        <p:nvSpPr>
          <p:cNvPr id="863240" name="Rectangle 8">
            <a:extLst>
              <a:ext uri="{FF2B5EF4-FFF2-40B4-BE49-F238E27FC236}">
                <a16:creationId xmlns:a16="http://schemas.microsoft.com/office/drawing/2014/main" id="{5F2D95FD-C7D5-44AE-ABC8-5E984B95CF72}"/>
              </a:ext>
            </a:extLst>
          </p:cNvPr>
          <p:cNvSpPr>
            <a:spLocks noChangeArrowheads="1"/>
          </p:cNvSpPr>
          <p:nvPr/>
        </p:nvSpPr>
        <p:spPr bwMode="auto">
          <a:xfrm>
            <a:off x="6400800" y="5715000"/>
            <a:ext cx="4038600" cy="762000"/>
          </a:xfrm>
          <a:prstGeom prst="rect">
            <a:avLst/>
          </a:prstGeom>
          <a:solidFill>
            <a:srgbClr val="FFCC99"/>
          </a:solidFill>
          <a:ln w="12700">
            <a:solidFill>
              <a:schemeClr val="tx1"/>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endParaRPr lang="en-US" altLang="en-US" sz="1000" i="0"/>
          </a:p>
        </p:txBody>
      </p:sp>
      <p:sp>
        <p:nvSpPr>
          <p:cNvPr id="26633" name="Oval 9">
            <a:extLst>
              <a:ext uri="{FF2B5EF4-FFF2-40B4-BE49-F238E27FC236}">
                <a16:creationId xmlns:a16="http://schemas.microsoft.com/office/drawing/2014/main" id="{30396521-DA64-41E6-AB22-8CBED2557CEB}"/>
              </a:ext>
            </a:extLst>
          </p:cNvPr>
          <p:cNvSpPr>
            <a:spLocks noChangeArrowheads="1"/>
          </p:cNvSpPr>
          <p:nvPr/>
        </p:nvSpPr>
        <p:spPr bwMode="auto">
          <a:xfrm>
            <a:off x="8610600" y="5638800"/>
            <a:ext cx="685800" cy="533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34" name="Oval 10">
            <a:extLst>
              <a:ext uri="{FF2B5EF4-FFF2-40B4-BE49-F238E27FC236}">
                <a16:creationId xmlns:a16="http://schemas.microsoft.com/office/drawing/2014/main" id="{2CEFDE7B-33FC-44A9-A886-3C2F0A044D4F}"/>
              </a:ext>
            </a:extLst>
          </p:cNvPr>
          <p:cNvSpPr>
            <a:spLocks noChangeArrowheads="1"/>
          </p:cNvSpPr>
          <p:nvPr/>
        </p:nvSpPr>
        <p:spPr bwMode="auto">
          <a:xfrm>
            <a:off x="8382000" y="55626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35" name="Oval 11">
            <a:extLst>
              <a:ext uri="{FF2B5EF4-FFF2-40B4-BE49-F238E27FC236}">
                <a16:creationId xmlns:a16="http://schemas.microsoft.com/office/drawing/2014/main" id="{76DE2B8B-447D-41FF-BA5C-E36207331828}"/>
              </a:ext>
            </a:extLst>
          </p:cNvPr>
          <p:cNvSpPr>
            <a:spLocks noChangeArrowheads="1"/>
          </p:cNvSpPr>
          <p:nvPr/>
        </p:nvSpPr>
        <p:spPr bwMode="auto">
          <a:xfrm>
            <a:off x="7086600" y="59436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863244" name="Oval 12">
            <a:extLst>
              <a:ext uri="{FF2B5EF4-FFF2-40B4-BE49-F238E27FC236}">
                <a16:creationId xmlns:a16="http://schemas.microsoft.com/office/drawing/2014/main" id="{5A85C761-582C-4184-8E87-882B91D670C4}"/>
              </a:ext>
            </a:extLst>
          </p:cNvPr>
          <p:cNvSpPr>
            <a:spLocks noChangeArrowheads="1"/>
          </p:cNvSpPr>
          <p:nvPr/>
        </p:nvSpPr>
        <p:spPr bwMode="auto">
          <a:xfrm>
            <a:off x="6477000" y="5715000"/>
            <a:ext cx="1219200" cy="685800"/>
          </a:xfrm>
          <a:prstGeom prst="ellipse">
            <a:avLst/>
          </a:prstGeom>
          <a:solidFill>
            <a:srgbClr val="FFCCFF"/>
          </a:solidFill>
          <a:ln w="12700">
            <a:solidFill>
              <a:schemeClr val="tx1"/>
            </a:solidFill>
            <a:round/>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i="0"/>
              <a:t>isOrderValid</a:t>
            </a:r>
          </a:p>
        </p:txBody>
      </p:sp>
      <p:sp>
        <p:nvSpPr>
          <p:cNvPr id="26637" name="Oval 13">
            <a:extLst>
              <a:ext uri="{FF2B5EF4-FFF2-40B4-BE49-F238E27FC236}">
                <a16:creationId xmlns:a16="http://schemas.microsoft.com/office/drawing/2014/main" id="{7FBA7D50-D0C6-44C6-8229-FBA186618CBB}"/>
              </a:ext>
            </a:extLst>
          </p:cNvPr>
          <p:cNvSpPr>
            <a:spLocks noChangeArrowheads="1"/>
          </p:cNvSpPr>
          <p:nvPr/>
        </p:nvSpPr>
        <p:spPr bwMode="auto">
          <a:xfrm>
            <a:off x="7543800" y="5715000"/>
            <a:ext cx="609600" cy="3810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38" name="Oval 14">
            <a:extLst>
              <a:ext uri="{FF2B5EF4-FFF2-40B4-BE49-F238E27FC236}">
                <a16:creationId xmlns:a16="http://schemas.microsoft.com/office/drawing/2014/main" id="{6EA5BF1A-BC2C-47B6-90BA-2E01C35C913A}"/>
              </a:ext>
            </a:extLst>
          </p:cNvPr>
          <p:cNvSpPr>
            <a:spLocks noChangeArrowheads="1"/>
          </p:cNvSpPr>
          <p:nvPr/>
        </p:nvSpPr>
        <p:spPr bwMode="auto">
          <a:xfrm>
            <a:off x="8229600" y="59436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39" name="Oval 15">
            <a:extLst>
              <a:ext uri="{FF2B5EF4-FFF2-40B4-BE49-F238E27FC236}">
                <a16:creationId xmlns:a16="http://schemas.microsoft.com/office/drawing/2014/main" id="{9AC6038B-F213-4ED7-A21C-FD880BEF6694}"/>
              </a:ext>
            </a:extLst>
          </p:cNvPr>
          <p:cNvSpPr>
            <a:spLocks noChangeArrowheads="1"/>
          </p:cNvSpPr>
          <p:nvPr/>
        </p:nvSpPr>
        <p:spPr bwMode="auto">
          <a:xfrm>
            <a:off x="8153400" y="59436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40" name="Oval 16">
            <a:extLst>
              <a:ext uri="{FF2B5EF4-FFF2-40B4-BE49-F238E27FC236}">
                <a16:creationId xmlns:a16="http://schemas.microsoft.com/office/drawing/2014/main" id="{2DAF2A73-347D-4E87-BB5B-0BE1E653EEC7}"/>
              </a:ext>
            </a:extLst>
          </p:cNvPr>
          <p:cNvSpPr>
            <a:spLocks noChangeArrowheads="1"/>
          </p:cNvSpPr>
          <p:nvPr/>
        </p:nvSpPr>
        <p:spPr bwMode="auto">
          <a:xfrm>
            <a:off x="7924800" y="59436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41" name="Oval 17">
            <a:extLst>
              <a:ext uri="{FF2B5EF4-FFF2-40B4-BE49-F238E27FC236}">
                <a16:creationId xmlns:a16="http://schemas.microsoft.com/office/drawing/2014/main" id="{0056E2EF-51B3-4D5D-8959-F6508A40AF7E}"/>
              </a:ext>
            </a:extLst>
          </p:cNvPr>
          <p:cNvSpPr>
            <a:spLocks noChangeArrowheads="1"/>
          </p:cNvSpPr>
          <p:nvPr/>
        </p:nvSpPr>
        <p:spPr bwMode="auto">
          <a:xfrm>
            <a:off x="7696200" y="61722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42" name="Oval 18">
            <a:extLst>
              <a:ext uri="{FF2B5EF4-FFF2-40B4-BE49-F238E27FC236}">
                <a16:creationId xmlns:a16="http://schemas.microsoft.com/office/drawing/2014/main" id="{0D4C8876-158C-4B09-86F1-D94BD0BFE502}"/>
              </a:ext>
            </a:extLst>
          </p:cNvPr>
          <p:cNvSpPr>
            <a:spLocks noChangeArrowheads="1"/>
          </p:cNvSpPr>
          <p:nvPr/>
        </p:nvSpPr>
        <p:spPr bwMode="auto">
          <a:xfrm>
            <a:off x="8001000" y="60198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43" name="Oval 19">
            <a:extLst>
              <a:ext uri="{FF2B5EF4-FFF2-40B4-BE49-F238E27FC236}">
                <a16:creationId xmlns:a16="http://schemas.microsoft.com/office/drawing/2014/main" id="{4FCD79F2-0BDA-43A6-B368-038200458C2E}"/>
              </a:ext>
            </a:extLst>
          </p:cNvPr>
          <p:cNvSpPr>
            <a:spLocks noChangeArrowheads="1"/>
          </p:cNvSpPr>
          <p:nvPr/>
        </p:nvSpPr>
        <p:spPr bwMode="auto">
          <a:xfrm>
            <a:off x="7772400" y="60960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44" name="Oval 20">
            <a:extLst>
              <a:ext uri="{FF2B5EF4-FFF2-40B4-BE49-F238E27FC236}">
                <a16:creationId xmlns:a16="http://schemas.microsoft.com/office/drawing/2014/main" id="{F14F7F8B-E0EF-4C38-9FA8-D61D2D0DAA9C}"/>
              </a:ext>
            </a:extLst>
          </p:cNvPr>
          <p:cNvSpPr>
            <a:spLocks noChangeArrowheads="1"/>
          </p:cNvSpPr>
          <p:nvPr/>
        </p:nvSpPr>
        <p:spPr bwMode="auto">
          <a:xfrm>
            <a:off x="9296400" y="45720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45" name="Oval 21">
            <a:extLst>
              <a:ext uri="{FF2B5EF4-FFF2-40B4-BE49-F238E27FC236}">
                <a16:creationId xmlns:a16="http://schemas.microsoft.com/office/drawing/2014/main" id="{BE308C83-22BB-4A0E-83D7-7027C61336F6}"/>
              </a:ext>
            </a:extLst>
          </p:cNvPr>
          <p:cNvSpPr>
            <a:spLocks noChangeArrowheads="1"/>
          </p:cNvSpPr>
          <p:nvPr/>
        </p:nvSpPr>
        <p:spPr bwMode="auto">
          <a:xfrm>
            <a:off x="8001000" y="61722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46" name="Oval 22">
            <a:extLst>
              <a:ext uri="{FF2B5EF4-FFF2-40B4-BE49-F238E27FC236}">
                <a16:creationId xmlns:a16="http://schemas.microsoft.com/office/drawing/2014/main" id="{B780B19C-2252-4CA7-9EBB-1D9B96F74C03}"/>
              </a:ext>
            </a:extLst>
          </p:cNvPr>
          <p:cNvSpPr>
            <a:spLocks noChangeArrowheads="1"/>
          </p:cNvSpPr>
          <p:nvPr/>
        </p:nvSpPr>
        <p:spPr bwMode="auto">
          <a:xfrm>
            <a:off x="8229600" y="59436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47" name="Oval 23">
            <a:extLst>
              <a:ext uri="{FF2B5EF4-FFF2-40B4-BE49-F238E27FC236}">
                <a16:creationId xmlns:a16="http://schemas.microsoft.com/office/drawing/2014/main" id="{92E58156-C209-47D4-8718-52AA262F5FBA}"/>
              </a:ext>
            </a:extLst>
          </p:cNvPr>
          <p:cNvSpPr>
            <a:spLocks noChangeArrowheads="1"/>
          </p:cNvSpPr>
          <p:nvPr/>
        </p:nvSpPr>
        <p:spPr bwMode="auto">
          <a:xfrm>
            <a:off x="7467600" y="63246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48" name="Oval 24">
            <a:extLst>
              <a:ext uri="{FF2B5EF4-FFF2-40B4-BE49-F238E27FC236}">
                <a16:creationId xmlns:a16="http://schemas.microsoft.com/office/drawing/2014/main" id="{5B1E19E2-D376-4319-BB21-8A6E4643B234}"/>
              </a:ext>
            </a:extLst>
          </p:cNvPr>
          <p:cNvSpPr>
            <a:spLocks noChangeArrowheads="1"/>
          </p:cNvSpPr>
          <p:nvPr/>
        </p:nvSpPr>
        <p:spPr bwMode="auto">
          <a:xfrm>
            <a:off x="7010400" y="58674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863258" name="Oval 26">
            <a:extLst>
              <a:ext uri="{FF2B5EF4-FFF2-40B4-BE49-F238E27FC236}">
                <a16:creationId xmlns:a16="http://schemas.microsoft.com/office/drawing/2014/main" id="{51857806-7388-4E8E-80F5-953230504FAD}"/>
              </a:ext>
            </a:extLst>
          </p:cNvPr>
          <p:cNvSpPr>
            <a:spLocks noChangeArrowheads="1"/>
          </p:cNvSpPr>
          <p:nvPr/>
        </p:nvSpPr>
        <p:spPr bwMode="auto">
          <a:xfrm>
            <a:off x="8610600" y="5791200"/>
            <a:ext cx="1600200" cy="609600"/>
          </a:xfrm>
          <a:prstGeom prst="ellipse">
            <a:avLst/>
          </a:prstGeom>
          <a:solidFill>
            <a:srgbClr val="FFCCFF"/>
          </a:solidFill>
          <a:ln w="12700">
            <a:solidFill>
              <a:schemeClr val="tx1"/>
            </a:solidFill>
            <a:round/>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i="0"/>
              <a:t>SaveOrder</a:t>
            </a:r>
          </a:p>
        </p:txBody>
      </p:sp>
      <p:sp>
        <p:nvSpPr>
          <p:cNvPr id="863259" name="Text Box 27">
            <a:extLst>
              <a:ext uri="{FF2B5EF4-FFF2-40B4-BE49-F238E27FC236}">
                <a16:creationId xmlns:a16="http://schemas.microsoft.com/office/drawing/2014/main" id="{D9E2B1C6-4D61-4221-937D-B7F95DEBC78B}"/>
              </a:ext>
            </a:extLst>
          </p:cNvPr>
          <p:cNvSpPr txBox="1">
            <a:spLocks noChangeArrowheads="1"/>
          </p:cNvSpPr>
          <p:nvPr/>
        </p:nvSpPr>
        <p:spPr bwMode="auto">
          <a:xfrm>
            <a:off x="9848850" y="2084388"/>
            <a:ext cx="776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i="0"/>
              <a:t>Servlet</a:t>
            </a:r>
          </a:p>
        </p:txBody>
      </p:sp>
      <p:sp>
        <p:nvSpPr>
          <p:cNvPr id="863260" name="Text Box 28">
            <a:extLst>
              <a:ext uri="{FF2B5EF4-FFF2-40B4-BE49-F238E27FC236}">
                <a16:creationId xmlns:a16="http://schemas.microsoft.com/office/drawing/2014/main" id="{D8DFC1C4-3387-449B-B7EE-52CC0E15ED13}"/>
              </a:ext>
            </a:extLst>
          </p:cNvPr>
          <p:cNvSpPr txBox="1">
            <a:spLocks noChangeArrowheads="1"/>
          </p:cNvSpPr>
          <p:nvPr/>
        </p:nvSpPr>
        <p:spPr bwMode="auto">
          <a:xfrm>
            <a:off x="9318625" y="4294188"/>
            <a:ext cx="520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i="0"/>
              <a:t>JSP</a:t>
            </a:r>
          </a:p>
        </p:txBody>
      </p:sp>
      <p:sp>
        <p:nvSpPr>
          <p:cNvPr id="863261" name="Text Box 29">
            <a:extLst>
              <a:ext uri="{FF2B5EF4-FFF2-40B4-BE49-F238E27FC236}">
                <a16:creationId xmlns:a16="http://schemas.microsoft.com/office/drawing/2014/main" id="{FB08559B-03FE-481C-BC1E-21B6D5F07D18}"/>
              </a:ext>
            </a:extLst>
          </p:cNvPr>
          <p:cNvSpPr txBox="1">
            <a:spLocks noChangeArrowheads="1"/>
          </p:cNvSpPr>
          <p:nvPr/>
        </p:nvSpPr>
        <p:spPr bwMode="auto">
          <a:xfrm>
            <a:off x="9137651" y="5437188"/>
            <a:ext cx="1158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i="0"/>
              <a:t>Java Beans</a:t>
            </a:r>
          </a:p>
        </p:txBody>
      </p:sp>
      <p:sp>
        <p:nvSpPr>
          <p:cNvPr id="26653" name="AutoShape 30">
            <a:extLst>
              <a:ext uri="{FF2B5EF4-FFF2-40B4-BE49-F238E27FC236}">
                <a16:creationId xmlns:a16="http://schemas.microsoft.com/office/drawing/2014/main" id="{AF7B918A-C96B-4782-9697-064B8A0F0D76}"/>
              </a:ext>
            </a:extLst>
          </p:cNvPr>
          <p:cNvSpPr>
            <a:spLocks/>
          </p:cNvSpPr>
          <p:nvPr/>
        </p:nvSpPr>
        <p:spPr bwMode="auto">
          <a:xfrm>
            <a:off x="4495800" y="1828800"/>
            <a:ext cx="228600" cy="762000"/>
          </a:xfrm>
          <a:prstGeom prst="rightBrace">
            <a:avLst>
              <a:gd name="adj1" fmla="val 27778"/>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863263" name="AutoShape 31">
            <a:extLst>
              <a:ext uri="{FF2B5EF4-FFF2-40B4-BE49-F238E27FC236}">
                <a16:creationId xmlns:a16="http://schemas.microsoft.com/office/drawing/2014/main" id="{78BF5C0B-8EC3-41B4-B216-259CB0447A09}"/>
              </a:ext>
            </a:extLst>
          </p:cNvPr>
          <p:cNvSpPr>
            <a:spLocks/>
          </p:cNvSpPr>
          <p:nvPr/>
        </p:nvSpPr>
        <p:spPr bwMode="auto">
          <a:xfrm>
            <a:off x="4648200" y="1676400"/>
            <a:ext cx="152400" cy="1066800"/>
          </a:xfrm>
          <a:prstGeom prst="rightBrace">
            <a:avLst>
              <a:gd name="adj1" fmla="val 58333"/>
              <a:gd name="adj2" fmla="val 50000"/>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863264" name="Line 32">
            <a:extLst>
              <a:ext uri="{FF2B5EF4-FFF2-40B4-BE49-F238E27FC236}">
                <a16:creationId xmlns:a16="http://schemas.microsoft.com/office/drawing/2014/main" id="{3320E4A6-AE9E-4E46-BA5D-D167E98F7601}"/>
              </a:ext>
            </a:extLst>
          </p:cNvPr>
          <p:cNvSpPr>
            <a:spLocks noChangeShapeType="1"/>
          </p:cNvSpPr>
          <p:nvPr/>
        </p:nvSpPr>
        <p:spPr bwMode="auto">
          <a:xfrm>
            <a:off x="4800600" y="2057400"/>
            <a:ext cx="22098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lstStyle/>
          <a:p>
            <a:endParaRPr lang="en-US"/>
          </a:p>
        </p:txBody>
      </p:sp>
      <p:sp>
        <p:nvSpPr>
          <p:cNvPr id="863265" name="AutoShape 33">
            <a:extLst>
              <a:ext uri="{FF2B5EF4-FFF2-40B4-BE49-F238E27FC236}">
                <a16:creationId xmlns:a16="http://schemas.microsoft.com/office/drawing/2014/main" id="{98E67CA5-553A-41CE-91D4-C528DB384B90}"/>
              </a:ext>
            </a:extLst>
          </p:cNvPr>
          <p:cNvSpPr>
            <a:spLocks/>
          </p:cNvSpPr>
          <p:nvPr/>
        </p:nvSpPr>
        <p:spPr bwMode="auto">
          <a:xfrm>
            <a:off x="4495800" y="2895600"/>
            <a:ext cx="228600" cy="685800"/>
          </a:xfrm>
          <a:prstGeom prst="rightBrace">
            <a:avLst>
              <a:gd name="adj1" fmla="val 25000"/>
              <a:gd name="adj2" fmla="val 50000"/>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863266" name="Line 34">
            <a:extLst>
              <a:ext uri="{FF2B5EF4-FFF2-40B4-BE49-F238E27FC236}">
                <a16:creationId xmlns:a16="http://schemas.microsoft.com/office/drawing/2014/main" id="{6AF33FD3-9E34-4193-9B8B-7D3AA13BE072}"/>
              </a:ext>
            </a:extLst>
          </p:cNvPr>
          <p:cNvSpPr>
            <a:spLocks noChangeShapeType="1"/>
          </p:cNvSpPr>
          <p:nvPr/>
        </p:nvSpPr>
        <p:spPr bwMode="auto">
          <a:xfrm>
            <a:off x="4648200" y="3200400"/>
            <a:ext cx="2286000" cy="14478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lstStyle/>
          <a:p>
            <a:endParaRPr lang="en-US"/>
          </a:p>
        </p:txBody>
      </p:sp>
      <p:sp>
        <p:nvSpPr>
          <p:cNvPr id="863267" name="AutoShape 35">
            <a:extLst>
              <a:ext uri="{FF2B5EF4-FFF2-40B4-BE49-F238E27FC236}">
                <a16:creationId xmlns:a16="http://schemas.microsoft.com/office/drawing/2014/main" id="{FCE35229-397B-4F8C-9D02-404A6679655E}"/>
              </a:ext>
            </a:extLst>
          </p:cNvPr>
          <p:cNvSpPr>
            <a:spLocks/>
          </p:cNvSpPr>
          <p:nvPr/>
        </p:nvSpPr>
        <p:spPr bwMode="auto">
          <a:xfrm>
            <a:off x="4495800" y="3810000"/>
            <a:ext cx="304800" cy="1600200"/>
          </a:xfrm>
          <a:prstGeom prst="rightBrace">
            <a:avLst>
              <a:gd name="adj1" fmla="val 43750"/>
              <a:gd name="adj2" fmla="val 50000"/>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863268" name="Line 36">
            <a:extLst>
              <a:ext uri="{FF2B5EF4-FFF2-40B4-BE49-F238E27FC236}">
                <a16:creationId xmlns:a16="http://schemas.microsoft.com/office/drawing/2014/main" id="{8828C4F3-F9E6-48FD-A9A8-BB9847A24F96}"/>
              </a:ext>
            </a:extLst>
          </p:cNvPr>
          <p:cNvSpPr>
            <a:spLocks noChangeShapeType="1"/>
          </p:cNvSpPr>
          <p:nvPr/>
        </p:nvSpPr>
        <p:spPr bwMode="auto">
          <a:xfrm>
            <a:off x="4800600" y="4191000"/>
            <a:ext cx="1600200" cy="16002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lstStyle/>
          <a:p>
            <a:endParaRPr lang="en-US"/>
          </a:p>
        </p:txBody>
      </p:sp>
      <p:sp>
        <p:nvSpPr>
          <p:cNvPr id="863269" name="Text Box 37">
            <a:extLst>
              <a:ext uri="{FF2B5EF4-FFF2-40B4-BE49-F238E27FC236}">
                <a16:creationId xmlns:a16="http://schemas.microsoft.com/office/drawing/2014/main" id="{6BFF0FF3-1074-4419-899F-DFADCC437311}"/>
              </a:ext>
            </a:extLst>
          </p:cNvPr>
          <p:cNvSpPr txBox="1">
            <a:spLocks noChangeArrowheads="1"/>
          </p:cNvSpPr>
          <p:nvPr/>
        </p:nvSpPr>
        <p:spPr bwMode="auto">
          <a:xfrm>
            <a:off x="4953000" y="2133600"/>
            <a:ext cx="1887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i="0"/>
              <a:t>Request Processing</a:t>
            </a:r>
          </a:p>
        </p:txBody>
      </p:sp>
      <p:sp>
        <p:nvSpPr>
          <p:cNvPr id="863270" name="Text Box 38">
            <a:extLst>
              <a:ext uri="{FF2B5EF4-FFF2-40B4-BE49-F238E27FC236}">
                <a16:creationId xmlns:a16="http://schemas.microsoft.com/office/drawing/2014/main" id="{582A2845-46D6-49DA-8119-3F406C5493BF}"/>
              </a:ext>
            </a:extLst>
          </p:cNvPr>
          <p:cNvSpPr txBox="1">
            <a:spLocks noChangeArrowheads="1"/>
          </p:cNvSpPr>
          <p:nvPr/>
        </p:nvSpPr>
        <p:spPr bwMode="auto">
          <a:xfrm rot="1899101">
            <a:off x="4953000" y="3352800"/>
            <a:ext cx="1257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i="0"/>
              <a:t>Presentation</a:t>
            </a:r>
          </a:p>
        </p:txBody>
      </p:sp>
      <p:sp>
        <p:nvSpPr>
          <p:cNvPr id="863271" name="Text Box 39">
            <a:extLst>
              <a:ext uri="{FF2B5EF4-FFF2-40B4-BE49-F238E27FC236}">
                <a16:creationId xmlns:a16="http://schemas.microsoft.com/office/drawing/2014/main" id="{6E2F6434-B82F-4A95-AB90-76359FD7E695}"/>
              </a:ext>
            </a:extLst>
          </p:cNvPr>
          <p:cNvSpPr txBox="1">
            <a:spLocks noChangeArrowheads="1"/>
          </p:cNvSpPr>
          <p:nvPr/>
        </p:nvSpPr>
        <p:spPr bwMode="auto">
          <a:xfrm rot="2750552">
            <a:off x="4892675" y="4708525"/>
            <a:ext cx="149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i="0"/>
              <a:t>Business Logic</a:t>
            </a:r>
          </a:p>
        </p:txBody>
      </p:sp>
      <p:sp>
        <p:nvSpPr>
          <p:cNvPr id="863272" name="Text Box 40">
            <a:extLst>
              <a:ext uri="{FF2B5EF4-FFF2-40B4-BE49-F238E27FC236}">
                <a16:creationId xmlns:a16="http://schemas.microsoft.com/office/drawing/2014/main" id="{13EE6944-DB38-4EA0-B173-1D87F517A886}"/>
              </a:ext>
            </a:extLst>
          </p:cNvPr>
          <p:cNvSpPr txBox="1">
            <a:spLocks noChangeArrowheads="1"/>
          </p:cNvSpPr>
          <p:nvPr/>
        </p:nvSpPr>
        <p:spPr bwMode="auto">
          <a:xfrm>
            <a:off x="2284414" y="6122988"/>
            <a:ext cx="12207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i="0"/>
              <a:t>Pure Servlet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63272"/>
                                        </p:tgtEl>
                                        <p:attrNameLst>
                                          <p:attrName>style.visibility</p:attrName>
                                        </p:attrNameLst>
                                      </p:cBhvr>
                                      <p:to>
                                        <p:strVal val="visible"/>
                                      </p:to>
                                    </p:set>
                                    <p:animEffect transition="in" filter="blinds(horizontal)">
                                      <p:cBhvr>
                                        <p:cTn id="7" dur="500"/>
                                        <p:tgtEl>
                                          <p:spTgt spid="86327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63237"/>
                                        </p:tgtEl>
                                        <p:attrNameLst>
                                          <p:attrName>style.visibility</p:attrName>
                                        </p:attrNameLst>
                                      </p:cBhvr>
                                      <p:to>
                                        <p:strVal val="visible"/>
                                      </p:to>
                                    </p:set>
                                    <p:animEffect transition="in" filter="blinds(horizontal)">
                                      <p:cBhvr>
                                        <p:cTn id="10" dur="500"/>
                                        <p:tgtEl>
                                          <p:spTgt spid="86323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63263"/>
                                        </p:tgtEl>
                                        <p:attrNameLst>
                                          <p:attrName>style.visibility</p:attrName>
                                        </p:attrNameLst>
                                      </p:cBhvr>
                                      <p:to>
                                        <p:strVal val="visible"/>
                                      </p:to>
                                    </p:set>
                                    <p:animEffect transition="in" filter="blinds(horizontal)">
                                      <p:cBhvr>
                                        <p:cTn id="15" dur="500"/>
                                        <p:tgtEl>
                                          <p:spTgt spid="863263"/>
                                        </p:tgtEl>
                                      </p:cBhvr>
                                    </p:animEffect>
                                  </p:childTnLst>
                                </p:cTn>
                              </p:par>
                              <p:par>
                                <p:cTn id="16" presetID="3" presetClass="entr" presetSubtype="10" fill="hold" nodeType="withEffect">
                                  <p:stCondLst>
                                    <p:cond delay="0"/>
                                  </p:stCondLst>
                                  <p:childTnLst>
                                    <p:set>
                                      <p:cBhvr>
                                        <p:cTn id="17" dur="1" fill="hold">
                                          <p:stCondLst>
                                            <p:cond delay="0"/>
                                          </p:stCondLst>
                                        </p:cTn>
                                        <p:tgtEl>
                                          <p:spTgt spid="863264"/>
                                        </p:tgtEl>
                                        <p:attrNameLst>
                                          <p:attrName>style.visibility</p:attrName>
                                        </p:attrNameLst>
                                      </p:cBhvr>
                                      <p:to>
                                        <p:strVal val="visible"/>
                                      </p:to>
                                    </p:set>
                                    <p:animEffect transition="in" filter="blinds(horizontal)">
                                      <p:cBhvr>
                                        <p:cTn id="18" dur="500"/>
                                        <p:tgtEl>
                                          <p:spTgt spid="86326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63269"/>
                                        </p:tgtEl>
                                        <p:attrNameLst>
                                          <p:attrName>style.visibility</p:attrName>
                                        </p:attrNameLst>
                                      </p:cBhvr>
                                      <p:to>
                                        <p:strVal val="visible"/>
                                      </p:to>
                                    </p:set>
                                    <p:animEffect transition="in" filter="blinds(horizontal)">
                                      <p:cBhvr>
                                        <p:cTn id="21" dur="500"/>
                                        <p:tgtEl>
                                          <p:spTgt spid="86326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863239"/>
                                        </p:tgtEl>
                                        <p:attrNameLst>
                                          <p:attrName>style.visibility</p:attrName>
                                        </p:attrNameLst>
                                      </p:cBhvr>
                                      <p:to>
                                        <p:strVal val="visible"/>
                                      </p:to>
                                    </p:set>
                                    <p:animEffect transition="in" filter="blinds(horizontal)">
                                      <p:cBhvr>
                                        <p:cTn id="24" dur="500"/>
                                        <p:tgtEl>
                                          <p:spTgt spid="86323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863259"/>
                                        </p:tgtEl>
                                        <p:attrNameLst>
                                          <p:attrName>style.visibility</p:attrName>
                                        </p:attrNameLst>
                                      </p:cBhvr>
                                      <p:to>
                                        <p:strVal val="visible"/>
                                      </p:to>
                                    </p:set>
                                    <p:animEffect transition="in" filter="blinds(horizontal)">
                                      <p:cBhvr>
                                        <p:cTn id="27" dur="500"/>
                                        <p:tgtEl>
                                          <p:spTgt spid="86325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63265"/>
                                        </p:tgtEl>
                                        <p:attrNameLst>
                                          <p:attrName>style.visibility</p:attrName>
                                        </p:attrNameLst>
                                      </p:cBhvr>
                                      <p:to>
                                        <p:strVal val="visible"/>
                                      </p:to>
                                    </p:set>
                                    <p:animEffect transition="in" filter="blinds(horizontal)">
                                      <p:cBhvr>
                                        <p:cTn id="32" dur="500"/>
                                        <p:tgtEl>
                                          <p:spTgt spid="863265"/>
                                        </p:tgtEl>
                                      </p:cBhvr>
                                    </p:animEffect>
                                  </p:childTnLst>
                                </p:cTn>
                              </p:par>
                              <p:par>
                                <p:cTn id="33" presetID="3" presetClass="entr" presetSubtype="10" fill="hold" nodeType="withEffect">
                                  <p:stCondLst>
                                    <p:cond delay="0"/>
                                  </p:stCondLst>
                                  <p:childTnLst>
                                    <p:set>
                                      <p:cBhvr>
                                        <p:cTn id="34" dur="1" fill="hold">
                                          <p:stCondLst>
                                            <p:cond delay="0"/>
                                          </p:stCondLst>
                                        </p:cTn>
                                        <p:tgtEl>
                                          <p:spTgt spid="863266"/>
                                        </p:tgtEl>
                                        <p:attrNameLst>
                                          <p:attrName>style.visibility</p:attrName>
                                        </p:attrNameLst>
                                      </p:cBhvr>
                                      <p:to>
                                        <p:strVal val="visible"/>
                                      </p:to>
                                    </p:set>
                                    <p:animEffect transition="in" filter="blinds(horizontal)">
                                      <p:cBhvr>
                                        <p:cTn id="35" dur="500"/>
                                        <p:tgtEl>
                                          <p:spTgt spid="863266"/>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863270"/>
                                        </p:tgtEl>
                                        <p:attrNameLst>
                                          <p:attrName>style.visibility</p:attrName>
                                        </p:attrNameLst>
                                      </p:cBhvr>
                                      <p:to>
                                        <p:strVal val="visible"/>
                                      </p:to>
                                    </p:set>
                                    <p:animEffect transition="in" filter="blinds(horizontal)">
                                      <p:cBhvr>
                                        <p:cTn id="38" dur="500"/>
                                        <p:tgtEl>
                                          <p:spTgt spid="863270"/>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863238"/>
                                        </p:tgtEl>
                                        <p:attrNameLst>
                                          <p:attrName>style.visibility</p:attrName>
                                        </p:attrNameLst>
                                      </p:cBhvr>
                                      <p:to>
                                        <p:strVal val="visible"/>
                                      </p:to>
                                    </p:set>
                                    <p:animEffect transition="in" filter="blinds(horizontal)">
                                      <p:cBhvr>
                                        <p:cTn id="41" dur="500"/>
                                        <p:tgtEl>
                                          <p:spTgt spid="863238"/>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863260"/>
                                        </p:tgtEl>
                                        <p:attrNameLst>
                                          <p:attrName>style.visibility</p:attrName>
                                        </p:attrNameLst>
                                      </p:cBhvr>
                                      <p:to>
                                        <p:strVal val="visible"/>
                                      </p:to>
                                    </p:set>
                                    <p:animEffect transition="in" filter="blinds(horizontal)">
                                      <p:cBhvr>
                                        <p:cTn id="44" dur="500"/>
                                        <p:tgtEl>
                                          <p:spTgt spid="86326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863267"/>
                                        </p:tgtEl>
                                        <p:attrNameLst>
                                          <p:attrName>style.visibility</p:attrName>
                                        </p:attrNameLst>
                                      </p:cBhvr>
                                      <p:to>
                                        <p:strVal val="visible"/>
                                      </p:to>
                                    </p:set>
                                    <p:animEffect transition="in" filter="blinds(horizontal)">
                                      <p:cBhvr>
                                        <p:cTn id="49" dur="500"/>
                                        <p:tgtEl>
                                          <p:spTgt spid="863267"/>
                                        </p:tgtEl>
                                      </p:cBhvr>
                                    </p:animEffect>
                                  </p:childTnLst>
                                </p:cTn>
                              </p:par>
                              <p:par>
                                <p:cTn id="50" presetID="3" presetClass="entr" presetSubtype="10" fill="hold" nodeType="withEffect">
                                  <p:stCondLst>
                                    <p:cond delay="0"/>
                                  </p:stCondLst>
                                  <p:childTnLst>
                                    <p:set>
                                      <p:cBhvr>
                                        <p:cTn id="51" dur="1" fill="hold">
                                          <p:stCondLst>
                                            <p:cond delay="0"/>
                                          </p:stCondLst>
                                        </p:cTn>
                                        <p:tgtEl>
                                          <p:spTgt spid="863268"/>
                                        </p:tgtEl>
                                        <p:attrNameLst>
                                          <p:attrName>style.visibility</p:attrName>
                                        </p:attrNameLst>
                                      </p:cBhvr>
                                      <p:to>
                                        <p:strVal val="visible"/>
                                      </p:to>
                                    </p:set>
                                    <p:animEffect transition="in" filter="blinds(horizontal)">
                                      <p:cBhvr>
                                        <p:cTn id="52" dur="500"/>
                                        <p:tgtEl>
                                          <p:spTgt spid="863268"/>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863271"/>
                                        </p:tgtEl>
                                        <p:attrNameLst>
                                          <p:attrName>style.visibility</p:attrName>
                                        </p:attrNameLst>
                                      </p:cBhvr>
                                      <p:to>
                                        <p:strVal val="visible"/>
                                      </p:to>
                                    </p:set>
                                    <p:animEffect transition="in" filter="blinds(horizontal)">
                                      <p:cBhvr>
                                        <p:cTn id="55" dur="500"/>
                                        <p:tgtEl>
                                          <p:spTgt spid="863271"/>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863240"/>
                                        </p:tgtEl>
                                        <p:attrNameLst>
                                          <p:attrName>style.visibility</p:attrName>
                                        </p:attrNameLst>
                                      </p:cBhvr>
                                      <p:to>
                                        <p:strVal val="visible"/>
                                      </p:to>
                                    </p:set>
                                    <p:animEffect transition="in" filter="blinds(horizontal)">
                                      <p:cBhvr>
                                        <p:cTn id="58" dur="500"/>
                                        <p:tgtEl>
                                          <p:spTgt spid="863240"/>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863244"/>
                                        </p:tgtEl>
                                        <p:attrNameLst>
                                          <p:attrName>style.visibility</p:attrName>
                                        </p:attrNameLst>
                                      </p:cBhvr>
                                      <p:to>
                                        <p:strVal val="visible"/>
                                      </p:to>
                                    </p:set>
                                    <p:animEffect transition="in" filter="blinds(horizontal)">
                                      <p:cBhvr>
                                        <p:cTn id="61" dur="500"/>
                                        <p:tgtEl>
                                          <p:spTgt spid="863244"/>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863258"/>
                                        </p:tgtEl>
                                        <p:attrNameLst>
                                          <p:attrName>style.visibility</p:attrName>
                                        </p:attrNameLst>
                                      </p:cBhvr>
                                      <p:to>
                                        <p:strVal val="visible"/>
                                      </p:to>
                                    </p:set>
                                    <p:animEffect transition="in" filter="blinds(horizontal)">
                                      <p:cBhvr>
                                        <p:cTn id="64" dur="500"/>
                                        <p:tgtEl>
                                          <p:spTgt spid="863258"/>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863261"/>
                                        </p:tgtEl>
                                        <p:attrNameLst>
                                          <p:attrName>style.visibility</p:attrName>
                                        </p:attrNameLst>
                                      </p:cBhvr>
                                      <p:to>
                                        <p:strVal val="visible"/>
                                      </p:to>
                                    </p:set>
                                    <p:animEffect transition="in" filter="blinds(horizontal)">
                                      <p:cBhvr>
                                        <p:cTn id="67" dur="500"/>
                                        <p:tgtEl>
                                          <p:spTgt spid="863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237" grpId="0" animBg="1"/>
      <p:bldP spid="863238" grpId="0" animBg="1"/>
      <p:bldP spid="863239" grpId="0" animBg="1"/>
      <p:bldP spid="863240" grpId="0" animBg="1"/>
      <p:bldP spid="863244" grpId="0" animBg="1"/>
      <p:bldP spid="863258" grpId="0" animBg="1"/>
      <p:bldP spid="863259" grpId="0"/>
      <p:bldP spid="863260" grpId="0"/>
      <p:bldP spid="863261" grpId="0"/>
      <p:bldP spid="863263" grpId="0" animBg="1"/>
      <p:bldP spid="863265" grpId="0" animBg="1"/>
      <p:bldP spid="863267" grpId="0" animBg="1"/>
      <p:bldP spid="863269" grpId="0"/>
      <p:bldP spid="863270" grpId="0"/>
      <p:bldP spid="863271" grpId="0"/>
      <p:bldP spid="863272"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a:extLst>
              <a:ext uri="{FF2B5EF4-FFF2-40B4-BE49-F238E27FC236}">
                <a16:creationId xmlns:a16="http://schemas.microsoft.com/office/drawing/2014/main" id="{897FB061-0DB9-4D48-A4AF-DA58F3241ACA}"/>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CA2617E8-B45C-4116-8085-3C03DA09E5BF}" type="slidenum">
              <a:rPr lang="en-US" altLang="en-US" sz="1000" i="0">
                <a:solidFill>
                  <a:srgbClr val="FFFFFF"/>
                </a:solidFill>
              </a:rPr>
              <a:pPr algn="l" eaLnBrk="1" hangingPunct="1"/>
              <a:t>187</a:t>
            </a:fld>
            <a:endParaRPr lang="en-US" altLang="en-US" sz="1000" i="0">
              <a:solidFill>
                <a:srgbClr val="FFFFFF"/>
              </a:solidFill>
            </a:endParaRPr>
          </a:p>
        </p:txBody>
      </p:sp>
      <p:sp>
        <p:nvSpPr>
          <p:cNvPr id="769027" name="Rectangle 5">
            <a:extLst>
              <a:ext uri="{FF2B5EF4-FFF2-40B4-BE49-F238E27FC236}">
                <a16:creationId xmlns:a16="http://schemas.microsoft.com/office/drawing/2014/main" id="{9E583189-4F6A-49A1-ADC0-363FCD88A729}"/>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JSP Scripting Elements</a:t>
            </a:r>
          </a:p>
        </p:txBody>
      </p:sp>
      <p:sp>
        <p:nvSpPr>
          <p:cNvPr id="27652" name="Rectangle 7">
            <a:extLst>
              <a:ext uri="{FF2B5EF4-FFF2-40B4-BE49-F238E27FC236}">
                <a16:creationId xmlns:a16="http://schemas.microsoft.com/office/drawing/2014/main" id="{276CB98E-3B09-4777-B9B8-44F1B779279B}"/>
              </a:ext>
            </a:extLst>
          </p:cNvPr>
          <p:cNvSpPr>
            <a:spLocks noChangeArrowheads="1"/>
          </p:cNvSpPr>
          <p:nvPr/>
        </p:nvSpPr>
        <p:spPr bwMode="auto">
          <a:xfrm>
            <a:off x="1752600" y="1828800"/>
            <a:ext cx="3276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7653" name="Rectangle 8">
            <a:extLst>
              <a:ext uri="{FF2B5EF4-FFF2-40B4-BE49-F238E27FC236}">
                <a16:creationId xmlns:a16="http://schemas.microsoft.com/office/drawing/2014/main" id="{55644A8B-1332-4467-A99D-4DA5303FC284}"/>
              </a:ext>
            </a:extLst>
          </p:cNvPr>
          <p:cNvSpPr>
            <a:spLocks noChangeArrowheads="1"/>
          </p:cNvSpPr>
          <p:nvPr/>
        </p:nvSpPr>
        <p:spPr bwMode="auto">
          <a:xfrm>
            <a:off x="2590800" y="3733800"/>
            <a:ext cx="2667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7654" name="Rectangle 9">
            <a:extLst>
              <a:ext uri="{FF2B5EF4-FFF2-40B4-BE49-F238E27FC236}">
                <a16:creationId xmlns:a16="http://schemas.microsoft.com/office/drawing/2014/main" id="{D45EC328-E389-4634-B4FC-772684F0DCB9}"/>
              </a:ext>
            </a:extLst>
          </p:cNvPr>
          <p:cNvSpPr>
            <a:spLocks noChangeArrowheads="1"/>
          </p:cNvSpPr>
          <p:nvPr/>
        </p:nvSpPr>
        <p:spPr bwMode="auto">
          <a:xfrm>
            <a:off x="1676400" y="1524000"/>
            <a:ext cx="4038600" cy="49530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lstStyle>
            <a:lvl1pPr marL="457200" indent="-457200"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There are three JSP Constructs:</a:t>
            </a:r>
          </a:p>
          <a:p>
            <a:pPr algn="l" eaLnBrk="1" hangingPunct="1">
              <a:buClr>
                <a:schemeClr val="tx2"/>
              </a:buClr>
              <a:buFontTx/>
              <a:buAutoNum type="arabicPeriod"/>
            </a:pPr>
            <a:endParaRPr lang="en-US" altLang="en-US" sz="2000" b="0" i="0"/>
          </a:p>
          <a:p>
            <a:pPr algn="l" eaLnBrk="1" hangingPunct="1">
              <a:buClr>
                <a:schemeClr val="tx2"/>
              </a:buClr>
            </a:pPr>
            <a:endParaRPr lang="en-US" altLang="en-US" sz="2000" b="0" i="0"/>
          </a:p>
        </p:txBody>
      </p:sp>
      <p:sp>
        <p:nvSpPr>
          <p:cNvPr id="27655" name="Rectangle 10">
            <a:extLst>
              <a:ext uri="{FF2B5EF4-FFF2-40B4-BE49-F238E27FC236}">
                <a16:creationId xmlns:a16="http://schemas.microsoft.com/office/drawing/2014/main" id="{42EDF73B-C5C5-495C-841B-90BABB5E6CFD}"/>
              </a:ext>
            </a:extLst>
          </p:cNvPr>
          <p:cNvSpPr>
            <a:spLocks noChangeArrowheads="1"/>
          </p:cNvSpPr>
          <p:nvPr/>
        </p:nvSpPr>
        <p:spPr bwMode="auto">
          <a:xfrm>
            <a:off x="2209800" y="2057400"/>
            <a:ext cx="3505200" cy="762000"/>
          </a:xfrm>
          <a:prstGeom prst="rect">
            <a:avLst/>
          </a:prstGeom>
          <a:gradFill rotWithShape="1">
            <a:gsLst>
              <a:gs pos="0">
                <a:srgbClr val="66CCFF"/>
              </a:gs>
              <a:gs pos="100000">
                <a:srgbClr val="F3F3F3"/>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Scripting Elements</a:t>
            </a:r>
          </a:p>
        </p:txBody>
      </p:sp>
      <p:sp>
        <p:nvSpPr>
          <p:cNvPr id="27656" name="Rectangle 11">
            <a:extLst>
              <a:ext uri="{FF2B5EF4-FFF2-40B4-BE49-F238E27FC236}">
                <a16:creationId xmlns:a16="http://schemas.microsoft.com/office/drawing/2014/main" id="{1BFE9356-6850-4BA9-A1F0-1D827924ED04}"/>
              </a:ext>
            </a:extLst>
          </p:cNvPr>
          <p:cNvSpPr>
            <a:spLocks noChangeArrowheads="1"/>
          </p:cNvSpPr>
          <p:nvPr/>
        </p:nvSpPr>
        <p:spPr bwMode="auto">
          <a:xfrm>
            <a:off x="1752600" y="2057400"/>
            <a:ext cx="457200" cy="762000"/>
          </a:xfrm>
          <a:prstGeom prst="rect">
            <a:avLst/>
          </a:prstGeom>
          <a:solidFill>
            <a:srgbClr val="C7CDFD"/>
          </a:solidFill>
          <a:ln>
            <a:noFill/>
          </a:ln>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a:t>
            </a:r>
          </a:p>
        </p:txBody>
      </p:sp>
      <p:sp>
        <p:nvSpPr>
          <p:cNvPr id="27657" name="Rectangle 12">
            <a:extLst>
              <a:ext uri="{FF2B5EF4-FFF2-40B4-BE49-F238E27FC236}">
                <a16:creationId xmlns:a16="http://schemas.microsoft.com/office/drawing/2014/main" id="{16A4C443-EA37-48EC-BC7E-2F597380F1E7}"/>
              </a:ext>
            </a:extLst>
          </p:cNvPr>
          <p:cNvSpPr>
            <a:spLocks noChangeArrowheads="1"/>
          </p:cNvSpPr>
          <p:nvPr/>
        </p:nvSpPr>
        <p:spPr bwMode="auto">
          <a:xfrm>
            <a:off x="2209800" y="2895600"/>
            <a:ext cx="3505200" cy="762000"/>
          </a:xfrm>
          <a:prstGeom prst="rect">
            <a:avLst/>
          </a:prstGeom>
          <a:gradFill rotWithShape="1">
            <a:gsLst>
              <a:gs pos="0">
                <a:srgbClr val="66CCFF"/>
              </a:gs>
              <a:gs pos="100000">
                <a:srgbClr val="F3F3F3"/>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Directives</a:t>
            </a:r>
          </a:p>
        </p:txBody>
      </p:sp>
      <p:sp>
        <p:nvSpPr>
          <p:cNvPr id="27658" name="Rectangle 13">
            <a:extLst>
              <a:ext uri="{FF2B5EF4-FFF2-40B4-BE49-F238E27FC236}">
                <a16:creationId xmlns:a16="http://schemas.microsoft.com/office/drawing/2014/main" id="{234C7F15-9E7B-4716-8B7F-2D33F1BD934F}"/>
              </a:ext>
            </a:extLst>
          </p:cNvPr>
          <p:cNvSpPr>
            <a:spLocks noChangeArrowheads="1"/>
          </p:cNvSpPr>
          <p:nvPr/>
        </p:nvSpPr>
        <p:spPr bwMode="auto">
          <a:xfrm>
            <a:off x="1752600" y="2895600"/>
            <a:ext cx="457200" cy="762000"/>
          </a:xfrm>
          <a:prstGeom prst="rect">
            <a:avLst/>
          </a:prstGeom>
          <a:solidFill>
            <a:srgbClr val="C7CDFD"/>
          </a:solidFill>
          <a:ln>
            <a:noFill/>
          </a:ln>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2.</a:t>
            </a:r>
          </a:p>
        </p:txBody>
      </p:sp>
      <p:sp>
        <p:nvSpPr>
          <p:cNvPr id="27659" name="Rectangle 14">
            <a:extLst>
              <a:ext uri="{FF2B5EF4-FFF2-40B4-BE49-F238E27FC236}">
                <a16:creationId xmlns:a16="http://schemas.microsoft.com/office/drawing/2014/main" id="{A488F8DB-0CDE-4EBE-BB76-FA51F8CDF028}"/>
              </a:ext>
            </a:extLst>
          </p:cNvPr>
          <p:cNvSpPr>
            <a:spLocks noChangeArrowheads="1"/>
          </p:cNvSpPr>
          <p:nvPr/>
        </p:nvSpPr>
        <p:spPr bwMode="auto">
          <a:xfrm>
            <a:off x="2209800" y="3733800"/>
            <a:ext cx="3505200" cy="762000"/>
          </a:xfrm>
          <a:prstGeom prst="rect">
            <a:avLst/>
          </a:prstGeom>
          <a:gradFill rotWithShape="1">
            <a:gsLst>
              <a:gs pos="0">
                <a:srgbClr val="66CCFF"/>
              </a:gs>
              <a:gs pos="100000">
                <a:srgbClr val="F3F3F3"/>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Actions</a:t>
            </a:r>
          </a:p>
        </p:txBody>
      </p:sp>
      <p:sp>
        <p:nvSpPr>
          <p:cNvPr id="27660" name="Rectangle 15">
            <a:extLst>
              <a:ext uri="{FF2B5EF4-FFF2-40B4-BE49-F238E27FC236}">
                <a16:creationId xmlns:a16="http://schemas.microsoft.com/office/drawing/2014/main" id="{5FF739F0-8BCE-44CA-916E-D3BE9B39CA27}"/>
              </a:ext>
            </a:extLst>
          </p:cNvPr>
          <p:cNvSpPr>
            <a:spLocks noChangeArrowheads="1"/>
          </p:cNvSpPr>
          <p:nvPr/>
        </p:nvSpPr>
        <p:spPr bwMode="auto">
          <a:xfrm>
            <a:off x="1752600" y="3733800"/>
            <a:ext cx="457200" cy="762000"/>
          </a:xfrm>
          <a:prstGeom prst="rect">
            <a:avLst/>
          </a:prstGeom>
          <a:solidFill>
            <a:srgbClr val="C7CDFD"/>
          </a:solidFill>
          <a:ln>
            <a:noFill/>
          </a:ln>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3.</a:t>
            </a:r>
          </a:p>
        </p:txBody>
      </p:sp>
      <p:sp>
        <p:nvSpPr>
          <p:cNvPr id="27661" name="Rectangle 13">
            <a:extLst>
              <a:ext uri="{FF2B5EF4-FFF2-40B4-BE49-F238E27FC236}">
                <a16:creationId xmlns:a16="http://schemas.microsoft.com/office/drawing/2014/main" id="{421BD0F2-0755-4050-9486-692AD6058E01}"/>
              </a:ext>
            </a:extLst>
          </p:cNvPr>
          <p:cNvSpPr>
            <a:spLocks noChangeArrowheads="1"/>
          </p:cNvSpPr>
          <p:nvPr/>
        </p:nvSpPr>
        <p:spPr bwMode="auto">
          <a:xfrm>
            <a:off x="7010400" y="1905000"/>
            <a:ext cx="2667000" cy="609600"/>
          </a:xfrm>
          <a:prstGeom prst="rect">
            <a:avLst/>
          </a:prstGeom>
          <a:gradFill rotWithShape="1">
            <a:gsLst>
              <a:gs pos="0">
                <a:srgbClr val="66CCFF"/>
              </a:gs>
              <a:gs pos="100000">
                <a:srgbClr val="F3F3F3"/>
              </a:gs>
            </a:gsLst>
            <a:path path="shape">
              <a:fillToRect l="50000" t="50000" r="50000" b="50000"/>
            </a:path>
          </a:gradFill>
          <a:ln w="9525">
            <a:miter lim="800000"/>
            <a:headEnd/>
            <a:tailEnd/>
          </a:ln>
          <a:scene3d>
            <a:camera prst="legacyPerspectiveBottom"/>
            <a:lightRig rig="legacyFlat3" dir="t"/>
          </a:scene3d>
          <a:sp3d extrusionH="887400" prstMaterial="legacyMatte">
            <a:bevelT w="13500" h="13500" prst="angle"/>
            <a:bevelB w="13500" h="13500" prst="angle"/>
            <a:extrusionClr>
              <a:srgbClr val="F3F3F3"/>
            </a:extrusionClr>
            <a:contourClr>
              <a:srgbClr val="66CCFF"/>
            </a:contourClr>
          </a:sp3d>
        </p:spPr>
        <p:txBody>
          <a:bodyPr wrap="none" anchor="ctr">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800" b="0" i="0"/>
              <a:t>JSP</a:t>
            </a:r>
          </a:p>
        </p:txBody>
      </p:sp>
      <p:sp>
        <p:nvSpPr>
          <p:cNvPr id="27662" name="Rectangle 14">
            <a:extLst>
              <a:ext uri="{FF2B5EF4-FFF2-40B4-BE49-F238E27FC236}">
                <a16:creationId xmlns:a16="http://schemas.microsoft.com/office/drawing/2014/main" id="{8185BCFE-AF78-417D-A592-62C1F3CE69B7}"/>
              </a:ext>
            </a:extLst>
          </p:cNvPr>
          <p:cNvSpPr>
            <a:spLocks noChangeArrowheads="1"/>
          </p:cNvSpPr>
          <p:nvPr/>
        </p:nvSpPr>
        <p:spPr bwMode="auto">
          <a:xfrm>
            <a:off x="6019800" y="4191000"/>
            <a:ext cx="2362200" cy="762000"/>
          </a:xfrm>
          <a:prstGeom prst="rect">
            <a:avLst/>
          </a:prstGeom>
          <a:solidFill>
            <a:srgbClr val="66CCFF"/>
          </a:solidFill>
          <a:ln>
            <a:noFill/>
          </a:ln>
          <a:effectLst>
            <a:prstShdw prst="shdw17" dist="17961" dir="2700000">
              <a:srgbClr val="3D7A99"/>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400" b="0" i="0"/>
              <a:t>Scripting Elements</a:t>
            </a:r>
          </a:p>
        </p:txBody>
      </p:sp>
      <p:sp>
        <p:nvSpPr>
          <p:cNvPr id="27663" name="Rectangle 15">
            <a:extLst>
              <a:ext uri="{FF2B5EF4-FFF2-40B4-BE49-F238E27FC236}">
                <a16:creationId xmlns:a16="http://schemas.microsoft.com/office/drawing/2014/main" id="{066BD2BF-73D4-47FA-A765-C4E785CDE2E4}"/>
              </a:ext>
            </a:extLst>
          </p:cNvPr>
          <p:cNvSpPr>
            <a:spLocks noChangeArrowheads="1"/>
          </p:cNvSpPr>
          <p:nvPr/>
        </p:nvSpPr>
        <p:spPr bwMode="auto">
          <a:xfrm>
            <a:off x="7391400" y="3276600"/>
            <a:ext cx="1905000" cy="533400"/>
          </a:xfrm>
          <a:prstGeom prst="rect">
            <a:avLst/>
          </a:prstGeom>
          <a:solidFill>
            <a:srgbClr val="66CCFF"/>
          </a:solidFill>
          <a:ln>
            <a:noFill/>
          </a:ln>
          <a:effectLst>
            <a:prstShdw prst="shdw17" dist="17961" dir="2700000">
              <a:srgbClr val="3D7A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400" b="0" i="0"/>
              <a:t>Directives</a:t>
            </a:r>
          </a:p>
        </p:txBody>
      </p:sp>
      <p:sp>
        <p:nvSpPr>
          <p:cNvPr id="27664" name="Rectangle 16">
            <a:extLst>
              <a:ext uri="{FF2B5EF4-FFF2-40B4-BE49-F238E27FC236}">
                <a16:creationId xmlns:a16="http://schemas.microsoft.com/office/drawing/2014/main" id="{8B02D275-D337-4C63-A70D-581411AA470F}"/>
              </a:ext>
            </a:extLst>
          </p:cNvPr>
          <p:cNvSpPr>
            <a:spLocks noChangeArrowheads="1"/>
          </p:cNvSpPr>
          <p:nvPr/>
        </p:nvSpPr>
        <p:spPr bwMode="auto">
          <a:xfrm>
            <a:off x="8991600" y="4267200"/>
            <a:ext cx="1447800" cy="762000"/>
          </a:xfrm>
          <a:prstGeom prst="rect">
            <a:avLst/>
          </a:prstGeom>
          <a:solidFill>
            <a:srgbClr val="66CCFF"/>
          </a:solidFill>
          <a:ln>
            <a:noFill/>
          </a:ln>
          <a:effectLst>
            <a:prstShdw prst="shdw17" dist="17961" dir="2700000">
              <a:srgbClr val="3D7A99"/>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400" b="0" i="0"/>
              <a:t>Actions</a:t>
            </a:r>
          </a:p>
        </p:txBody>
      </p:sp>
      <p:cxnSp>
        <p:nvCxnSpPr>
          <p:cNvPr id="27665" name="AutoShape 17">
            <a:extLst>
              <a:ext uri="{FF2B5EF4-FFF2-40B4-BE49-F238E27FC236}">
                <a16:creationId xmlns:a16="http://schemas.microsoft.com/office/drawing/2014/main" id="{7E923D59-DFC4-4544-8E54-50EE63FAA3D8}"/>
              </a:ext>
            </a:extLst>
          </p:cNvPr>
          <p:cNvCxnSpPr>
            <a:cxnSpLocks noChangeShapeType="1"/>
          </p:cNvCxnSpPr>
          <p:nvPr/>
        </p:nvCxnSpPr>
        <p:spPr bwMode="auto">
          <a:xfrm rot="5400000">
            <a:off x="6210300" y="2857500"/>
            <a:ext cx="1676400" cy="990600"/>
          </a:xfrm>
          <a:prstGeom prst="bentConnector3">
            <a:avLst>
              <a:gd name="adj1" fmla="val 34847"/>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7666" name="AutoShape 18">
            <a:extLst>
              <a:ext uri="{FF2B5EF4-FFF2-40B4-BE49-F238E27FC236}">
                <a16:creationId xmlns:a16="http://schemas.microsoft.com/office/drawing/2014/main" id="{1751904E-E8EC-409F-BA89-7843FE9E67D0}"/>
              </a:ext>
            </a:extLst>
          </p:cNvPr>
          <p:cNvCxnSpPr>
            <a:cxnSpLocks noChangeShapeType="1"/>
            <a:endCxn id="27664" idx="0"/>
          </p:cNvCxnSpPr>
          <p:nvPr/>
        </p:nvCxnSpPr>
        <p:spPr bwMode="auto">
          <a:xfrm rot="16200000" flipH="1">
            <a:off x="8515350" y="3067050"/>
            <a:ext cx="1752600" cy="647700"/>
          </a:xfrm>
          <a:prstGeom prst="bentConnector3">
            <a:avLst>
              <a:gd name="adj1" fmla="val 32787"/>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27667" name="Line 19">
            <a:extLst>
              <a:ext uri="{FF2B5EF4-FFF2-40B4-BE49-F238E27FC236}">
                <a16:creationId xmlns:a16="http://schemas.microsoft.com/office/drawing/2014/main" id="{BE64795F-B804-4146-821F-9BDB39C14046}"/>
              </a:ext>
            </a:extLst>
          </p:cNvPr>
          <p:cNvSpPr>
            <a:spLocks noChangeShapeType="1"/>
          </p:cNvSpPr>
          <p:nvPr/>
        </p:nvSpPr>
        <p:spPr bwMode="auto">
          <a:xfrm>
            <a:off x="8305800" y="2514600"/>
            <a:ext cx="0" cy="762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a:extLst>
              <a:ext uri="{FF2B5EF4-FFF2-40B4-BE49-F238E27FC236}">
                <a16:creationId xmlns:a16="http://schemas.microsoft.com/office/drawing/2014/main" id="{12BB120F-6F49-48A9-9F2A-6666FF09C18A}"/>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3BEFF3F2-0AE1-4959-96F7-AF782AFAB35A}" type="slidenum">
              <a:rPr lang="en-US" altLang="en-US" sz="1000" i="0">
                <a:solidFill>
                  <a:srgbClr val="FFFFFF"/>
                </a:solidFill>
              </a:rPr>
              <a:pPr algn="l" eaLnBrk="1" hangingPunct="1"/>
              <a:t>188</a:t>
            </a:fld>
            <a:endParaRPr lang="en-US" altLang="en-US" sz="1000" i="0">
              <a:solidFill>
                <a:srgbClr val="FFFFFF"/>
              </a:solidFill>
            </a:endParaRPr>
          </a:p>
        </p:txBody>
      </p:sp>
      <p:sp>
        <p:nvSpPr>
          <p:cNvPr id="770051" name="Rectangle 5">
            <a:extLst>
              <a:ext uri="{FF2B5EF4-FFF2-40B4-BE49-F238E27FC236}">
                <a16:creationId xmlns:a16="http://schemas.microsoft.com/office/drawing/2014/main" id="{A549B609-AB8B-483B-884A-F4852DB23E4E}"/>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JSP Scripting Elements (Contd.)</a:t>
            </a:r>
          </a:p>
        </p:txBody>
      </p:sp>
      <p:pic>
        <p:nvPicPr>
          <p:cNvPr id="28676" name="Picture 4">
            <a:extLst>
              <a:ext uri="{FF2B5EF4-FFF2-40B4-BE49-F238E27FC236}">
                <a16:creationId xmlns:a16="http://schemas.microsoft.com/office/drawing/2014/main" id="{69390C77-E2D9-44BE-A502-AD57B8844814}"/>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3819" t="24492" r="21410" b="27985"/>
          <a:stretch>
            <a:fillRect/>
          </a:stretch>
        </p:blipFill>
        <p:spPr>
          <a:xfrm>
            <a:off x="2133600" y="1600200"/>
            <a:ext cx="8534400" cy="4343400"/>
          </a:xfrm>
          <a:noFill/>
        </p:spPr>
      </p:pic>
      <p:sp>
        <p:nvSpPr>
          <p:cNvPr id="28677" name="Rectangle 7">
            <a:extLst>
              <a:ext uri="{FF2B5EF4-FFF2-40B4-BE49-F238E27FC236}">
                <a16:creationId xmlns:a16="http://schemas.microsoft.com/office/drawing/2014/main" id="{4FD53751-B8BE-4CC4-B8FA-F71C0372FC7D}"/>
              </a:ext>
            </a:extLst>
          </p:cNvPr>
          <p:cNvSpPr>
            <a:spLocks noChangeArrowheads="1"/>
          </p:cNvSpPr>
          <p:nvPr/>
        </p:nvSpPr>
        <p:spPr bwMode="auto">
          <a:xfrm>
            <a:off x="1676400" y="2133600"/>
            <a:ext cx="3886200" cy="4343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a:p>
            <a:pPr algn="l" eaLnBrk="1" hangingPunct="1">
              <a:spcBef>
                <a:spcPct val="0"/>
              </a:spcBef>
            </a:pPr>
            <a:r>
              <a:rPr lang="en-US" altLang="en-US" b="0" i="0"/>
              <a:t>Scripting Elements are used to create Objects, define methods and manage the flow control.</a:t>
            </a:r>
          </a:p>
          <a:p>
            <a:pPr algn="l" eaLnBrk="1" hangingPunct="1">
              <a:spcBef>
                <a:spcPct val="0"/>
              </a:spcBef>
            </a:pPr>
            <a:endParaRPr lang="en-US" altLang="en-US" b="0" i="0"/>
          </a:p>
          <a:p>
            <a:pPr algn="l" eaLnBrk="1" hangingPunct="1">
              <a:spcBef>
                <a:spcPct val="0"/>
              </a:spcBef>
            </a:pPr>
            <a:r>
              <a:rPr lang="en-US" altLang="en-US" b="0" i="0"/>
              <a:t>There are three types of Scripting Elements:</a:t>
            </a:r>
          </a:p>
          <a:p>
            <a:pPr algn="l" eaLnBrk="1" hangingPunct="1">
              <a:spcBef>
                <a:spcPct val="0"/>
              </a:spcBef>
            </a:pPr>
            <a:endParaRPr lang="en-US" altLang="en-US" b="0" i="0"/>
          </a:p>
          <a:p>
            <a:pPr algn="l" eaLnBrk="1" hangingPunct="1">
              <a:spcBef>
                <a:spcPct val="0"/>
              </a:spcBef>
            </a:pPr>
            <a:endParaRPr lang="en-US" altLang="en-US" sz="2000" b="0" i="0"/>
          </a:p>
        </p:txBody>
      </p:sp>
      <p:sp>
        <p:nvSpPr>
          <p:cNvPr id="28678" name="Rectangle 8">
            <a:extLst>
              <a:ext uri="{FF2B5EF4-FFF2-40B4-BE49-F238E27FC236}">
                <a16:creationId xmlns:a16="http://schemas.microsoft.com/office/drawing/2014/main" id="{F4926B67-7235-47C9-AA42-B0912D003BB0}"/>
              </a:ext>
            </a:extLst>
          </p:cNvPr>
          <p:cNvSpPr>
            <a:spLocks noChangeArrowheads="1"/>
          </p:cNvSpPr>
          <p:nvPr/>
        </p:nvSpPr>
        <p:spPr bwMode="auto">
          <a:xfrm>
            <a:off x="2209800" y="1524000"/>
            <a:ext cx="3352800" cy="762000"/>
          </a:xfrm>
          <a:prstGeom prst="rect">
            <a:avLst/>
          </a:prstGeom>
          <a:gradFill rotWithShape="1">
            <a:gsLst>
              <a:gs pos="0">
                <a:srgbClr val="66CCFF"/>
              </a:gs>
              <a:gs pos="100000">
                <a:srgbClr val="F3F3F3"/>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Scripting Elements</a:t>
            </a:r>
          </a:p>
        </p:txBody>
      </p:sp>
      <p:sp>
        <p:nvSpPr>
          <p:cNvPr id="28679" name="Rectangle 9">
            <a:extLst>
              <a:ext uri="{FF2B5EF4-FFF2-40B4-BE49-F238E27FC236}">
                <a16:creationId xmlns:a16="http://schemas.microsoft.com/office/drawing/2014/main" id="{2F9BBC69-D491-4B96-BF5E-28F951560872}"/>
              </a:ext>
            </a:extLst>
          </p:cNvPr>
          <p:cNvSpPr>
            <a:spLocks noChangeArrowheads="1"/>
          </p:cNvSpPr>
          <p:nvPr/>
        </p:nvSpPr>
        <p:spPr bwMode="auto">
          <a:xfrm>
            <a:off x="1752600" y="1524000"/>
            <a:ext cx="457200" cy="762000"/>
          </a:xfrm>
          <a:prstGeom prst="rect">
            <a:avLst/>
          </a:prstGeom>
          <a:solidFill>
            <a:srgbClr val="C7CDFD"/>
          </a:solidFill>
          <a:ln>
            <a:noFill/>
          </a:ln>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a:t>
            </a:r>
          </a:p>
        </p:txBody>
      </p:sp>
      <p:sp>
        <p:nvSpPr>
          <p:cNvPr id="28680" name="Rectangle 10">
            <a:extLst>
              <a:ext uri="{FF2B5EF4-FFF2-40B4-BE49-F238E27FC236}">
                <a16:creationId xmlns:a16="http://schemas.microsoft.com/office/drawing/2014/main" id="{706E49ED-35D3-434A-9915-217D8B9AF55A}"/>
              </a:ext>
            </a:extLst>
          </p:cNvPr>
          <p:cNvSpPr>
            <a:spLocks noChangeArrowheads="1"/>
          </p:cNvSpPr>
          <p:nvPr/>
        </p:nvSpPr>
        <p:spPr bwMode="auto">
          <a:xfrm>
            <a:off x="2286000" y="4343400"/>
            <a:ext cx="3276600" cy="533400"/>
          </a:xfrm>
          <a:prstGeom prst="rect">
            <a:avLst/>
          </a:prstGeom>
          <a:gradFill rotWithShape="1">
            <a:gsLst>
              <a:gs pos="0">
                <a:srgbClr val="66CCFF"/>
              </a:gs>
              <a:gs pos="100000">
                <a:srgbClr val="F3F3F3"/>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Expressions</a:t>
            </a:r>
          </a:p>
        </p:txBody>
      </p:sp>
      <p:sp>
        <p:nvSpPr>
          <p:cNvPr id="28681" name="Rectangle 11">
            <a:extLst>
              <a:ext uri="{FF2B5EF4-FFF2-40B4-BE49-F238E27FC236}">
                <a16:creationId xmlns:a16="http://schemas.microsoft.com/office/drawing/2014/main" id="{2D8BF061-1BC7-406D-8977-35211CDABD7E}"/>
              </a:ext>
            </a:extLst>
          </p:cNvPr>
          <p:cNvSpPr>
            <a:spLocks noChangeArrowheads="1"/>
          </p:cNvSpPr>
          <p:nvPr/>
        </p:nvSpPr>
        <p:spPr bwMode="auto">
          <a:xfrm>
            <a:off x="1828800" y="4343400"/>
            <a:ext cx="457200" cy="533400"/>
          </a:xfrm>
          <a:prstGeom prst="rect">
            <a:avLst/>
          </a:prstGeom>
          <a:solidFill>
            <a:srgbClr val="C7CDFD"/>
          </a:solidFill>
          <a:ln>
            <a:noFill/>
          </a:ln>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1a.</a:t>
            </a:r>
          </a:p>
        </p:txBody>
      </p:sp>
      <p:sp>
        <p:nvSpPr>
          <p:cNvPr id="28682" name="Rectangle 12">
            <a:extLst>
              <a:ext uri="{FF2B5EF4-FFF2-40B4-BE49-F238E27FC236}">
                <a16:creationId xmlns:a16="http://schemas.microsoft.com/office/drawing/2014/main" id="{1F224BC9-B7B0-4B2C-A440-D324800068AB}"/>
              </a:ext>
            </a:extLst>
          </p:cNvPr>
          <p:cNvSpPr>
            <a:spLocks noChangeArrowheads="1"/>
          </p:cNvSpPr>
          <p:nvPr/>
        </p:nvSpPr>
        <p:spPr bwMode="auto">
          <a:xfrm>
            <a:off x="2286000" y="4876800"/>
            <a:ext cx="3276600" cy="533400"/>
          </a:xfrm>
          <a:prstGeom prst="rect">
            <a:avLst/>
          </a:prstGeom>
          <a:gradFill rotWithShape="1">
            <a:gsLst>
              <a:gs pos="0">
                <a:srgbClr val="66CCFF"/>
              </a:gs>
              <a:gs pos="100000">
                <a:srgbClr val="F3F3F3"/>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Scriptlets</a:t>
            </a:r>
          </a:p>
        </p:txBody>
      </p:sp>
      <p:sp>
        <p:nvSpPr>
          <p:cNvPr id="28683" name="Rectangle 13">
            <a:extLst>
              <a:ext uri="{FF2B5EF4-FFF2-40B4-BE49-F238E27FC236}">
                <a16:creationId xmlns:a16="http://schemas.microsoft.com/office/drawing/2014/main" id="{3440C917-7B05-4239-86A7-C760F67E2B18}"/>
              </a:ext>
            </a:extLst>
          </p:cNvPr>
          <p:cNvSpPr>
            <a:spLocks noChangeArrowheads="1"/>
          </p:cNvSpPr>
          <p:nvPr/>
        </p:nvSpPr>
        <p:spPr bwMode="auto">
          <a:xfrm>
            <a:off x="1828800" y="4876800"/>
            <a:ext cx="457200" cy="533400"/>
          </a:xfrm>
          <a:prstGeom prst="rect">
            <a:avLst/>
          </a:prstGeom>
          <a:solidFill>
            <a:srgbClr val="C7CDFD"/>
          </a:solidFill>
          <a:ln>
            <a:noFill/>
          </a:ln>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1b.</a:t>
            </a:r>
          </a:p>
        </p:txBody>
      </p:sp>
      <p:sp>
        <p:nvSpPr>
          <p:cNvPr id="28684" name="Rectangle 14">
            <a:extLst>
              <a:ext uri="{FF2B5EF4-FFF2-40B4-BE49-F238E27FC236}">
                <a16:creationId xmlns:a16="http://schemas.microsoft.com/office/drawing/2014/main" id="{AE5787EE-9076-4513-96FD-C28DAE84B06A}"/>
              </a:ext>
            </a:extLst>
          </p:cNvPr>
          <p:cNvSpPr>
            <a:spLocks noChangeArrowheads="1"/>
          </p:cNvSpPr>
          <p:nvPr/>
        </p:nvSpPr>
        <p:spPr bwMode="auto">
          <a:xfrm>
            <a:off x="2286000" y="5410200"/>
            <a:ext cx="3276600" cy="533400"/>
          </a:xfrm>
          <a:prstGeom prst="rect">
            <a:avLst/>
          </a:prstGeom>
          <a:gradFill rotWithShape="1">
            <a:gsLst>
              <a:gs pos="0">
                <a:srgbClr val="66CCFF"/>
              </a:gs>
              <a:gs pos="100000">
                <a:srgbClr val="F3F3F3"/>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Declarations</a:t>
            </a:r>
          </a:p>
        </p:txBody>
      </p:sp>
      <p:sp>
        <p:nvSpPr>
          <p:cNvPr id="28685" name="Rectangle 15">
            <a:extLst>
              <a:ext uri="{FF2B5EF4-FFF2-40B4-BE49-F238E27FC236}">
                <a16:creationId xmlns:a16="http://schemas.microsoft.com/office/drawing/2014/main" id="{4B160D02-67A7-465E-93E5-8D2113A3CB36}"/>
              </a:ext>
            </a:extLst>
          </p:cNvPr>
          <p:cNvSpPr>
            <a:spLocks noChangeArrowheads="1"/>
          </p:cNvSpPr>
          <p:nvPr/>
        </p:nvSpPr>
        <p:spPr bwMode="auto">
          <a:xfrm>
            <a:off x="1828800" y="5410200"/>
            <a:ext cx="457200" cy="533400"/>
          </a:xfrm>
          <a:prstGeom prst="rect">
            <a:avLst/>
          </a:prstGeom>
          <a:solidFill>
            <a:srgbClr val="C7CDFD"/>
          </a:solidFill>
          <a:ln>
            <a:noFill/>
          </a:ln>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1c.</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a:extLst>
              <a:ext uri="{FF2B5EF4-FFF2-40B4-BE49-F238E27FC236}">
                <a16:creationId xmlns:a16="http://schemas.microsoft.com/office/drawing/2014/main" id="{E20DB233-4253-433E-A456-B8350C520341}"/>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7BC5DA6D-3DD6-4EB2-9116-7EF3302FB749}" type="slidenum">
              <a:rPr lang="en-US" altLang="en-US" sz="1000" i="0">
                <a:solidFill>
                  <a:srgbClr val="FFFFFF"/>
                </a:solidFill>
              </a:rPr>
              <a:pPr algn="l" eaLnBrk="1" hangingPunct="1"/>
              <a:t>189</a:t>
            </a:fld>
            <a:endParaRPr lang="en-US" altLang="en-US" sz="1000" i="0">
              <a:solidFill>
                <a:srgbClr val="FFFFFF"/>
              </a:solidFill>
            </a:endParaRPr>
          </a:p>
        </p:txBody>
      </p:sp>
      <p:sp>
        <p:nvSpPr>
          <p:cNvPr id="771075" name="Rectangle 5">
            <a:extLst>
              <a:ext uri="{FF2B5EF4-FFF2-40B4-BE49-F238E27FC236}">
                <a16:creationId xmlns:a16="http://schemas.microsoft.com/office/drawing/2014/main" id="{0200CFDB-D05B-4BE4-938C-E4B9304248A9}"/>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JSP Scripting Elements (Contd.) – JSP Expression</a:t>
            </a:r>
          </a:p>
        </p:txBody>
      </p:sp>
      <p:pic>
        <p:nvPicPr>
          <p:cNvPr id="29700" name="Picture 4">
            <a:extLst>
              <a:ext uri="{FF2B5EF4-FFF2-40B4-BE49-F238E27FC236}">
                <a16:creationId xmlns:a16="http://schemas.microsoft.com/office/drawing/2014/main" id="{91C0F617-D8D0-451F-90EA-AC63AC89B41C}"/>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34937" t="22824" r="21500" b="22090"/>
          <a:stretch>
            <a:fillRect/>
          </a:stretch>
        </p:blipFill>
        <p:spPr>
          <a:xfrm>
            <a:off x="5334000" y="1371600"/>
            <a:ext cx="5334000" cy="5105400"/>
          </a:xfrm>
          <a:noFill/>
        </p:spPr>
      </p:pic>
      <p:sp>
        <p:nvSpPr>
          <p:cNvPr id="29701" name="Rectangle 7">
            <a:extLst>
              <a:ext uri="{FF2B5EF4-FFF2-40B4-BE49-F238E27FC236}">
                <a16:creationId xmlns:a16="http://schemas.microsoft.com/office/drawing/2014/main" id="{69A0CEE8-7444-4A29-88BF-D47881E6C262}"/>
              </a:ext>
            </a:extLst>
          </p:cNvPr>
          <p:cNvSpPr>
            <a:spLocks noChangeArrowheads="1"/>
          </p:cNvSpPr>
          <p:nvPr/>
        </p:nvSpPr>
        <p:spPr bwMode="auto">
          <a:xfrm>
            <a:off x="1752600" y="2743200"/>
            <a:ext cx="3505200" cy="21336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buClr>
                <a:schemeClr val="tx2"/>
              </a:buClr>
              <a:buFontTx/>
              <a:buChar char="•"/>
            </a:pPr>
            <a:r>
              <a:rPr lang="en-US" altLang="en-US" sz="2000" b="0" i="0"/>
              <a:t> The first type of scripting element is  a JSP expression which is used to insert values directly into the output.</a:t>
            </a:r>
          </a:p>
          <a:p>
            <a:pPr algn="l" eaLnBrk="1" hangingPunct="1">
              <a:buClr>
                <a:schemeClr val="tx2"/>
              </a:buClr>
              <a:buFontTx/>
              <a:buChar char="•"/>
            </a:pPr>
            <a:r>
              <a:rPr lang="en-US" altLang="en-US" sz="2000" b="0" i="0"/>
              <a:t> An expression does not end with a semi colon.</a:t>
            </a:r>
          </a:p>
          <a:p>
            <a:pPr algn="l" eaLnBrk="1" hangingPunct="1">
              <a:buClr>
                <a:schemeClr val="tx2"/>
              </a:buClr>
              <a:buFontTx/>
              <a:buChar char="•"/>
            </a:pPr>
            <a:r>
              <a:rPr lang="en-US" altLang="en-US" sz="2000" b="0" i="0"/>
              <a:t> Expressions are used to add dynamic content. It acts a println statement.</a:t>
            </a:r>
          </a:p>
        </p:txBody>
      </p:sp>
      <p:sp>
        <p:nvSpPr>
          <p:cNvPr id="29702" name="Rectangle 8">
            <a:extLst>
              <a:ext uri="{FF2B5EF4-FFF2-40B4-BE49-F238E27FC236}">
                <a16:creationId xmlns:a16="http://schemas.microsoft.com/office/drawing/2014/main" id="{5F442E44-7A29-4A69-9000-EFC88C809E82}"/>
              </a:ext>
            </a:extLst>
          </p:cNvPr>
          <p:cNvSpPr>
            <a:spLocks noChangeArrowheads="1"/>
          </p:cNvSpPr>
          <p:nvPr/>
        </p:nvSpPr>
        <p:spPr bwMode="auto">
          <a:xfrm>
            <a:off x="2209800" y="1524000"/>
            <a:ext cx="3048000" cy="609600"/>
          </a:xfrm>
          <a:prstGeom prst="rect">
            <a:avLst/>
          </a:prstGeom>
          <a:gradFill rotWithShape="1">
            <a:gsLst>
              <a:gs pos="0">
                <a:srgbClr val="66CCFF"/>
              </a:gs>
              <a:gs pos="100000">
                <a:srgbClr val="F3F3F3"/>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Expressions</a:t>
            </a:r>
          </a:p>
        </p:txBody>
      </p:sp>
      <p:sp>
        <p:nvSpPr>
          <p:cNvPr id="29703" name="Rectangle 9">
            <a:extLst>
              <a:ext uri="{FF2B5EF4-FFF2-40B4-BE49-F238E27FC236}">
                <a16:creationId xmlns:a16="http://schemas.microsoft.com/office/drawing/2014/main" id="{F8675B58-87DE-43FA-8CB0-CA69D5FB078D}"/>
              </a:ext>
            </a:extLst>
          </p:cNvPr>
          <p:cNvSpPr>
            <a:spLocks noChangeArrowheads="1"/>
          </p:cNvSpPr>
          <p:nvPr/>
        </p:nvSpPr>
        <p:spPr bwMode="auto">
          <a:xfrm>
            <a:off x="1752600" y="1524000"/>
            <a:ext cx="457200" cy="609600"/>
          </a:xfrm>
          <a:prstGeom prst="rect">
            <a:avLst/>
          </a:prstGeom>
          <a:solidFill>
            <a:srgbClr val="C7CDFD"/>
          </a:solidFill>
          <a:ln>
            <a:noFill/>
          </a:ln>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a:extLst>
              <a:ext uri="{FF2B5EF4-FFF2-40B4-BE49-F238E27FC236}">
                <a16:creationId xmlns:a16="http://schemas.microsoft.com/office/drawing/2014/main" id="{EF507D85-B248-4D1C-94D6-DA853FBC532D}"/>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10E61414-0494-4CA6-959F-63B40797676E}" type="slidenum">
              <a:rPr lang="en-US" altLang="en-US" sz="1000" i="0">
                <a:solidFill>
                  <a:srgbClr val="FFFFFF"/>
                </a:solidFill>
              </a:rPr>
              <a:pPr algn="l" eaLnBrk="1" hangingPunct="1"/>
              <a:t>19</a:t>
            </a:fld>
            <a:endParaRPr lang="en-US" altLang="en-US" sz="1000" i="0">
              <a:solidFill>
                <a:srgbClr val="FFFFFF"/>
              </a:solidFill>
            </a:endParaRPr>
          </a:p>
        </p:txBody>
      </p:sp>
      <p:sp>
        <p:nvSpPr>
          <p:cNvPr id="19459" name="Rectangle 2">
            <a:extLst>
              <a:ext uri="{FF2B5EF4-FFF2-40B4-BE49-F238E27FC236}">
                <a16:creationId xmlns:a16="http://schemas.microsoft.com/office/drawing/2014/main" id="{768DD8AC-5326-4EDD-AE78-BE55FDE54F04}"/>
              </a:ext>
            </a:extLst>
          </p:cNvPr>
          <p:cNvSpPr>
            <a:spLocks noGrp="1" noChangeArrowheads="1"/>
          </p:cNvSpPr>
          <p:nvPr>
            <p:ph type="title" idx="4294967295"/>
          </p:nvPr>
        </p:nvSpPr>
        <p:spPr bwMode="auto">
          <a:xfrm>
            <a:off x="1524000" y="871539"/>
            <a:ext cx="9144000" cy="498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r>
              <a:rPr lang="en-US" altLang="en-US"/>
              <a:t>What is a Web Component?</a:t>
            </a:r>
          </a:p>
        </p:txBody>
      </p:sp>
      <p:pic>
        <p:nvPicPr>
          <p:cNvPr id="19460" name="Picture 3">
            <a:extLst>
              <a:ext uri="{FF2B5EF4-FFF2-40B4-BE49-F238E27FC236}">
                <a16:creationId xmlns:a16="http://schemas.microsoft.com/office/drawing/2014/main" id="{55BA4510-CCDC-4C08-9671-DBA37C046864}"/>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1909" t="18918" r="3442" b="24451"/>
          <a:stretch>
            <a:fillRect/>
          </a:stretch>
        </p:blipFill>
        <p:spPr>
          <a:xfrm>
            <a:off x="1828800" y="1600200"/>
            <a:ext cx="8839200" cy="4876800"/>
          </a:xfrm>
          <a:noFill/>
        </p:spPr>
      </p:pic>
      <p:sp>
        <p:nvSpPr>
          <p:cNvPr id="653317" name="Text Box 5">
            <a:extLst>
              <a:ext uri="{FF2B5EF4-FFF2-40B4-BE49-F238E27FC236}">
                <a16:creationId xmlns:a16="http://schemas.microsoft.com/office/drawing/2014/main" id="{65F99B89-B816-4D93-815A-11DE567BA048}"/>
              </a:ext>
            </a:extLst>
          </p:cNvPr>
          <p:cNvSpPr txBox="1">
            <a:spLocks noChangeArrowheads="1"/>
          </p:cNvSpPr>
          <p:nvPr/>
        </p:nvSpPr>
        <p:spPr bwMode="auto">
          <a:xfrm>
            <a:off x="1828800" y="1752600"/>
            <a:ext cx="3352800" cy="2819400"/>
          </a:xfrm>
          <a:prstGeom prst="rect">
            <a:avLst/>
          </a:prstGeom>
          <a:solidFill>
            <a:schemeClr val="bg1"/>
          </a:solidFill>
          <a:ln w="12700">
            <a:noFill/>
            <a:miter lim="800000"/>
            <a:headEnd type="none" w="sm" len="sm"/>
            <a:tailEnd type="none" w="sm" len="sm"/>
          </a:ln>
          <a:effectLst>
            <a:prstShdw prst="shdw17" dist="17961" dir="2700000">
              <a:schemeClr val="bg1">
                <a:gamma/>
                <a:shade val="60000"/>
                <a:invGamma/>
              </a:schemeClr>
            </a:prstShdw>
          </a:effectLst>
        </p:spPr>
        <p:txBody>
          <a:bodyPr/>
          <a:lstStyle/>
          <a:p>
            <a:pPr algn="just">
              <a:defRPr/>
            </a:pPr>
            <a:r>
              <a:rPr lang="en-US">
                <a:latin typeface="Arial" charset="0"/>
              </a:rPr>
              <a:t>A web component is a software entity that runs on a web server, providing it with the capabilities needed for dynamically handling client requests and generating web presentation content.</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a:extLst>
              <a:ext uri="{FF2B5EF4-FFF2-40B4-BE49-F238E27FC236}">
                <a16:creationId xmlns:a16="http://schemas.microsoft.com/office/drawing/2014/main" id="{EFD4B869-16ED-44D7-BD80-C876D6FF97CC}"/>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68853E2C-D2D0-4756-843C-2C7E05CBE00F}" type="slidenum">
              <a:rPr lang="en-US" altLang="en-US" sz="1000" i="0">
                <a:solidFill>
                  <a:srgbClr val="FFFFFF"/>
                </a:solidFill>
              </a:rPr>
              <a:pPr algn="l" eaLnBrk="1" hangingPunct="1"/>
              <a:t>190</a:t>
            </a:fld>
            <a:endParaRPr lang="en-US" altLang="en-US" sz="1000" i="0">
              <a:solidFill>
                <a:srgbClr val="FFFFFF"/>
              </a:solidFill>
            </a:endParaRPr>
          </a:p>
        </p:txBody>
      </p:sp>
      <p:sp>
        <p:nvSpPr>
          <p:cNvPr id="772099" name="Rectangle 5">
            <a:extLst>
              <a:ext uri="{FF2B5EF4-FFF2-40B4-BE49-F238E27FC236}">
                <a16:creationId xmlns:a16="http://schemas.microsoft.com/office/drawing/2014/main" id="{A0D9005A-FCDB-4363-BD94-08FBAD9C2EE4}"/>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JSP Scripting Elements (Contd.) – JSP Expression</a:t>
            </a:r>
          </a:p>
        </p:txBody>
      </p:sp>
      <p:sp>
        <p:nvSpPr>
          <p:cNvPr id="30724" name="AutoShape 7">
            <a:extLst>
              <a:ext uri="{FF2B5EF4-FFF2-40B4-BE49-F238E27FC236}">
                <a16:creationId xmlns:a16="http://schemas.microsoft.com/office/drawing/2014/main" id="{458036CD-97E5-48CF-95AE-A9BB91BED650}"/>
              </a:ext>
            </a:extLst>
          </p:cNvPr>
          <p:cNvSpPr>
            <a:spLocks noChangeArrowheads="1"/>
          </p:cNvSpPr>
          <p:nvPr/>
        </p:nvSpPr>
        <p:spPr bwMode="auto">
          <a:xfrm>
            <a:off x="3200400" y="1905000"/>
            <a:ext cx="5791200" cy="1676400"/>
          </a:xfrm>
          <a:prstGeom prst="roundRect">
            <a:avLst>
              <a:gd name="adj" fmla="val 16667"/>
            </a:avLst>
          </a:prstGeom>
          <a:solidFill>
            <a:schemeClr val="bg1"/>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400" b="0" i="0"/>
              <a:t>Example on JSP Expression</a:t>
            </a:r>
          </a:p>
        </p:txBody>
      </p:sp>
      <p:sp>
        <p:nvSpPr>
          <p:cNvPr id="30725" name="Text Box 5">
            <a:extLst>
              <a:ext uri="{FF2B5EF4-FFF2-40B4-BE49-F238E27FC236}">
                <a16:creationId xmlns:a16="http://schemas.microsoft.com/office/drawing/2014/main" id="{EEEBF3A4-4771-4576-ACBD-78B78AA12B9B}"/>
              </a:ext>
            </a:extLst>
          </p:cNvPr>
          <p:cNvSpPr txBox="1">
            <a:spLocks noChangeArrowheads="1"/>
          </p:cNvSpPr>
          <p:nvPr/>
        </p:nvSpPr>
        <p:spPr bwMode="auto">
          <a:xfrm>
            <a:off x="2438400" y="3429001"/>
            <a:ext cx="6705600" cy="39687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Hello ! The time is now &lt;%=new java.util.Date()%&gt;</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a:extLst>
              <a:ext uri="{FF2B5EF4-FFF2-40B4-BE49-F238E27FC236}">
                <a16:creationId xmlns:a16="http://schemas.microsoft.com/office/drawing/2014/main" id="{7715F155-48E3-4AA6-9DE0-683B92163BFA}"/>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EC3F9335-D065-4F8E-8746-ECF2829FF574}" type="slidenum">
              <a:rPr lang="en-US" altLang="en-US" sz="1000" i="0">
                <a:solidFill>
                  <a:srgbClr val="FFFFFF"/>
                </a:solidFill>
              </a:rPr>
              <a:pPr algn="l" eaLnBrk="1" hangingPunct="1"/>
              <a:t>191</a:t>
            </a:fld>
            <a:endParaRPr lang="en-US" altLang="en-US" sz="1000" i="0">
              <a:solidFill>
                <a:srgbClr val="FFFFFF"/>
              </a:solidFill>
            </a:endParaRPr>
          </a:p>
        </p:txBody>
      </p:sp>
      <p:sp>
        <p:nvSpPr>
          <p:cNvPr id="773123" name="Rectangle 5">
            <a:extLst>
              <a:ext uri="{FF2B5EF4-FFF2-40B4-BE49-F238E27FC236}">
                <a16:creationId xmlns:a16="http://schemas.microsoft.com/office/drawing/2014/main" id="{566334FE-EB86-4849-97DD-6794D40D5CE9}"/>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JSP Scripting Elements (Contd.) – JSP Expression</a:t>
            </a:r>
          </a:p>
        </p:txBody>
      </p:sp>
      <p:pic>
        <p:nvPicPr>
          <p:cNvPr id="31748" name="Picture 4">
            <a:extLst>
              <a:ext uri="{FF2B5EF4-FFF2-40B4-BE49-F238E27FC236}">
                <a16:creationId xmlns:a16="http://schemas.microsoft.com/office/drawing/2014/main" id="{071FDC7D-AF55-4C54-B2F7-CED1795B7A61}"/>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4074" t="24573" r="21405" b="25587"/>
          <a:stretch>
            <a:fillRect/>
          </a:stretch>
        </p:blipFill>
        <p:spPr>
          <a:xfrm>
            <a:off x="1524000" y="1524000"/>
            <a:ext cx="9144000" cy="4953000"/>
          </a:xfrm>
          <a:noFill/>
        </p:spPr>
      </p:pic>
      <p:sp>
        <p:nvSpPr>
          <p:cNvPr id="31749" name="Rectangle 7">
            <a:extLst>
              <a:ext uri="{FF2B5EF4-FFF2-40B4-BE49-F238E27FC236}">
                <a16:creationId xmlns:a16="http://schemas.microsoft.com/office/drawing/2014/main" id="{E0E9F4FC-76BC-4773-8821-64FBBB948F0A}"/>
              </a:ext>
            </a:extLst>
          </p:cNvPr>
          <p:cNvSpPr>
            <a:spLocks noChangeArrowheads="1"/>
          </p:cNvSpPr>
          <p:nvPr/>
        </p:nvSpPr>
        <p:spPr bwMode="auto">
          <a:xfrm>
            <a:off x="1676400" y="1524000"/>
            <a:ext cx="3352800" cy="26670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JSP expressions become </a:t>
            </a:r>
          </a:p>
          <a:p>
            <a:pPr algn="l" eaLnBrk="1" hangingPunct="1"/>
            <a:r>
              <a:rPr lang="en-US" altLang="en-US" sz="2000" b="0" i="0"/>
              <a:t>println statements and are</a:t>
            </a:r>
          </a:p>
          <a:p>
            <a:pPr algn="l" eaLnBrk="1" hangingPunct="1"/>
            <a:r>
              <a:rPr lang="en-US" altLang="en-US" sz="2000" b="0" i="0"/>
              <a:t>inserted in  _jspService()</a:t>
            </a:r>
          </a:p>
        </p:txBody>
      </p:sp>
      <p:sp>
        <p:nvSpPr>
          <p:cNvPr id="31750" name="Text Box 6">
            <a:extLst>
              <a:ext uri="{FF2B5EF4-FFF2-40B4-BE49-F238E27FC236}">
                <a16:creationId xmlns:a16="http://schemas.microsoft.com/office/drawing/2014/main" id="{F21BA721-A5CA-4D15-8AE5-CCA03255069D}"/>
              </a:ext>
            </a:extLst>
          </p:cNvPr>
          <p:cNvSpPr txBox="1">
            <a:spLocks noChangeArrowheads="1"/>
          </p:cNvSpPr>
          <p:nvPr/>
        </p:nvSpPr>
        <p:spPr bwMode="auto">
          <a:xfrm>
            <a:off x="6213476" y="2667001"/>
            <a:ext cx="3387725"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b="0" i="0"/>
              <a:t>&lt;%= new java.util.Date()%&gt;</a:t>
            </a:r>
          </a:p>
        </p:txBody>
      </p:sp>
      <p:sp>
        <p:nvSpPr>
          <p:cNvPr id="31751" name="Text Box 7">
            <a:extLst>
              <a:ext uri="{FF2B5EF4-FFF2-40B4-BE49-F238E27FC236}">
                <a16:creationId xmlns:a16="http://schemas.microsoft.com/office/drawing/2014/main" id="{F3D9EB5D-DC53-4E56-BA7C-9BEDCA4C4509}"/>
              </a:ext>
            </a:extLst>
          </p:cNvPr>
          <p:cNvSpPr txBox="1">
            <a:spLocks noChangeArrowheads="1"/>
          </p:cNvSpPr>
          <p:nvPr/>
        </p:nvSpPr>
        <p:spPr bwMode="auto">
          <a:xfrm>
            <a:off x="5715000" y="4479925"/>
            <a:ext cx="4891088" cy="1739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b="0" i="0"/>
              <a:t>public void _jspService(HttpServletRequest request, HttpServletResponse response)</a:t>
            </a:r>
          </a:p>
          <a:p>
            <a:pPr algn="l" eaLnBrk="1" hangingPunct="1">
              <a:spcBef>
                <a:spcPct val="0"/>
              </a:spcBef>
            </a:pPr>
            <a:r>
              <a:rPr lang="en-US" altLang="en-US" b="0" i="0"/>
              <a:t>{</a:t>
            </a:r>
          </a:p>
          <a:p>
            <a:pPr algn="l" eaLnBrk="1" hangingPunct="1">
              <a:spcBef>
                <a:spcPct val="0"/>
              </a:spcBef>
            </a:pPr>
            <a:r>
              <a:rPr lang="en-US" altLang="en-US" b="0" i="0"/>
              <a:t>  …….</a:t>
            </a:r>
          </a:p>
          <a:p>
            <a:pPr algn="l" eaLnBrk="1" hangingPunct="1">
              <a:spcBef>
                <a:spcPct val="0"/>
              </a:spcBef>
            </a:pPr>
            <a:r>
              <a:rPr lang="en-US" altLang="en-US" b="0" i="0"/>
              <a:t>println(new java.util.Date());</a:t>
            </a:r>
          </a:p>
          <a:p>
            <a:pPr algn="l" eaLnBrk="1" hangingPunct="1">
              <a:spcBef>
                <a:spcPct val="0"/>
              </a:spcBef>
            </a:pPr>
            <a:r>
              <a:rPr lang="en-US" altLang="en-US" b="0" i="0"/>
              <a:t>}</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a:extLst>
              <a:ext uri="{FF2B5EF4-FFF2-40B4-BE49-F238E27FC236}">
                <a16:creationId xmlns:a16="http://schemas.microsoft.com/office/drawing/2014/main" id="{0F2EE5E8-C3BB-4C8B-8516-13E0C1E91BB0}"/>
              </a:ext>
            </a:extLst>
          </p:cNvPr>
          <p:cNvSpPr>
            <a:spLocks noGrp="1" noChangeArrowheads="1"/>
          </p:cNvSpPr>
          <p:nvPr>
            <p:ph type="title"/>
          </p:nvPr>
        </p:nvSpPr>
        <p:spPr>
          <a:effectLst>
            <a:outerShdw dist="17961" dir="2700000" algn="ctr" rotWithShape="0">
              <a:srgbClr val="676D97"/>
            </a:outerShdw>
          </a:effectLst>
        </p:spPr>
        <p:txBody>
          <a:bodyPr/>
          <a:lstStyle/>
          <a:p>
            <a:pPr eaLnBrk="1" hangingPunct="1">
              <a:defRPr/>
            </a:pPr>
            <a:r>
              <a:rPr lang="en-US"/>
              <a:t>Exercise</a:t>
            </a:r>
          </a:p>
        </p:txBody>
      </p:sp>
      <p:sp>
        <p:nvSpPr>
          <p:cNvPr id="32771" name="Rectangle 3">
            <a:extLst>
              <a:ext uri="{FF2B5EF4-FFF2-40B4-BE49-F238E27FC236}">
                <a16:creationId xmlns:a16="http://schemas.microsoft.com/office/drawing/2014/main" id="{A2946CB2-71C4-4505-B216-8936395D86ED}"/>
              </a:ext>
            </a:extLst>
          </p:cNvPr>
          <p:cNvSpPr>
            <a:spLocks noGrp="1" noChangeArrowheads="1"/>
          </p:cNvSpPr>
          <p:nvPr>
            <p:ph type="body" idx="1"/>
          </p:nvPr>
        </p:nvSpPr>
        <p:spPr/>
        <p:txBody>
          <a:bodyPr/>
          <a:lstStyle/>
          <a:p>
            <a:r>
              <a:rPr lang="en-US" altLang="en-US" sz="1800"/>
              <a:t>Create a JSP page that will display only the current time in the web browser.</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a:extLst>
              <a:ext uri="{FF2B5EF4-FFF2-40B4-BE49-F238E27FC236}">
                <a16:creationId xmlns:a16="http://schemas.microsoft.com/office/drawing/2014/main" id="{FF19F202-BC8F-4CFB-B468-E15B67C08128}"/>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858D9516-065B-4DDD-9425-2030305372D7}" type="slidenum">
              <a:rPr lang="en-US" altLang="en-US" sz="1000" i="0">
                <a:solidFill>
                  <a:srgbClr val="FFFFFF"/>
                </a:solidFill>
              </a:rPr>
              <a:pPr algn="l" eaLnBrk="1" hangingPunct="1"/>
              <a:t>193</a:t>
            </a:fld>
            <a:endParaRPr lang="en-US" altLang="en-US" sz="1000" i="0">
              <a:solidFill>
                <a:srgbClr val="FFFFFF"/>
              </a:solidFill>
            </a:endParaRPr>
          </a:p>
        </p:txBody>
      </p:sp>
      <p:sp>
        <p:nvSpPr>
          <p:cNvPr id="775171" name="Rectangle 5">
            <a:extLst>
              <a:ext uri="{FF2B5EF4-FFF2-40B4-BE49-F238E27FC236}">
                <a16:creationId xmlns:a16="http://schemas.microsoft.com/office/drawing/2014/main" id="{0E67AFDB-4CDC-427F-903A-3080695D3E4D}"/>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JSP Scripting Elements - Scriptlets</a:t>
            </a:r>
          </a:p>
        </p:txBody>
      </p:sp>
      <p:sp>
        <p:nvSpPr>
          <p:cNvPr id="33796" name="Rectangle 7">
            <a:extLst>
              <a:ext uri="{FF2B5EF4-FFF2-40B4-BE49-F238E27FC236}">
                <a16:creationId xmlns:a16="http://schemas.microsoft.com/office/drawing/2014/main" id="{7BC502AC-996D-4C31-B3ED-EB117379BE5E}"/>
              </a:ext>
            </a:extLst>
          </p:cNvPr>
          <p:cNvSpPr>
            <a:spLocks noChangeArrowheads="1"/>
          </p:cNvSpPr>
          <p:nvPr/>
        </p:nvSpPr>
        <p:spPr bwMode="auto">
          <a:xfrm>
            <a:off x="1676400" y="1905000"/>
            <a:ext cx="3276600" cy="3962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tx2"/>
              </a:buClr>
              <a:buFontTx/>
              <a:buChar char="•"/>
            </a:pPr>
            <a:r>
              <a:rPr lang="en-US" altLang="en-US" sz="2000" b="0" i="0"/>
              <a:t> Scriptlets contain normal </a:t>
            </a:r>
          </a:p>
          <a:p>
            <a:pPr algn="l" eaLnBrk="1" hangingPunct="1">
              <a:spcBef>
                <a:spcPct val="0"/>
              </a:spcBef>
              <a:buClr>
                <a:schemeClr val="tx2"/>
              </a:buClr>
            </a:pPr>
            <a:r>
              <a:rPr lang="en-US" altLang="en-US" sz="2000" b="0" i="0"/>
              <a:t>   java code.</a:t>
            </a:r>
          </a:p>
          <a:p>
            <a:pPr algn="l" eaLnBrk="1" hangingPunct="1">
              <a:spcBef>
                <a:spcPct val="0"/>
              </a:spcBef>
              <a:buClr>
                <a:schemeClr val="tx2"/>
              </a:buClr>
            </a:pPr>
            <a:endParaRPr lang="en-US" altLang="en-US" sz="2000" b="0" i="0"/>
          </a:p>
          <a:p>
            <a:pPr algn="l" eaLnBrk="1" hangingPunct="1">
              <a:spcBef>
                <a:spcPct val="0"/>
              </a:spcBef>
              <a:buClr>
                <a:schemeClr val="tx2"/>
              </a:buClr>
              <a:buFontTx/>
              <a:buChar char="•"/>
            </a:pPr>
            <a:r>
              <a:rPr lang="en-US" altLang="en-US" sz="2000" b="0" i="0"/>
              <a:t> Scriptlet must contain </a:t>
            </a:r>
          </a:p>
          <a:p>
            <a:pPr algn="l" eaLnBrk="1" hangingPunct="1">
              <a:spcBef>
                <a:spcPct val="0"/>
              </a:spcBef>
              <a:buClr>
                <a:schemeClr val="tx2"/>
              </a:buClr>
            </a:pPr>
            <a:r>
              <a:rPr lang="en-US" altLang="en-US" sz="2000" b="0" i="0"/>
              <a:t>  semicolons.</a:t>
            </a:r>
          </a:p>
          <a:p>
            <a:pPr algn="l" eaLnBrk="1" hangingPunct="1">
              <a:spcBef>
                <a:spcPct val="0"/>
              </a:spcBef>
              <a:buClr>
                <a:schemeClr val="tx2"/>
              </a:buClr>
            </a:pPr>
            <a:endParaRPr lang="en-US" altLang="en-US" sz="2000" b="0" i="0"/>
          </a:p>
          <a:p>
            <a:pPr algn="l" eaLnBrk="1" hangingPunct="1">
              <a:spcBef>
                <a:spcPct val="0"/>
              </a:spcBef>
              <a:buClr>
                <a:schemeClr val="tx2"/>
              </a:buClr>
              <a:buFontTx/>
              <a:buChar char="•"/>
            </a:pPr>
            <a:r>
              <a:rPr lang="en-US" altLang="en-US" sz="2000" b="0" i="0"/>
              <a:t> Scriptlets also goes into </a:t>
            </a:r>
          </a:p>
          <a:p>
            <a:pPr algn="l" eaLnBrk="1" hangingPunct="1">
              <a:spcBef>
                <a:spcPct val="0"/>
              </a:spcBef>
              <a:buClr>
                <a:schemeClr val="tx2"/>
              </a:buClr>
            </a:pPr>
            <a:r>
              <a:rPr lang="en-US" altLang="en-US" sz="2000" b="0" i="0"/>
              <a:t>  the _jspService().</a:t>
            </a:r>
          </a:p>
          <a:p>
            <a:pPr algn="l" eaLnBrk="1" hangingPunct="1"/>
            <a:endParaRPr lang="en-US" altLang="en-US" sz="2000" b="0" i="0"/>
          </a:p>
        </p:txBody>
      </p:sp>
      <p:sp>
        <p:nvSpPr>
          <p:cNvPr id="33797" name="Text Box 5">
            <a:extLst>
              <a:ext uri="{FF2B5EF4-FFF2-40B4-BE49-F238E27FC236}">
                <a16:creationId xmlns:a16="http://schemas.microsoft.com/office/drawing/2014/main" id="{CBFD75F6-2639-4EC0-8DA3-A03B96E41BC1}"/>
              </a:ext>
            </a:extLst>
          </p:cNvPr>
          <p:cNvSpPr txBox="1">
            <a:spLocks noChangeArrowheads="1"/>
          </p:cNvSpPr>
          <p:nvPr/>
        </p:nvSpPr>
        <p:spPr bwMode="auto">
          <a:xfrm>
            <a:off x="5334000" y="1785938"/>
            <a:ext cx="5105400" cy="3852862"/>
          </a:xfrm>
          <a:prstGeom prst="rect">
            <a:avLst/>
          </a:prstGeom>
          <a:gradFill rotWithShape="1">
            <a:gsLst>
              <a:gs pos="0">
                <a:srgbClr val="AFB8FD"/>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u="sng"/>
              <a:t>Syntax:-</a:t>
            </a:r>
          </a:p>
          <a:p>
            <a:pPr algn="l" eaLnBrk="1" hangingPunct="1">
              <a:spcBef>
                <a:spcPct val="0"/>
              </a:spcBef>
            </a:pPr>
            <a:r>
              <a:rPr lang="en-US" altLang="en-US" sz="2000" b="0" i="0"/>
              <a:t>&lt;% Some Java Codes ….</a:t>
            </a:r>
          </a:p>
          <a:p>
            <a:pPr algn="l" eaLnBrk="1" hangingPunct="1">
              <a:spcBef>
                <a:spcPct val="0"/>
              </a:spcBef>
            </a:pPr>
            <a:r>
              <a:rPr lang="en-US" altLang="en-US" sz="2000" b="0" i="0"/>
              <a:t>       …</a:t>
            </a:r>
          </a:p>
          <a:p>
            <a:pPr algn="l" eaLnBrk="1" hangingPunct="1">
              <a:spcBef>
                <a:spcPct val="0"/>
              </a:spcBef>
            </a:pPr>
            <a:r>
              <a:rPr lang="en-US" altLang="en-US" sz="2000" b="0" i="0"/>
              <a:t> %&gt;</a:t>
            </a:r>
          </a:p>
          <a:p>
            <a:pPr algn="l" eaLnBrk="1" hangingPunct="1">
              <a:spcBef>
                <a:spcPct val="0"/>
              </a:spcBef>
            </a:pPr>
            <a:endParaRPr lang="en-US" altLang="en-US" sz="2000" b="0" i="0"/>
          </a:p>
          <a:p>
            <a:pPr algn="l" eaLnBrk="1" hangingPunct="1">
              <a:spcBef>
                <a:spcPct val="0"/>
              </a:spcBef>
            </a:pPr>
            <a:r>
              <a:rPr lang="en-US" altLang="en-US" sz="2000" b="0" i="0" u="sng"/>
              <a:t>Example:-</a:t>
            </a:r>
          </a:p>
          <a:p>
            <a:pPr algn="l" eaLnBrk="1" hangingPunct="1">
              <a:spcBef>
                <a:spcPct val="0"/>
              </a:spcBef>
            </a:pPr>
            <a:r>
              <a:rPr lang="en-US" altLang="en-US" sz="2000" b="0" i="0"/>
              <a:t>&lt;%</a:t>
            </a:r>
          </a:p>
          <a:p>
            <a:pPr algn="l" eaLnBrk="1" hangingPunct="1">
              <a:spcBef>
                <a:spcPct val="0"/>
              </a:spcBef>
            </a:pPr>
            <a:r>
              <a:rPr lang="en-US" altLang="en-US" sz="2000" b="0" i="0"/>
              <a:t>String methodType = request.getMethod();</a:t>
            </a:r>
          </a:p>
          <a:p>
            <a:pPr algn="l" eaLnBrk="1" hangingPunct="1">
              <a:spcBef>
                <a:spcPct val="0"/>
              </a:spcBef>
            </a:pPr>
            <a:r>
              <a:rPr lang="en-US" altLang="en-US" sz="2000" b="0" i="0"/>
              <a:t>out.println(“The HTTP method used for the request</a:t>
            </a:r>
          </a:p>
          <a:p>
            <a:pPr algn="l" eaLnBrk="1" hangingPunct="1">
              <a:spcBef>
                <a:spcPct val="0"/>
              </a:spcBef>
            </a:pPr>
            <a:r>
              <a:rPr lang="en-US" altLang="en-US" sz="2000" b="0" i="0"/>
              <a:t>Is “ +methodType);</a:t>
            </a:r>
          </a:p>
          <a:p>
            <a:pPr algn="l" eaLnBrk="1" hangingPunct="1">
              <a:spcBef>
                <a:spcPct val="0"/>
              </a:spcBef>
            </a:pPr>
            <a:r>
              <a:rPr lang="en-US" altLang="en-US" sz="2000" b="0" i="0"/>
              <a:t>%&gt;</a:t>
            </a:r>
          </a:p>
        </p:txBody>
      </p:sp>
      <p:sp>
        <p:nvSpPr>
          <p:cNvPr id="33798" name="Rectangle 12">
            <a:extLst>
              <a:ext uri="{FF2B5EF4-FFF2-40B4-BE49-F238E27FC236}">
                <a16:creationId xmlns:a16="http://schemas.microsoft.com/office/drawing/2014/main" id="{B0361A71-7D2E-468F-B592-13DB6DA9932E}"/>
              </a:ext>
            </a:extLst>
          </p:cNvPr>
          <p:cNvSpPr>
            <a:spLocks noChangeArrowheads="1"/>
          </p:cNvSpPr>
          <p:nvPr/>
        </p:nvSpPr>
        <p:spPr bwMode="auto">
          <a:xfrm>
            <a:off x="2286000" y="1752600"/>
            <a:ext cx="2895600" cy="533400"/>
          </a:xfrm>
          <a:prstGeom prst="rect">
            <a:avLst/>
          </a:prstGeom>
          <a:gradFill rotWithShape="1">
            <a:gsLst>
              <a:gs pos="0">
                <a:srgbClr val="66CCFF"/>
              </a:gs>
              <a:gs pos="100000">
                <a:srgbClr val="F3F3F3"/>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Scriptlets</a:t>
            </a:r>
          </a:p>
        </p:txBody>
      </p:sp>
      <p:sp>
        <p:nvSpPr>
          <p:cNvPr id="33799" name="Rectangle 13">
            <a:extLst>
              <a:ext uri="{FF2B5EF4-FFF2-40B4-BE49-F238E27FC236}">
                <a16:creationId xmlns:a16="http://schemas.microsoft.com/office/drawing/2014/main" id="{3B68CB96-E9BF-4DAF-B78A-93D4EF5F3D44}"/>
              </a:ext>
            </a:extLst>
          </p:cNvPr>
          <p:cNvSpPr>
            <a:spLocks noChangeArrowheads="1"/>
          </p:cNvSpPr>
          <p:nvPr/>
        </p:nvSpPr>
        <p:spPr bwMode="auto">
          <a:xfrm>
            <a:off x="1828800" y="1752600"/>
            <a:ext cx="457200" cy="533400"/>
          </a:xfrm>
          <a:prstGeom prst="rect">
            <a:avLst/>
          </a:prstGeom>
          <a:solidFill>
            <a:srgbClr val="C7CDFD"/>
          </a:solidFill>
          <a:ln>
            <a:noFill/>
          </a:ln>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1b.</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a:extLst>
              <a:ext uri="{FF2B5EF4-FFF2-40B4-BE49-F238E27FC236}">
                <a16:creationId xmlns:a16="http://schemas.microsoft.com/office/drawing/2014/main" id="{99078F99-E61C-44EE-8CB2-5E7930626275}"/>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464BB61D-FC4D-44F9-A937-0BE2FBB233D0}" type="slidenum">
              <a:rPr lang="en-US" altLang="en-US" sz="1000" i="0">
                <a:solidFill>
                  <a:srgbClr val="FFFFFF"/>
                </a:solidFill>
              </a:rPr>
              <a:pPr algn="l" eaLnBrk="1" hangingPunct="1"/>
              <a:t>194</a:t>
            </a:fld>
            <a:endParaRPr lang="en-US" altLang="en-US" sz="1000" i="0">
              <a:solidFill>
                <a:srgbClr val="FFFFFF"/>
              </a:solidFill>
            </a:endParaRPr>
          </a:p>
        </p:txBody>
      </p:sp>
      <p:sp>
        <p:nvSpPr>
          <p:cNvPr id="776195" name="Rectangle 5">
            <a:extLst>
              <a:ext uri="{FF2B5EF4-FFF2-40B4-BE49-F238E27FC236}">
                <a16:creationId xmlns:a16="http://schemas.microsoft.com/office/drawing/2014/main" id="{2EAD5830-B6A7-4215-918D-0DB576DF03A6}"/>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JSP Scripting Elements - Declarations</a:t>
            </a:r>
          </a:p>
        </p:txBody>
      </p:sp>
      <p:sp>
        <p:nvSpPr>
          <p:cNvPr id="34820" name="Rectangle 7">
            <a:extLst>
              <a:ext uri="{FF2B5EF4-FFF2-40B4-BE49-F238E27FC236}">
                <a16:creationId xmlns:a16="http://schemas.microsoft.com/office/drawing/2014/main" id="{3DDA775F-1708-4089-94A0-6927373A9BB0}"/>
              </a:ext>
            </a:extLst>
          </p:cNvPr>
          <p:cNvSpPr>
            <a:spLocks noChangeArrowheads="1"/>
          </p:cNvSpPr>
          <p:nvPr/>
        </p:nvSpPr>
        <p:spPr bwMode="auto">
          <a:xfrm>
            <a:off x="1676400" y="2362200"/>
            <a:ext cx="3505200" cy="3962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tx2"/>
              </a:buClr>
              <a:buFontTx/>
              <a:buChar char="•"/>
            </a:pPr>
            <a:r>
              <a:rPr lang="en-US" altLang="en-US" sz="2000" b="0" i="0"/>
              <a:t> Declaration contains  </a:t>
            </a:r>
          </a:p>
          <a:p>
            <a:pPr algn="l" eaLnBrk="1" hangingPunct="1">
              <a:spcBef>
                <a:spcPct val="0"/>
              </a:spcBef>
              <a:buClr>
                <a:schemeClr val="tx2"/>
              </a:buClr>
            </a:pPr>
            <a:r>
              <a:rPr lang="en-US" altLang="en-US" sz="2000" b="0" i="0"/>
              <a:t>  variable declaration, </a:t>
            </a:r>
          </a:p>
          <a:p>
            <a:pPr algn="l" eaLnBrk="1" hangingPunct="1">
              <a:spcBef>
                <a:spcPct val="0"/>
              </a:spcBef>
              <a:buClr>
                <a:schemeClr val="tx2"/>
              </a:buClr>
            </a:pPr>
            <a:r>
              <a:rPr lang="en-US" altLang="en-US" sz="2000" b="0" i="0"/>
              <a:t>  method definition that can </a:t>
            </a:r>
          </a:p>
          <a:p>
            <a:pPr algn="l" eaLnBrk="1" hangingPunct="1">
              <a:spcBef>
                <a:spcPct val="0"/>
              </a:spcBef>
              <a:buClr>
                <a:schemeClr val="tx2"/>
              </a:buClr>
            </a:pPr>
            <a:r>
              <a:rPr lang="en-US" altLang="en-US" sz="2000" b="0" i="0"/>
              <a:t>  be called and used inside </a:t>
            </a:r>
          </a:p>
          <a:p>
            <a:pPr algn="l" eaLnBrk="1" hangingPunct="1">
              <a:spcBef>
                <a:spcPct val="0"/>
              </a:spcBef>
              <a:buClr>
                <a:schemeClr val="tx2"/>
              </a:buClr>
            </a:pPr>
            <a:r>
              <a:rPr lang="en-US" altLang="en-US" sz="2000" b="0" i="0"/>
              <a:t>  the scriptlet tag.</a:t>
            </a:r>
          </a:p>
          <a:p>
            <a:pPr algn="l" eaLnBrk="1" hangingPunct="1">
              <a:spcBef>
                <a:spcPct val="0"/>
              </a:spcBef>
              <a:buClr>
                <a:schemeClr val="tx2"/>
              </a:buClr>
              <a:buFontTx/>
              <a:buChar char="•"/>
            </a:pPr>
            <a:endParaRPr lang="en-US" altLang="en-US" sz="2000" b="0" i="0"/>
          </a:p>
          <a:p>
            <a:pPr algn="l" eaLnBrk="1" hangingPunct="1">
              <a:spcBef>
                <a:spcPct val="0"/>
              </a:spcBef>
              <a:buClr>
                <a:schemeClr val="tx2"/>
              </a:buClr>
              <a:buFontTx/>
              <a:buChar char="•"/>
            </a:pPr>
            <a:r>
              <a:rPr lang="en-US" altLang="en-US" sz="2000" b="0" i="0"/>
              <a:t> The declaration section is  </a:t>
            </a:r>
          </a:p>
          <a:p>
            <a:pPr algn="l" eaLnBrk="1" hangingPunct="1">
              <a:spcBef>
                <a:spcPct val="0"/>
              </a:spcBef>
              <a:buClr>
                <a:schemeClr val="tx2"/>
              </a:buClr>
            </a:pPr>
            <a:r>
              <a:rPr lang="en-US" altLang="en-US" sz="2000" b="0" i="0"/>
              <a:t>  same as init() of servlet. </a:t>
            </a:r>
          </a:p>
          <a:p>
            <a:pPr algn="l" eaLnBrk="1" hangingPunct="1">
              <a:spcBef>
                <a:spcPct val="0"/>
              </a:spcBef>
              <a:buClr>
                <a:schemeClr val="tx2"/>
              </a:buClr>
            </a:pPr>
            <a:r>
              <a:rPr lang="en-US" altLang="en-US" sz="2000" b="0" i="0"/>
              <a:t>  The codes goes into </a:t>
            </a:r>
          </a:p>
          <a:p>
            <a:pPr algn="l" eaLnBrk="1" hangingPunct="1">
              <a:spcBef>
                <a:spcPct val="0"/>
              </a:spcBef>
              <a:buClr>
                <a:schemeClr val="tx2"/>
              </a:buClr>
            </a:pPr>
            <a:r>
              <a:rPr lang="en-US" altLang="en-US" sz="2000" b="0" i="0"/>
              <a:t>  jspInit() method.</a:t>
            </a:r>
          </a:p>
        </p:txBody>
      </p:sp>
      <p:sp>
        <p:nvSpPr>
          <p:cNvPr id="34821" name="Text Box 5">
            <a:extLst>
              <a:ext uri="{FF2B5EF4-FFF2-40B4-BE49-F238E27FC236}">
                <a16:creationId xmlns:a16="http://schemas.microsoft.com/office/drawing/2014/main" id="{3BF6B657-2C17-4E04-8BC3-0D23C9C2660C}"/>
              </a:ext>
            </a:extLst>
          </p:cNvPr>
          <p:cNvSpPr txBox="1">
            <a:spLocks noChangeArrowheads="1"/>
          </p:cNvSpPr>
          <p:nvPr/>
        </p:nvSpPr>
        <p:spPr bwMode="auto">
          <a:xfrm>
            <a:off x="5334000" y="1785938"/>
            <a:ext cx="5105400" cy="3852862"/>
          </a:xfrm>
          <a:prstGeom prst="rect">
            <a:avLst/>
          </a:prstGeom>
          <a:gradFill rotWithShape="1">
            <a:gsLst>
              <a:gs pos="0">
                <a:srgbClr val="AFB8FD"/>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u="sng"/>
              <a:t>Syntax:-</a:t>
            </a:r>
          </a:p>
          <a:p>
            <a:pPr algn="l" eaLnBrk="1" hangingPunct="1">
              <a:spcBef>
                <a:spcPct val="0"/>
              </a:spcBef>
            </a:pPr>
            <a:r>
              <a:rPr lang="en-US" altLang="en-US" sz="2000" b="0" i="0"/>
              <a:t>&lt;%! Some valid Java Declarations that includes method definition ….</a:t>
            </a:r>
          </a:p>
          <a:p>
            <a:pPr algn="l" eaLnBrk="1" hangingPunct="1">
              <a:spcBef>
                <a:spcPct val="0"/>
              </a:spcBef>
            </a:pPr>
            <a:r>
              <a:rPr lang="en-US" altLang="en-US" sz="2000" b="0" i="0"/>
              <a:t>       …</a:t>
            </a:r>
          </a:p>
          <a:p>
            <a:pPr algn="l" eaLnBrk="1" hangingPunct="1">
              <a:spcBef>
                <a:spcPct val="0"/>
              </a:spcBef>
            </a:pPr>
            <a:r>
              <a:rPr lang="en-US" altLang="en-US" sz="2000" b="0" i="0"/>
              <a:t> %&gt;</a:t>
            </a:r>
          </a:p>
          <a:p>
            <a:pPr algn="l" eaLnBrk="1" hangingPunct="1">
              <a:spcBef>
                <a:spcPct val="0"/>
              </a:spcBef>
            </a:pPr>
            <a:endParaRPr lang="en-US" altLang="en-US" sz="2000" b="0" i="0"/>
          </a:p>
          <a:p>
            <a:pPr algn="l" eaLnBrk="1" hangingPunct="1">
              <a:spcBef>
                <a:spcPct val="0"/>
              </a:spcBef>
            </a:pPr>
            <a:r>
              <a:rPr lang="en-US" altLang="en-US" sz="2000" b="0" i="0" u="sng"/>
              <a:t>Example:-</a:t>
            </a:r>
          </a:p>
          <a:p>
            <a:pPr algn="l" eaLnBrk="1" hangingPunct="1">
              <a:spcBef>
                <a:spcPct val="0"/>
              </a:spcBef>
            </a:pPr>
            <a:r>
              <a:rPr lang="en-US" altLang="en-US" sz="2000" b="0" i="0"/>
              <a:t>&lt;%!</a:t>
            </a:r>
          </a:p>
          <a:p>
            <a:pPr algn="l" eaLnBrk="1" hangingPunct="1">
              <a:spcBef>
                <a:spcPct val="0"/>
              </a:spcBef>
            </a:pPr>
            <a:r>
              <a:rPr lang="en-US" altLang="en-US" sz="2000" b="0" i="0"/>
              <a:t>String id=“E001”;</a:t>
            </a:r>
          </a:p>
          <a:p>
            <a:pPr algn="l" eaLnBrk="1" hangingPunct="1">
              <a:spcBef>
                <a:spcPct val="0"/>
              </a:spcBef>
            </a:pPr>
            <a:r>
              <a:rPr lang="en-US" altLang="en-US" sz="2000" b="0" i="0"/>
              <a:t>int x=0;</a:t>
            </a:r>
          </a:p>
          <a:p>
            <a:pPr algn="l" eaLnBrk="1" hangingPunct="1">
              <a:spcBef>
                <a:spcPct val="0"/>
              </a:spcBef>
            </a:pPr>
            <a:r>
              <a:rPr lang="en-US" altLang="en-US" sz="2000" b="0" i="0"/>
              <a:t>%&gt;</a:t>
            </a:r>
          </a:p>
        </p:txBody>
      </p:sp>
      <p:sp>
        <p:nvSpPr>
          <p:cNvPr id="34822" name="Rectangle 12">
            <a:extLst>
              <a:ext uri="{FF2B5EF4-FFF2-40B4-BE49-F238E27FC236}">
                <a16:creationId xmlns:a16="http://schemas.microsoft.com/office/drawing/2014/main" id="{B340B9AA-2431-48DD-97E0-614180A919AD}"/>
              </a:ext>
            </a:extLst>
          </p:cNvPr>
          <p:cNvSpPr>
            <a:spLocks noChangeArrowheads="1"/>
          </p:cNvSpPr>
          <p:nvPr/>
        </p:nvSpPr>
        <p:spPr bwMode="auto">
          <a:xfrm>
            <a:off x="2286000" y="1752600"/>
            <a:ext cx="2895600" cy="533400"/>
          </a:xfrm>
          <a:prstGeom prst="rect">
            <a:avLst/>
          </a:prstGeom>
          <a:gradFill rotWithShape="1">
            <a:gsLst>
              <a:gs pos="0">
                <a:srgbClr val="66CCFF"/>
              </a:gs>
              <a:gs pos="100000">
                <a:srgbClr val="F3F3F3"/>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Declarations</a:t>
            </a:r>
          </a:p>
        </p:txBody>
      </p:sp>
      <p:sp>
        <p:nvSpPr>
          <p:cNvPr id="34823" name="Rectangle 13">
            <a:extLst>
              <a:ext uri="{FF2B5EF4-FFF2-40B4-BE49-F238E27FC236}">
                <a16:creationId xmlns:a16="http://schemas.microsoft.com/office/drawing/2014/main" id="{1F197DF4-3CA8-4177-84B4-13C8DCA9610D}"/>
              </a:ext>
            </a:extLst>
          </p:cNvPr>
          <p:cNvSpPr>
            <a:spLocks noChangeArrowheads="1"/>
          </p:cNvSpPr>
          <p:nvPr/>
        </p:nvSpPr>
        <p:spPr bwMode="auto">
          <a:xfrm>
            <a:off x="1828800" y="1752600"/>
            <a:ext cx="457200" cy="533400"/>
          </a:xfrm>
          <a:prstGeom prst="rect">
            <a:avLst/>
          </a:prstGeom>
          <a:solidFill>
            <a:srgbClr val="C7CDFD"/>
          </a:solidFill>
          <a:ln>
            <a:noFill/>
          </a:ln>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1c.</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a:extLst>
              <a:ext uri="{FF2B5EF4-FFF2-40B4-BE49-F238E27FC236}">
                <a16:creationId xmlns:a16="http://schemas.microsoft.com/office/drawing/2014/main" id="{97D2323D-3F4B-4B93-B54F-A7B75F11D2C1}"/>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67520FEB-F1D3-4EAC-8D3E-2FF78B1876D6}" type="slidenum">
              <a:rPr lang="en-US" altLang="en-US" sz="1000" i="0">
                <a:solidFill>
                  <a:srgbClr val="FFFFFF"/>
                </a:solidFill>
              </a:rPr>
              <a:pPr algn="l" eaLnBrk="1" hangingPunct="1"/>
              <a:t>195</a:t>
            </a:fld>
            <a:endParaRPr lang="en-US" altLang="en-US" sz="1000" i="0">
              <a:solidFill>
                <a:srgbClr val="FFFFFF"/>
              </a:solidFill>
            </a:endParaRPr>
          </a:p>
        </p:txBody>
      </p:sp>
      <p:sp>
        <p:nvSpPr>
          <p:cNvPr id="777219" name="Rectangle 2">
            <a:extLst>
              <a:ext uri="{FF2B5EF4-FFF2-40B4-BE49-F238E27FC236}">
                <a16:creationId xmlns:a16="http://schemas.microsoft.com/office/drawing/2014/main" id="{CF2DCB05-15C8-4DE5-B35B-A385980DC560}"/>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Directives</a:t>
            </a:r>
          </a:p>
        </p:txBody>
      </p:sp>
      <p:sp>
        <p:nvSpPr>
          <p:cNvPr id="35844" name="Rectangle 3">
            <a:extLst>
              <a:ext uri="{FF2B5EF4-FFF2-40B4-BE49-F238E27FC236}">
                <a16:creationId xmlns:a16="http://schemas.microsoft.com/office/drawing/2014/main" id="{CAB1CEBD-CC09-4A60-AAC3-7A7CE64100CA}"/>
              </a:ext>
            </a:extLst>
          </p:cNvPr>
          <p:cNvSpPr>
            <a:spLocks noGrp="1" noChangeArrowheads="1"/>
          </p:cNvSpPr>
          <p:nvPr>
            <p:ph type="body" idx="4294967295"/>
          </p:nvPr>
        </p:nvSpPr>
        <p:spPr/>
        <p:txBody>
          <a:bodyPr/>
          <a:lstStyle/>
          <a:p>
            <a:r>
              <a:rPr lang="en-US" altLang="en-US" sz="1800"/>
              <a:t> Directives are messages to the JSP container in order to affect overall structure of the servlet.</a:t>
            </a:r>
          </a:p>
          <a:p>
            <a:pPr>
              <a:buFontTx/>
              <a:buNone/>
            </a:pPr>
            <a:endParaRPr lang="en-US" altLang="en-US" sz="1800"/>
          </a:p>
          <a:p>
            <a:r>
              <a:rPr lang="en-US" altLang="en-US" sz="1800"/>
              <a:t> Syntax</a:t>
            </a:r>
          </a:p>
          <a:p>
            <a:pPr lvl="1"/>
            <a:r>
              <a:rPr lang="en-US" altLang="en-US" sz="1800"/>
              <a:t> &lt;%@ directive {attr=value}* %&gt;</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a:extLst>
              <a:ext uri="{FF2B5EF4-FFF2-40B4-BE49-F238E27FC236}">
                <a16:creationId xmlns:a16="http://schemas.microsoft.com/office/drawing/2014/main" id="{91B1F560-0252-40F9-9F7A-108CF7225A39}"/>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02ADBB54-5BBD-4795-AC12-6116502F1EA3}" type="slidenum">
              <a:rPr lang="en-US" altLang="en-US" sz="1000" i="0">
                <a:solidFill>
                  <a:srgbClr val="FFFFFF"/>
                </a:solidFill>
              </a:rPr>
              <a:pPr algn="l" eaLnBrk="1" hangingPunct="1"/>
              <a:t>196</a:t>
            </a:fld>
            <a:endParaRPr lang="en-US" altLang="en-US" sz="1000" i="0">
              <a:solidFill>
                <a:srgbClr val="FFFFFF"/>
              </a:solidFill>
            </a:endParaRPr>
          </a:p>
        </p:txBody>
      </p:sp>
      <p:sp>
        <p:nvSpPr>
          <p:cNvPr id="778243" name="Rectangle 2">
            <a:extLst>
              <a:ext uri="{FF2B5EF4-FFF2-40B4-BE49-F238E27FC236}">
                <a16:creationId xmlns:a16="http://schemas.microsoft.com/office/drawing/2014/main" id="{C465903B-B265-4CD7-9486-5AA6B8C2547B}"/>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Directives (Contd.)</a:t>
            </a:r>
          </a:p>
        </p:txBody>
      </p:sp>
      <p:sp>
        <p:nvSpPr>
          <p:cNvPr id="36868" name="Rectangle 3">
            <a:extLst>
              <a:ext uri="{FF2B5EF4-FFF2-40B4-BE49-F238E27FC236}">
                <a16:creationId xmlns:a16="http://schemas.microsoft.com/office/drawing/2014/main" id="{EE051C92-027B-4564-A849-00B1009A0537}"/>
              </a:ext>
            </a:extLst>
          </p:cNvPr>
          <p:cNvSpPr>
            <a:spLocks noGrp="1" noChangeArrowheads="1"/>
          </p:cNvSpPr>
          <p:nvPr>
            <p:ph type="body" idx="4294967295"/>
          </p:nvPr>
        </p:nvSpPr>
        <p:spPr>
          <a:xfrm>
            <a:off x="2209801" y="1776414"/>
            <a:ext cx="7775575" cy="4471987"/>
          </a:xfrm>
        </p:spPr>
        <p:txBody>
          <a:bodyPr/>
          <a:lstStyle/>
          <a:p>
            <a:pPr marL="381000" indent="-381000"/>
            <a:r>
              <a:rPr lang="en-US" altLang="en-US" sz="1800" b="1"/>
              <a:t>Three Types of Directives</a:t>
            </a:r>
          </a:p>
          <a:p>
            <a:pPr marL="723900" lvl="1" indent="-381000">
              <a:buFont typeface="Wingdings" panose="05000000000000000000" pitchFamily="2" charset="2"/>
              <a:buAutoNum type="arabicPeriod"/>
            </a:pPr>
            <a:r>
              <a:rPr lang="en-US" altLang="en-US" sz="1800" b="1"/>
              <a:t> page</a:t>
            </a:r>
            <a:r>
              <a:rPr lang="en-US" altLang="en-US" sz="1800"/>
              <a:t>: Communicate page dependent attributes and communicate these to the JSP container</a:t>
            </a:r>
          </a:p>
          <a:p>
            <a:pPr marL="1062038" lvl="2" indent="-381000"/>
            <a:r>
              <a:rPr lang="en-US" altLang="en-US" sz="1800"/>
              <a:t> &lt;%@ page import="java.util.* %&gt;</a:t>
            </a:r>
          </a:p>
          <a:p>
            <a:pPr marL="1062038" lvl="2" indent="-381000"/>
            <a:endParaRPr lang="en-US" altLang="en-US" sz="1800"/>
          </a:p>
          <a:p>
            <a:pPr marL="723900" lvl="1" indent="-381000">
              <a:buFont typeface="Wingdings" panose="05000000000000000000" pitchFamily="2" charset="2"/>
              <a:buAutoNum type="arabicPeriod" startAt="2"/>
            </a:pPr>
            <a:r>
              <a:rPr lang="en-US" altLang="en-US" sz="1800" b="1"/>
              <a:t> include</a:t>
            </a:r>
            <a:r>
              <a:rPr lang="en-US" altLang="en-US" sz="1800"/>
              <a:t>: Used to include text and/or code at JSP page translation-time</a:t>
            </a:r>
          </a:p>
          <a:p>
            <a:pPr marL="1062038" lvl="2" indent="-381000"/>
            <a:r>
              <a:rPr lang="en-US" altLang="en-US" sz="1800"/>
              <a:t> &lt;%@ include file="header.html" %&gt;</a:t>
            </a:r>
          </a:p>
          <a:p>
            <a:pPr marL="1062038" lvl="2" indent="-381000"/>
            <a:endParaRPr lang="en-US" altLang="en-US" sz="1800"/>
          </a:p>
          <a:p>
            <a:pPr marL="723900" lvl="1" indent="-381000">
              <a:buFont typeface="Wingdings" panose="05000000000000000000" pitchFamily="2" charset="2"/>
              <a:buAutoNum type="arabicPeriod" startAt="3"/>
            </a:pPr>
            <a:r>
              <a:rPr lang="en-US" altLang="en-US" sz="1800" b="1"/>
              <a:t> taglib</a:t>
            </a:r>
            <a:r>
              <a:rPr lang="en-US" altLang="en-US" sz="1800"/>
              <a:t>: Indicates a tag library that the JSP container should interpret</a:t>
            </a:r>
          </a:p>
          <a:p>
            <a:pPr marL="1062038" lvl="2" indent="-381000"/>
            <a:r>
              <a:rPr lang="en-US" altLang="en-US" sz="1800"/>
              <a:t> &lt;%@ taglib uri="mytags" prefix="codecamp" %&gt;</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a:extLst>
              <a:ext uri="{FF2B5EF4-FFF2-40B4-BE49-F238E27FC236}">
                <a16:creationId xmlns:a16="http://schemas.microsoft.com/office/drawing/2014/main" id="{DDF379CF-85CD-4C05-B0E3-620A01F16DC8}"/>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010EF6BD-6CE3-4004-8CA0-41C19F56FB46}" type="slidenum">
              <a:rPr lang="en-US" altLang="en-US" sz="1000" i="0">
                <a:solidFill>
                  <a:srgbClr val="FFFFFF"/>
                </a:solidFill>
              </a:rPr>
              <a:pPr algn="l" eaLnBrk="1" hangingPunct="1"/>
              <a:t>197</a:t>
            </a:fld>
            <a:endParaRPr lang="en-US" altLang="en-US" sz="1000" i="0">
              <a:solidFill>
                <a:srgbClr val="FFFFFF"/>
              </a:solidFill>
            </a:endParaRPr>
          </a:p>
        </p:txBody>
      </p:sp>
      <p:sp>
        <p:nvSpPr>
          <p:cNvPr id="779267" name="Rectangle 2">
            <a:extLst>
              <a:ext uri="{FF2B5EF4-FFF2-40B4-BE49-F238E27FC236}">
                <a16:creationId xmlns:a16="http://schemas.microsoft.com/office/drawing/2014/main" id="{0E7121F7-15A3-49F5-9DFE-300DC3576F82}"/>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page Directive</a:t>
            </a:r>
          </a:p>
        </p:txBody>
      </p:sp>
      <p:sp>
        <p:nvSpPr>
          <p:cNvPr id="37892" name="Rectangle 3">
            <a:extLst>
              <a:ext uri="{FF2B5EF4-FFF2-40B4-BE49-F238E27FC236}">
                <a16:creationId xmlns:a16="http://schemas.microsoft.com/office/drawing/2014/main" id="{8379BEA0-5EB4-4CBD-A6C2-2DA5E61E620B}"/>
              </a:ext>
            </a:extLst>
          </p:cNvPr>
          <p:cNvSpPr>
            <a:spLocks noGrp="1" noChangeArrowheads="1"/>
          </p:cNvSpPr>
          <p:nvPr>
            <p:ph type="body" idx="4294967295"/>
          </p:nvPr>
        </p:nvSpPr>
        <p:spPr/>
        <p:txBody>
          <a:bodyPr/>
          <a:lstStyle/>
          <a:p>
            <a:r>
              <a:rPr lang="en-US" altLang="en-US" sz="1800"/>
              <a:t>Give high-level information about the servlet that results from the JSP page.</a:t>
            </a:r>
          </a:p>
          <a:p>
            <a:pPr lvl="1"/>
            <a:r>
              <a:rPr lang="en-US" altLang="en-US" sz="1800"/>
              <a:t>Control which classes are imported</a:t>
            </a:r>
          </a:p>
          <a:p>
            <a:pPr lvl="2"/>
            <a:r>
              <a:rPr lang="en-US" altLang="en-US" sz="1800"/>
              <a:t> &lt;%@ page import="java.util.* %&gt;</a:t>
            </a:r>
          </a:p>
          <a:p>
            <a:pPr lvl="1"/>
            <a:r>
              <a:rPr lang="en-US" altLang="en-US" sz="1800"/>
              <a:t> What MIME type is generated</a:t>
            </a:r>
          </a:p>
          <a:p>
            <a:pPr lvl="2"/>
            <a:r>
              <a:rPr lang="en-US" altLang="en-US" sz="1800"/>
              <a:t> &lt;%@ page contentType=“image/jpeg" %&gt;</a:t>
            </a:r>
          </a:p>
          <a:p>
            <a:pPr lvl="1"/>
            <a:r>
              <a:rPr lang="en-US" altLang="en-US" sz="1800"/>
              <a:t> How multithreading is handled</a:t>
            </a:r>
          </a:p>
          <a:p>
            <a:pPr lvl="2"/>
            <a:r>
              <a:rPr lang="en-US" altLang="en-US" sz="1800"/>
              <a:t> &lt;%@ page isThreadSafe="true" %&gt; --------Default </a:t>
            </a:r>
          </a:p>
          <a:p>
            <a:pPr lvl="2"/>
            <a:r>
              <a:rPr lang="en-US" altLang="en-US" sz="1800"/>
              <a:t>  &lt;%@ page isThreadSafe="false" %&gt;</a:t>
            </a:r>
          </a:p>
          <a:p>
            <a:pPr lvl="1"/>
            <a:r>
              <a:rPr lang="en-US" altLang="en-US" sz="1800"/>
              <a:t> What page handles unexpected errors</a:t>
            </a:r>
          </a:p>
          <a:p>
            <a:pPr lvl="2"/>
            <a:r>
              <a:rPr lang="en-US" altLang="en-US" sz="1800"/>
              <a:t> &lt;%@ page errorPage="errorpage.jsp" %&gt;</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a:extLst>
              <a:ext uri="{FF2B5EF4-FFF2-40B4-BE49-F238E27FC236}">
                <a16:creationId xmlns:a16="http://schemas.microsoft.com/office/drawing/2014/main" id="{4C2B9287-70B7-44A1-8936-76864FE32D9D}"/>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0F9E2325-7790-4392-8662-7FB5A23FF97A}" type="slidenum">
              <a:rPr lang="en-US" altLang="en-US" sz="1000" i="0">
                <a:solidFill>
                  <a:srgbClr val="FFFFFF"/>
                </a:solidFill>
              </a:rPr>
              <a:pPr algn="l" eaLnBrk="1" hangingPunct="1"/>
              <a:t>198</a:t>
            </a:fld>
            <a:endParaRPr lang="en-US" altLang="en-US" sz="1000" i="0">
              <a:solidFill>
                <a:srgbClr val="FFFFFF"/>
              </a:solidFill>
            </a:endParaRPr>
          </a:p>
        </p:txBody>
      </p:sp>
      <p:sp>
        <p:nvSpPr>
          <p:cNvPr id="780291" name="Rectangle 2">
            <a:extLst>
              <a:ext uri="{FF2B5EF4-FFF2-40B4-BE49-F238E27FC236}">
                <a16:creationId xmlns:a16="http://schemas.microsoft.com/office/drawing/2014/main" id="{B53F8D87-AFA6-4D91-A5E0-E4A8DE31AF7F}"/>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page Directive (Contd.)</a:t>
            </a:r>
          </a:p>
        </p:txBody>
      </p:sp>
      <p:sp>
        <p:nvSpPr>
          <p:cNvPr id="38916" name="Rectangle 3">
            <a:extLst>
              <a:ext uri="{FF2B5EF4-FFF2-40B4-BE49-F238E27FC236}">
                <a16:creationId xmlns:a16="http://schemas.microsoft.com/office/drawing/2014/main" id="{CEB057E6-09A0-43F8-B9C2-BAE7398B3B08}"/>
              </a:ext>
            </a:extLst>
          </p:cNvPr>
          <p:cNvSpPr>
            <a:spLocks noGrp="1" noChangeArrowheads="1"/>
          </p:cNvSpPr>
          <p:nvPr>
            <p:ph type="body" idx="4294967295"/>
          </p:nvPr>
        </p:nvSpPr>
        <p:spPr>
          <a:xfrm>
            <a:off x="2209801" y="1624014"/>
            <a:ext cx="7775575" cy="4548187"/>
          </a:xfrm>
        </p:spPr>
        <p:txBody>
          <a:bodyPr/>
          <a:lstStyle/>
          <a:p>
            <a:pPr lvl="1"/>
            <a:r>
              <a:rPr lang="en-US" altLang="en-US" sz="1800"/>
              <a:t>Usage of the HttpSession object</a:t>
            </a:r>
          </a:p>
          <a:p>
            <a:pPr lvl="2"/>
            <a:r>
              <a:rPr lang="en-US" altLang="en-US" sz="1800"/>
              <a:t> &lt;%@page session=“true” %&gt;--------- Default</a:t>
            </a:r>
          </a:p>
          <a:p>
            <a:pPr lvl="2"/>
            <a:r>
              <a:rPr lang="en-US" altLang="en-US" sz="1800"/>
              <a:t> &lt;%@page session=“false” %&gt;</a:t>
            </a:r>
          </a:p>
          <a:p>
            <a:pPr lvl="2"/>
            <a:endParaRPr lang="en-US" altLang="en-US" sz="1800"/>
          </a:p>
          <a:p>
            <a:pPr lvl="1"/>
            <a:r>
              <a:rPr lang="en-US" altLang="en-US" sz="1800"/>
              <a:t>Determine whether outputstream should be buffered</a:t>
            </a:r>
          </a:p>
          <a:p>
            <a:pPr lvl="2"/>
            <a:r>
              <a:rPr lang="en-US" altLang="en-US" sz="1800"/>
              <a:t> &lt;%@page buffer=“20kb” %&gt;----Default is 8kb</a:t>
            </a:r>
          </a:p>
          <a:p>
            <a:pPr lvl="2"/>
            <a:endParaRPr lang="en-US" altLang="en-US" sz="1800"/>
          </a:p>
          <a:p>
            <a:pPr lvl="1"/>
            <a:r>
              <a:rPr lang="en-US" altLang="en-US" sz="1800"/>
              <a:t>Decide on the parent class</a:t>
            </a:r>
          </a:p>
          <a:p>
            <a:pPr lvl="2"/>
            <a:r>
              <a:rPr lang="en-US" altLang="en-US" sz="1800"/>
              <a:t> &lt;%@page extends=“MyClass” %&gt;</a:t>
            </a:r>
          </a:p>
          <a:p>
            <a:pPr lvl="2"/>
            <a:endParaRPr lang="en-US" altLang="en-US" sz="1800"/>
          </a:p>
          <a:p>
            <a:pPr lvl="1"/>
            <a:r>
              <a:rPr lang="en-US" altLang="en-US" sz="1800"/>
              <a:t>Decide whether or not a Jsp page is an error page:</a:t>
            </a:r>
          </a:p>
          <a:p>
            <a:pPr lvl="2"/>
            <a:r>
              <a:rPr lang="en-US" altLang="en-US" sz="1800"/>
              <a:t> &lt;%@page isErrorPage=“true” %&gt;</a:t>
            </a:r>
          </a:p>
          <a:p>
            <a:endParaRPr lang="en-US" altLang="en-US" sz="2000"/>
          </a:p>
          <a:p>
            <a:pPr lvl="1"/>
            <a:endParaRPr lang="en-US" altLang="en-US" sz="180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a:extLst>
              <a:ext uri="{FF2B5EF4-FFF2-40B4-BE49-F238E27FC236}">
                <a16:creationId xmlns:a16="http://schemas.microsoft.com/office/drawing/2014/main" id="{BC33E80A-A4B2-4E6D-874D-EA1831794DC0}"/>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DA3A05E2-E6CC-4FE1-A2D6-723F264B4C3B}" type="slidenum">
              <a:rPr lang="en-US" altLang="en-US" sz="1000" i="0">
                <a:solidFill>
                  <a:srgbClr val="FFFFFF"/>
                </a:solidFill>
              </a:rPr>
              <a:pPr algn="l" eaLnBrk="1" hangingPunct="1"/>
              <a:t>199</a:t>
            </a:fld>
            <a:endParaRPr lang="en-US" altLang="en-US" sz="1000" i="0">
              <a:solidFill>
                <a:srgbClr val="FFFFFF"/>
              </a:solidFill>
            </a:endParaRPr>
          </a:p>
        </p:txBody>
      </p:sp>
      <p:sp>
        <p:nvSpPr>
          <p:cNvPr id="782339" name="Rectangle 2">
            <a:extLst>
              <a:ext uri="{FF2B5EF4-FFF2-40B4-BE49-F238E27FC236}">
                <a16:creationId xmlns:a16="http://schemas.microsoft.com/office/drawing/2014/main" id="{D92CA551-7A78-4361-B467-3D59C5537ED4}"/>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page Directive (Contd.)</a:t>
            </a:r>
          </a:p>
        </p:txBody>
      </p:sp>
      <p:sp>
        <p:nvSpPr>
          <p:cNvPr id="39940" name="Rectangle 3">
            <a:extLst>
              <a:ext uri="{FF2B5EF4-FFF2-40B4-BE49-F238E27FC236}">
                <a16:creationId xmlns:a16="http://schemas.microsoft.com/office/drawing/2014/main" id="{7289A0C5-EA77-4208-93F9-D3D81B435798}"/>
              </a:ext>
            </a:extLst>
          </p:cNvPr>
          <p:cNvSpPr>
            <a:spLocks noGrp="1" noChangeArrowheads="1"/>
          </p:cNvSpPr>
          <p:nvPr>
            <p:ph type="body" idx="4294967295"/>
          </p:nvPr>
        </p:nvSpPr>
        <p:spPr/>
        <p:txBody>
          <a:bodyPr/>
          <a:lstStyle/>
          <a:p>
            <a:pPr lvl="1"/>
            <a:r>
              <a:rPr lang="en-US" altLang="en-US" sz="1800"/>
              <a:t> Decide whether the buffer should be flushed automatically</a:t>
            </a:r>
          </a:p>
          <a:p>
            <a:pPr lvl="2"/>
            <a:r>
              <a:rPr lang="en-US" altLang="en-US" sz="1800"/>
              <a:t> &lt;%@page autoFlush=“true” %&gt;------ Default</a:t>
            </a:r>
          </a:p>
          <a:p>
            <a:pPr lvl="2"/>
            <a:r>
              <a:rPr lang="en-US" altLang="en-US" sz="1800"/>
              <a:t> &lt;%@page autoFlush=“false” %&gt;</a:t>
            </a:r>
          </a:p>
          <a:p>
            <a:pPr lvl="2">
              <a:buFontTx/>
              <a:buNone/>
            </a:pPr>
            <a:endParaRPr lang="en-US" altLang="en-US" sz="1800"/>
          </a:p>
          <a:p>
            <a:pPr lvl="1"/>
            <a:r>
              <a:rPr lang="en-US" altLang="en-US" sz="1800"/>
              <a:t> What language should be used</a:t>
            </a:r>
          </a:p>
          <a:p>
            <a:pPr lvl="2"/>
            <a:r>
              <a:rPr lang="en-US" altLang="en-US" sz="1800"/>
              <a:t> &lt;%@page language=“Java” %&gt;-----Default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0FA86A13-A76F-4FA2-A132-66CE19E87277}"/>
              </a:ext>
            </a:extLst>
          </p:cNvPr>
          <p:cNvSpPr>
            <a:spLocks noGrp="1" noChangeArrowheads="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J EE 5: Web Component Development</a:t>
            </a:r>
          </a:p>
        </p:txBody>
      </p:sp>
      <p:sp>
        <p:nvSpPr>
          <p:cNvPr id="2051" name="Rectangle 3">
            <a:extLst>
              <a:ext uri="{FF2B5EF4-FFF2-40B4-BE49-F238E27FC236}">
                <a16:creationId xmlns:a16="http://schemas.microsoft.com/office/drawing/2014/main" id="{13EFB22B-A533-47D4-AF80-D38C0D9FD411}"/>
              </a:ext>
            </a:extLst>
          </p:cNvPr>
          <p:cNvSpPr>
            <a:spLocks noGrp="1" noChangeArrowheads="1"/>
          </p:cNvSpPr>
          <p:nvPr>
            <p:ph type="subTitle" idx="1"/>
          </p:nvPr>
        </p:nvSpPr>
        <p:spPr/>
        <p:txBody>
          <a:bodyPr/>
          <a:lstStyle/>
          <a:p>
            <a:r>
              <a:rPr lang="en-US" altLang="en-US"/>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a:extLst>
              <a:ext uri="{FF2B5EF4-FFF2-40B4-BE49-F238E27FC236}">
                <a16:creationId xmlns:a16="http://schemas.microsoft.com/office/drawing/2014/main" id="{99A56726-4EE8-4B65-9B3C-0F46F4CED19D}"/>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4B43BFA7-C526-4035-BE5C-56F453E9B099}" type="slidenum">
              <a:rPr lang="en-US" altLang="en-US" sz="1000" i="0">
                <a:solidFill>
                  <a:srgbClr val="FFFFFF"/>
                </a:solidFill>
              </a:rPr>
              <a:pPr algn="l" eaLnBrk="1" hangingPunct="1"/>
              <a:t>20</a:t>
            </a:fld>
            <a:endParaRPr lang="en-US" altLang="en-US" sz="1000" i="0">
              <a:solidFill>
                <a:srgbClr val="FFFFFF"/>
              </a:solidFill>
            </a:endParaRPr>
          </a:p>
        </p:txBody>
      </p:sp>
      <p:sp>
        <p:nvSpPr>
          <p:cNvPr id="20483" name="Rectangle 2">
            <a:extLst>
              <a:ext uri="{FF2B5EF4-FFF2-40B4-BE49-F238E27FC236}">
                <a16:creationId xmlns:a16="http://schemas.microsoft.com/office/drawing/2014/main" id="{E2656354-9D89-402B-AA35-B324A97A3F2B}"/>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Building a Servlet</a:t>
            </a:r>
          </a:p>
        </p:txBody>
      </p:sp>
      <p:sp>
        <p:nvSpPr>
          <p:cNvPr id="20484" name="AutoShape 4">
            <a:extLst>
              <a:ext uri="{FF2B5EF4-FFF2-40B4-BE49-F238E27FC236}">
                <a16:creationId xmlns:a16="http://schemas.microsoft.com/office/drawing/2014/main" id="{A9E002D7-3DE3-428F-B139-A672E9A406BB}"/>
              </a:ext>
            </a:extLst>
          </p:cNvPr>
          <p:cNvSpPr>
            <a:spLocks noChangeArrowheads="1"/>
          </p:cNvSpPr>
          <p:nvPr/>
        </p:nvSpPr>
        <p:spPr bwMode="auto">
          <a:xfrm>
            <a:off x="2286000" y="1639889"/>
            <a:ext cx="7391400" cy="2435225"/>
          </a:xfrm>
          <a:prstGeom prst="verticalScroll">
            <a:avLst>
              <a:gd name="adj" fmla="val 22556"/>
            </a:avLst>
          </a:prstGeom>
          <a:gradFill rotWithShape="1">
            <a:gsLst>
              <a:gs pos="0">
                <a:srgbClr val="FFB9B9"/>
              </a:gs>
              <a:gs pos="100000">
                <a:schemeClr val="bg1"/>
              </a:gs>
            </a:gsLst>
            <a:lin ang="5400000" scaled="1"/>
          </a:gradFill>
          <a:ln w="57150">
            <a:solidFill>
              <a:srgbClr val="003300"/>
            </a:solidFill>
            <a:round/>
            <a:headEnd type="none" w="sm" len="sm"/>
            <a:tailEnd type="none" w="sm" len="sm"/>
          </a:ln>
          <a:effectLst>
            <a:prstShdw prst="shdw17" dist="17961" dir="2700000">
              <a:srgbClr val="001F00"/>
            </a:prstShdw>
          </a:effec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accent1"/>
              </a:buClr>
              <a:buSzPct val="125000"/>
            </a:pPr>
            <a:r>
              <a:rPr lang="en-US" altLang="en-US" sz="2000" b="0" i="0"/>
              <a:t>A java program that is responsible for generating dynamic content and interacting with Web clients using a </a:t>
            </a:r>
            <a:r>
              <a:rPr lang="en-US" altLang="en-US" sz="2000" i="0"/>
              <a:t>request-response paradigm</a:t>
            </a:r>
            <a:r>
              <a:rPr lang="en-US" altLang="en-US" sz="2000" b="0" i="0"/>
              <a:t>.</a:t>
            </a:r>
          </a:p>
        </p:txBody>
      </p:sp>
      <p:sp>
        <p:nvSpPr>
          <p:cNvPr id="20485" name="Rectangle 3">
            <a:extLst>
              <a:ext uri="{FF2B5EF4-FFF2-40B4-BE49-F238E27FC236}">
                <a16:creationId xmlns:a16="http://schemas.microsoft.com/office/drawing/2014/main" id="{BE4CAB22-DC58-4ADF-AB14-05B0DF81AFD1}"/>
              </a:ext>
            </a:extLst>
          </p:cNvPr>
          <p:cNvSpPr>
            <a:spLocks noChangeArrowheads="1"/>
          </p:cNvSpPr>
          <p:nvPr/>
        </p:nvSpPr>
        <p:spPr bwMode="auto">
          <a:xfrm>
            <a:off x="3429000" y="1684338"/>
            <a:ext cx="6019800" cy="381000"/>
          </a:xfrm>
          <a:prstGeom prst="rect">
            <a:avLst/>
          </a:prstGeom>
          <a:gradFill rotWithShape="1">
            <a:gsLst>
              <a:gs pos="0">
                <a:srgbClr val="ACB6FC">
                  <a:alpha val="29999"/>
                </a:srgbClr>
              </a:gs>
              <a:gs pos="100000">
                <a:srgbClr val="FFFFFF"/>
              </a:gs>
            </a:gsLst>
            <a:lin ang="5400000" scaled="1"/>
          </a:gradFill>
          <a:ln w="9525">
            <a:miter lim="800000"/>
            <a:headEnd/>
            <a:tailEnd/>
          </a:ln>
          <a:scene3d>
            <a:camera prst="legacyPerspectiveBottom"/>
            <a:lightRig rig="legacyFlat3" dir="t"/>
          </a:scene3d>
          <a:sp3d extrusionH="430200" prstMaterial="legacyMatte">
            <a:bevelT w="13500" h="13500" prst="angle"/>
            <a:bevelB w="13500" h="13500" prst="angle"/>
            <a:extrusionClr>
              <a:srgbClr val="ACB6FC"/>
            </a:extrusionClr>
            <a:contourClr>
              <a:srgbClr val="ACB6FC"/>
            </a:contourClr>
          </a:sp3d>
        </p:spPr>
        <p:txBody>
          <a:bodyPr anchor="ctr">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
                <a:schemeClr val="accent1"/>
              </a:buClr>
              <a:buSzPct val="125000"/>
            </a:pPr>
            <a:r>
              <a:rPr lang="en-US" altLang="en-US" sz="2400" b="0" i="0"/>
              <a:t>What is a Servlet?</a:t>
            </a:r>
          </a:p>
        </p:txBody>
      </p:sp>
      <p:pic>
        <p:nvPicPr>
          <p:cNvPr id="20486" name="Picture 9" descr="takenotes">
            <a:extLst>
              <a:ext uri="{FF2B5EF4-FFF2-40B4-BE49-F238E27FC236}">
                <a16:creationId xmlns:a16="http://schemas.microsoft.com/office/drawing/2014/main" id="{02EB9858-1E64-4859-A8BE-B1C90CD9303A}"/>
              </a:ext>
            </a:extLst>
          </p:cNvPr>
          <p:cNvPicPr>
            <a:picLocks noGrp="1" noChangeAspect="1" noChangeArrowheads="1" noCrop="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0023476" y="3959225"/>
            <a:ext cx="644525" cy="706438"/>
          </a:xfrm>
          <a:noFill/>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a:extLst>
              <a:ext uri="{FF2B5EF4-FFF2-40B4-BE49-F238E27FC236}">
                <a16:creationId xmlns:a16="http://schemas.microsoft.com/office/drawing/2014/main" id="{18453236-4220-4340-B435-7CC1A4528AFB}"/>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63337D69-0C89-4104-9B0D-AC1ABA775D13}" type="slidenum">
              <a:rPr lang="en-US" altLang="en-US" sz="1000" i="0">
                <a:solidFill>
                  <a:srgbClr val="FFFFFF"/>
                </a:solidFill>
              </a:rPr>
              <a:pPr algn="l" eaLnBrk="1" hangingPunct="1"/>
              <a:t>200</a:t>
            </a:fld>
            <a:endParaRPr lang="en-US" altLang="en-US" sz="1000" i="0">
              <a:solidFill>
                <a:srgbClr val="FFFFFF"/>
              </a:solidFill>
            </a:endParaRPr>
          </a:p>
        </p:txBody>
      </p:sp>
      <p:sp>
        <p:nvSpPr>
          <p:cNvPr id="40963" name="Rectangle 3">
            <a:extLst>
              <a:ext uri="{FF2B5EF4-FFF2-40B4-BE49-F238E27FC236}">
                <a16:creationId xmlns:a16="http://schemas.microsoft.com/office/drawing/2014/main" id="{3066AFC6-C89D-4B1A-AAA8-6472FD233284}"/>
              </a:ext>
            </a:extLst>
          </p:cNvPr>
          <p:cNvSpPr>
            <a:spLocks noGrp="1" noChangeArrowheads="1"/>
          </p:cNvSpPr>
          <p:nvPr>
            <p:ph type="body" idx="4294967295"/>
          </p:nvPr>
        </p:nvSpPr>
        <p:spPr/>
        <p:txBody>
          <a:bodyPr/>
          <a:lstStyle/>
          <a:p>
            <a:r>
              <a:rPr lang="en-US" altLang="en-US" sz="1800"/>
              <a:t>Is processed when the JSP page is translated into a servlet class</a:t>
            </a:r>
          </a:p>
          <a:p>
            <a:r>
              <a:rPr lang="en-US" altLang="en-US" sz="1800"/>
              <a:t>Effect of the directive is to insert the text contained in another  file-- either static content or another JSP page--in the including JSP page</a:t>
            </a:r>
          </a:p>
          <a:p>
            <a:r>
              <a:rPr lang="en-US" altLang="en-US" sz="1800"/>
              <a:t> Used to include banner content, copyright, Information, or any chunk of content that you might want to reuse in another page</a:t>
            </a:r>
          </a:p>
          <a:p>
            <a:r>
              <a:rPr lang="en-US" altLang="en-US" sz="1800"/>
              <a:t> Syntax and Example</a:t>
            </a:r>
          </a:p>
          <a:p>
            <a:pPr lvl="1"/>
            <a:r>
              <a:rPr lang="en-US" altLang="en-US" sz="1800"/>
              <a:t> Syntax - &lt;%@ include file="filename" %&gt;</a:t>
            </a:r>
          </a:p>
          <a:p>
            <a:pPr lvl="1"/>
            <a:r>
              <a:rPr lang="en-US" altLang="en-US" sz="1800"/>
              <a:t> Example - &lt;%@ include file="banner.jsp" %&gt;</a:t>
            </a:r>
          </a:p>
        </p:txBody>
      </p:sp>
      <p:sp>
        <p:nvSpPr>
          <p:cNvPr id="784388" name="Rectangle 2">
            <a:extLst>
              <a:ext uri="{FF2B5EF4-FFF2-40B4-BE49-F238E27FC236}">
                <a16:creationId xmlns:a16="http://schemas.microsoft.com/office/drawing/2014/main" id="{2C908A10-0872-4680-A6A4-0C060CEEF839}"/>
              </a:ext>
            </a:extLst>
          </p:cNvPr>
          <p:cNvSpPr>
            <a:spLocks noChangeArrowheads="1"/>
          </p:cNvSpPr>
          <p:nvPr/>
        </p:nvSpPr>
        <p:spPr bwMode="auto">
          <a:xfrm>
            <a:off x="1524000" y="871539"/>
            <a:ext cx="9144000" cy="498475"/>
          </a:xfrm>
          <a:prstGeom prst="rect">
            <a:avLst/>
          </a:prstGeom>
          <a:gradFill rotWithShape="1">
            <a:gsLst>
              <a:gs pos="0">
                <a:srgbClr val="ACB6FC"/>
              </a:gs>
              <a:gs pos="100000">
                <a:srgbClr val="FFFFFF"/>
              </a:gs>
            </a:gsLst>
            <a:lin ang="5400000" scaled="1"/>
          </a:gradFill>
          <a:ln w="9525" algn="ctr">
            <a:noFill/>
            <a:miter lim="800000"/>
            <a:headEnd/>
            <a:tailEnd/>
          </a:ln>
          <a:effectLst>
            <a:outerShdw dist="17961" dir="2700000" algn="ctr" rotWithShape="0">
              <a:srgbClr val="676D97"/>
            </a:outerShdw>
          </a:effectLst>
        </p:spPr>
        <p:txBody>
          <a:bodyPr lIns="92075" tIns="46038" rIns="92075" bIns="46038" anchor="b"/>
          <a:lstStyle/>
          <a:p>
            <a:pPr algn="l" eaLnBrk="0" hangingPunct="0">
              <a:lnSpc>
                <a:spcPct val="90000"/>
              </a:lnSpc>
              <a:spcBef>
                <a:spcPct val="0"/>
              </a:spcBef>
              <a:defRPr/>
            </a:pPr>
            <a:r>
              <a:rPr lang="en-US" sz="2800">
                <a:latin typeface="Arial" charset="0"/>
              </a:rPr>
              <a:t>include Directive</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a:extLst>
              <a:ext uri="{FF2B5EF4-FFF2-40B4-BE49-F238E27FC236}">
                <a16:creationId xmlns:a16="http://schemas.microsoft.com/office/drawing/2014/main" id="{8D9A19FA-274D-40A5-8B19-7C1569E07246}"/>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55BEB116-155E-4C43-9409-C725DF27CA2F}" type="slidenum">
              <a:rPr lang="en-US" altLang="en-US" sz="1000" i="0">
                <a:solidFill>
                  <a:srgbClr val="FFFFFF"/>
                </a:solidFill>
              </a:rPr>
              <a:pPr algn="l" eaLnBrk="1" hangingPunct="1"/>
              <a:t>201</a:t>
            </a:fld>
            <a:endParaRPr lang="en-US" altLang="en-US" sz="1000" i="0">
              <a:solidFill>
                <a:srgbClr val="FFFFFF"/>
              </a:solidFill>
            </a:endParaRPr>
          </a:p>
        </p:txBody>
      </p:sp>
      <p:sp>
        <p:nvSpPr>
          <p:cNvPr id="785411" name="Rectangle 2">
            <a:extLst>
              <a:ext uri="{FF2B5EF4-FFF2-40B4-BE49-F238E27FC236}">
                <a16:creationId xmlns:a16="http://schemas.microsoft.com/office/drawing/2014/main" id="{1B389C31-83EB-48CA-AD64-FEC033CAED6C}"/>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taglib Directive</a:t>
            </a:r>
          </a:p>
        </p:txBody>
      </p:sp>
      <p:sp>
        <p:nvSpPr>
          <p:cNvPr id="41988" name="Rectangle 3">
            <a:extLst>
              <a:ext uri="{FF2B5EF4-FFF2-40B4-BE49-F238E27FC236}">
                <a16:creationId xmlns:a16="http://schemas.microsoft.com/office/drawing/2014/main" id="{6F342F28-B7D6-402F-B111-45321D0A2880}"/>
              </a:ext>
            </a:extLst>
          </p:cNvPr>
          <p:cNvSpPr>
            <a:spLocks noGrp="1" noChangeArrowheads="1"/>
          </p:cNvSpPr>
          <p:nvPr>
            <p:ph type="body" idx="4294967295"/>
          </p:nvPr>
        </p:nvSpPr>
        <p:spPr/>
        <p:txBody>
          <a:bodyPr/>
          <a:lstStyle/>
          <a:p>
            <a:r>
              <a:rPr lang="en-US" altLang="en-US" sz="1800"/>
              <a:t>The taglib directive declares that the page uses custom tags</a:t>
            </a:r>
          </a:p>
          <a:p>
            <a:r>
              <a:rPr lang="en-US" altLang="en-US" sz="1800"/>
              <a:t>Syntax</a:t>
            </a:r>
          </a:p>
          <a:p>
            <a:pPr lvl="1"/>
            <a:r>
              <a:rPr lang="en-US" altLang="en-US" sz="1800"/>
              <a:t>&lt;%@taglib   uri=“tag-lib uri” prefix=“tagPrefix” %&gt;</a:t>
            </a:r>
          </a:p>
          <a:p>
            <a:pPr lvl="2"/>
            <a:r>
              <a:rPr lang="en-US" altLang="en-US" sz="1800"/>
              <a:t> uri  : This attribute defines the URI that uniquely names the set of custom tags.</a:t>
            </a:r>
          </a:p>
          <a:p>
            <a:pPr lvl="2"/>
            <a:r>
              <a:rPr lang="en-US" altLang="en-US" sz="1800"/>
              <a:t> prefix: This attribute defines the prefix used to distinguish a custom tag instance.</a:t>
            </a:r>
          </a:p>
          <a:p>
            <a:pPr lvl="2"/>
            <a:endParaRPr lang="en-US" altLang="en-US" sz="180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4">
            <a:extLst>
              <a:ext uri="{FF2B5EF4-FFF2-40B4-BE49-F238E27FC236}">
                <a16:creationId xmlns:a16="http://schemas.microsoft.com/office/drawing/2014/main" id="{26194236-261D-497B-9CBE-3FDE47954DFC}"/>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E827AEB7-7AF0-4C0D-A96E-0051D80091B6}" type="slidenum">
              <a:rPr lang="en-US" altLang="en-US" sz="1000" i="0">
                <a:solidFill>
                  <a:srgbClr val="FFFFFF"/>
                </a:solidFill>
              </a:rPr>
              <a:pPr algn="l" eaLnBrk="1" hangingPunct="1"/>
              <a:t>202</a:t>
            </a:fld>
            <a:endParaRPr lang="en-US" altLang="en-US" sz="1000" i="0">
              <a:solidFill>
                <a:srgbClr val="FFFFFF"/>
              </a:solidFill>
            </a:endParaRPr>
          </a:p>
        </p:txBody>
      </p:sp>
      <p:sp>
        <p:nvSpPr>
          <p:cNvPr id="787459" name="Rectangle 4">
            <a:extLst>
              <a:ext uri="{FF2B5EF4-FFF2-40B4-BE49-F238E27FC236}">
                <a16:creationId xmlns:a16="http://schemas.microsoft.com/office/drawing/2014/main" id="{91FD9B10-691E-42D6-A04A-22F433CB314B}"/>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Example to display the current Date </a:t>
            </a:r>
          </a:p>
        </p:txBody>
      </p:sp>
      <p:sp>
        <p:nvSpPr>
          <p:cNvPr id="874501" name="Rectangle 5">
            <a:extLst>
              <a:ext uri="{FF2B5EF4-FFF2-40B4-BE49-F238E27FC236}">
                <a16:creationId xmlns:a16="http://schemas.microsoft.com/office/drawing/2014/main" id="{DD64B295-1786-4002-B90E-94934E59F3A1}"/>
              </a:ext>
            </a:extLst>
          </p:cNvPr>
          <p:cNvSpPr>
            <a:spLocks noGrp="1" noChangeArrowheads="1"/>
          </p:cNvSpPr>
          <p:nvPr>
            <p:ph type="body" sz="half" idx="4294967295"/>
          </p:nvPr>
        </p:nvSpPr>
        <p:spPr>
          <a:xfrm>
            <a:off x="2209800" y="1776414"/>
            <a:ext cx="3811588" cy="3902075"/>
          </a:xfrm>
        </p:spPr>
        <p:txBody>
          <a:bodyPr/>
          <a:lstStyle/>
          <a:p>
            <a:r>
              <a:rPr lang="en-US" altLang="en-US" sz="1400" b="1"/>
              <a:t>Using Servlet</a:t>
            </a:r>
          </a:p>
          <a:p>
            <a:pPr>
              <a:spcBef>
                <a:spcPct val="0"/>
              </a:spcBef>
              <a:spcAft>
                <a:spcPct val="0"/>
              </a:spcAft>
              <a:buFontTx/>
              <a:buNone/>
            </a:pPr>
            <a:r>
              <a:rPr lang="en-US" altLang="en-US" sz="1400"/>
              <a:t>import javax.servlet.*;</a:t>
            </a:r>
          </a:p>
          <a:p>
            <a:pPr>
              <a:spcBef>
                <a:spcPct val="0"/>
              </a:spcBef>
              <a:spcAft>
                <a:spcPct val="0"/>
              </a:spcAft>
              <a:buFontTx/>
              <a:buNone/>
            </a:pPr>
            <a:r>
              <a:rPr lang="en-US" altLang="en-US" sz="1400"/>
              <a:t>import javax.servlet.http.*;</a:t>
            </a:r>
          </a:p>
          <a:p>
            <a:pPr>
              <a:spcBef>
                <a:spcPct val="0"/>
              </a:spcBef>
              <a:spcAft>
                <a:spcPct val="0"/>
              </a:spcAft>
              <a:buFontTx/>
              <a:buNone/>
            </a:pPr>
            <a:r>
              <a:rPr lang="en-US" altLang="en-US" sz="1400"/>
              <a:t>import java.io.*;</a:t>
            </a:r>
          </a:p>
          <a:p>
            <a:pPr>
              <a:spcBef>
                <a:spcPct val="0"/>
              </a:spcBef>
              <a:spcAft>
                <a:spcPct val="0"/>
              </a:spcAft>
              <a:buFontTx/>
              <a:buNone/>
            </a:pPr>
            <a:r>
              <a:rPr lang="en-US" altLang="en-US" sz="1400"/>
              <a:t>Import java.util.*;</a:t>
            </a:r>
          </a:p>
          <a:p>
            <a:pPr>
              <a:spcBef>
                <a:spcPct val="0"/>
              </a:spcBef>
              <a:spcAft>
                <a:spcPct val="0"/>
              </a:spcAft>
              <a:buFontTx/>
              <a:buNone/>
            </a:pPr>
            <a:r>
              <a:rPr lang="en-US" altLang="en-US" sz="1400"/>
              <a:t>public class MyServlet extends HttpServlet</a:t>
            </a:r>
          </a:p>
          <a:p>
            <a:pPr>
              <a:spcBef>
                <a:spcPct val="0"/>
              </a:spcBef>
              <a:spcAft>
                <a:spcPct val="0"/>
              </a:spcAft>
              <a:buFontTx/>
              <a:buNone/>
            </a:pPr>
            <a:r>
              <a:rPr lang="en-US" altLang="en-US" sz="1400"/>
              <a:t>{</a:t>
            </a:r>
          </a:p>
          <a:p>
            <a:pPr>
              <a:spcBef>
                <a:spcPct val="0"/>
              </a:spcBef>
              <a:spcAft>
                <a:spcPct val="0"/>
              </a:spcAft>
              <a:buFontTx/>
              <a:buNone/>
            </a:pPr>
            <a:r>
              <a:rPr lang="en-US" altLang="en-US" sz="1400"/>
              <a:t>public void doGet(HttpServletRequest req,HttpServletRespone res) throws ServletException,IOException</a:t>
            </a:r>
          </a:p>
          <a:p>
            <a:pPr>
              <a:spcBef>
                <a:spcPct val="0"/>
              </a:spcBef>
              <a:spcAft>
                <a:spcPct val="0"/>
              </a:spcAft>
              <a:buFontTx/>
              <a:buNone/>
            </a:pPr>
            <a:r>
              <a:rPr lang="en-US" altLang="en-US" sz="1400"/>
              <a:t>{</a:t>
            </a:r>
          </a:p>
          <a:p>
            <a:pPr>
              <a:spcBef>
                <a:spcPct val="0"/>
              </a:spcBef>
              <a:spcAft>
                <a:spcPct val="0"/>
              </a:spcAft>
              <a:buFontTx/>
              <a:buNone/>
            </a:pPr>
            <a:r>
              <a:rPr lang="en-US" altLang="en-US" sz="1400"/>
              <a:t>res.setContentType(“text/html”);</a:t>
            </a:r>
          </a:p>
          <a:p>
            <a:pPr>
              <a:spcBef>
                <a:spcPct val="0"/>
              </a:spcBef>
              <a:spcAft>
                <a:spcPct val="0"/>
              </a:spcAft>
              <a:buFontTx/>
              <a:buNone/>
            </a:pPr>
            <a:r>
              <a:rPr lang="en-US" altLang="en-US" sz="1400"/>
              <a:t>PrintWriter pw=res.getWriter();</a:t>
            </a:r>
          </a:p>
          <a:p>
            <a:pPr>
              <a:spcBef>
                <a:spcPct val="0"/>
              </a:spcBef>
              <a:spcAft>
                <a:spcPct val="0"/>
              </a:spcAft>
              <a:buFontTx/>
              <a:buNone/>
            </a:pPr>
            <a:r>
              <a:rPr lang="en-US" altLang="en-US" sz="1400"/>
              <a:t>pw.println(new Date());</a:t>
            </a:r>
          </a:p>
          <a:p>
            <a:pPr>
              <a:spcBef>
                <a:spcPct val="0"/>
              </a:spcBef>
              <a:spcAft>
                <a:spcPct val="0"/>
              </a:spcAft>
              <a:buFontTx/>
              <a:buNone/>
            </a:pPr>
            <a:r>
              <a:rPr lang="en-US" altLang="en-US" sz="1400"/>
              <a:t>}</a:t>
            </a:r>
          </a:p>
          <a:p>
            <a:pPr>
              <a:spcBef>
                <a:spcPct val="0"/>
              </a:spcBef>
              <a:spcAft>
                <a:spcPct val="0"/>
              </a:spcAft>
              <a:buFontTx/>
              <a:buNone/>
            </a:pPr>
            <a:r>
              <a:rPr lang="en-US" altLang="en-US" sz="1400"/>
              <a:t>}</a:t>
            </a:r>
          </a:p>
          <a:p>
            <a:pPr>
              <a:spcBef>
                <a:spcPct val="0"/>
              </a:spcBef>
              <a:spcAft>
                <a:spcPct val="0"/>
              </a:spcAft>
              <a:buFontTx/>
              <a:buNone/>
            </a:pPr>
            <a:endParaRPr lang="en-US" altLang="en-US" sz="1400"/>
          </a:p>
          <a:p>
            <a:pPr>
              <a:spcBef>
                <a:spcPct val="0"/>
              </a:spcBef>
              <a:spcAft>
                <a:spcPct val="0"/>
              </a:spcAft>
              <a:buFontTx/>
              <a:buNone/>
            </a:pPr>
            <a:endParaRPr lang="en-US" altLang="en-US" sz="1400"/>
          </a:p>
          <a:p>
            <a:pPr>
              <a:spcBef>
                <a:spcPct val="0"/>
              </a:spcBef>
              <a:spcAft>
                <a:spcPct val="0"/>
              </a:spcAft>
              <a:buFontTx/>
              <a:buNone/>
            </a:pPr>
            <a:endParaRPr lang="en-US" altLang="en-US" sz="1400"/>
          </a:p>
        </p:txBody>
      </p:sp>
      <p:sp>
        <p:nvSpPr>
          <p:cNvPr id="874502" name="Rectangle 6">
            <a:extLst>
              <a:ext uri="{FF2B5EF4-FFF2-40B4-BE49-F238E27FC236}">
                <a16:creationId xmlns:a16="http://schemas.microsoft.com/office/drawing/2014/main" id="{538CE050-D881-4A91-9D37-0942196BA0E0}"/>
              </a:ext>
            </a:extLst>
          </p:cNvPr>
          <p:cNvSpPr>
            <a:spLocks noGrp="1" noChangeArrowheads="1"/>
          </p:cNvSpPr>
          <p:nvPr>
            <p:ph type="body" sz="half" idx="4294967295"/>
          </p:nvPr>
        </p:nvSpPr>
        <p:spPr>
          <a:xfrm>
            <a:off x="6173789" y="1776414"/>
            <a:ext cx="3811587" cy="3902075"/>
          </a:xfrm>
        </p:spPr>
        <p:txBody>
          <a:bodyPr/>
          <a:lstStyle/>
          <a:p>
            <a:r>
              <a:rPr lang="en-US" altLang="en-US" sz="1400" b="1"/>
              <a:t>Using JSP</a:t>
            </a:r>
          </a:p>
          <a:p>
            <a:pPr>
              <a:buFontTx/>
              <a:buNone/>
            </a:pPr>
            <a:r>
              <a:rPr lang="en-US" altLang="en-US" sz="1400"/>
              <a:t>&lt;%@page import=“java.util.*” %&gt;</a:t>
            </a:r>
          </a:p>
          <a:p>
            <a:pPr>
              <a:buFontTx/>
              <a:buNone/>
            </a:pPr>
            <a:r>
              <a:rPr lang="en-US" altLang="en-US" sz="1400"/>
              <a:t>&lt;%=new Date() %&gt;</a:t>
            </a:r>
          </a:p>
          <a:p>
            <a:endParaRPr lang="en-US" altLang="en-US" sz="1400"/>
          </a:p>
        </p:txBody>
      </p:sp>
      <p:sp>
        <p:nvSpPr>
          <p:cNvPr id="43014" name="AutoShape 8">
            <a:extLst>
              <a:ext uri="{FF2B5EF4-FFF2-40B4-BE49-F238E27FC236}">
                <a16:creationId xmlns:a16="http://schemas.microsoft.com/office/drawing/2014/main" id="{8A0D827C-C8F0-4BE6-98F5-DBE50126A489}"/>
              </a:ext>
            </a:extLst>
          </p:cNvPr>
          <p:cNvSpPr>
            <a:spLocks noChangeArrowheads="1"/>
          </p:cNvSpPr>
          <p:nvPr/>
        </p:nvSpPr>
        <p:spPr bwMode="auto">
          <a:xfrm>
            <a:off x="6934200" y="3886200"/>
            <a:ext cx="3276600" cy="2133600"/>
          </a:xfrm>
          <a:prstGeom prst="irregularSeal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43015" name="AutoShape 9">
            <a:extLst>
              <a:ext uri="{FF2B5EF4-FFF2-40B4-BE49-F238E27FC236}">
                <a16:creationId xmlns:a16="http://schemas.microsoft.com/office/drawing/2014/main" id="{A71BDAAE-CFC8-42B2-BD6F-21745BF0FC32}"/>
              </a:ext>
            </a:extLst>
          </p:cNvPr>
          <p:cNvSpPr>
            <a:spLocks noChangeArrowheads="1"/>
          </p:cNvSpPr>
          <p:nvPr/>
        </p:nvSpPr>
        <p:spPr bwMode="auto">
          <a:xfrm>
            <a:off x="7162800" y="4038600"/>
            <a:ext cx="2743200" cy="1905000"/>
          </a:xfrm>
          <a:prstGeom prst="irregularSeal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43016" name="AutoShape 10">
            <a:extLst>
              <a:ext uri="{FF2B5EF4-FFF2-40B4-BE49-F238E27FC236}">
                <a16:creationId xmlns:a16="http://schemas.microsoft.com/office/drawing/2014/main" id="{69D81BCB-008C-43BC-A112-34C417020A64}"/>
              </a:ext>
            </a:extLst>
          </p:cNvPr>
          <p:cNvSpPr>
            <a:spLocks noChangeArrowheads="1"/>
          </p:cNvSpPr>
          <p:nvPr/>
        </p:nvSpPr>
        <p:spPr bwMode="auto">
          <a:xfrm>
            <a:off x="7467600" y="3657600"/>
            <a:ext cx="2133600" cy="1752600"/>
          </a:xfrm>
          <a:prstGeom prst="irregularSeal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874507" name="AutoShape 11">
            <a:extLst>
              <a:ext uri="{FF2B5EF4-FFF2-40B4-BE49-F238E27FC236}">
                <a16:creationId xmlns:a16="http://schemas.microsoft.com/office/drawing/2014/main" id="{4DFE1FAC-4148-4696-B054-92A5DC818407}"/>
              </a:ext>
            </a:extLst>
          </p:cNvPr>
          <p:cNvSpPr>
            <a:spLocks noChangeArrowheads="1"/>
          </p:cNvSpPr>
          <p:nvPr/>
        </p:nvSpPr>
        <p:spPr bwMode="auto">
          <a:xfrm>
            <a:off x="6248400" y="2895600"/>
            <a:ext cx="3962400" cy="3505200"/>
          </a:xfrm>
          <a:prstGeom prst="star8">
            <a:avLst>
              <a:gd name="adj" fmla="val 38250"/>
            </a:avLst>
          </a:prstGeom>
          <a:gradFill rotWithShape="1">
            <a:gsLst>
              <a:gs pos="0">
                <a:srgbClr val="000066"/>
              </a:gs>
              <a:gs pos="100000">
                <a:srgbClr val="00002F"/>
              </a:gs>
            </a:gsLst>
            <a:lin ang="5400000" scaled="1"/>
          </a:gradFill>
          <a:ln w="12700">
            <a:solidFill>
              <a:srgbClr val="333300"/>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000" i="0">
              <a:solidFill>
                <a:schemeClr val="bg1"/>
              </a:solidFill>
            </a:endParaRPr>
          </a:p>
          <a:p>
            <a:pPr eaLnBrk="1" hangingPunct="1"/>
            <a:r>
              <a:rPr lang="en-US" altLang="en-US" sz="2000" i="0">
                <a:solidFill>
                  <a:schemeClr val="bg1"/>
                </a:solidFill>
              </a:rPr>
              <a:t>The Servlet </a:t>
            </a:r>
          </a:p>
          <a:p>
            <a:pPr eaLnBrk="1" hangingPunct="1"/>
            <a:r>
              <a:rPr lang="en-US" altLang="en-US" sz="2000" i="0">
                <a:solidFill>
                  <a:schemeClr val="bg1"/>
                </a:solidFill>
              </a:rPr>
              <a:t>And JSP </a:t>
            </a:r>
          </a:p>
          <a:p>
            <a:pPr eaLnBrk="1" hangingPunct="1"/>
            <a:r>
              <a:rPr lang="en-US" altLang="en-US" sz="2000" i="0">
                <a:solidFill>
                  <a:schemeClr val="bg1"/>
                </a:solidFill>
              </a:rPr>
              <a:t>will yield the</a:t>
            </a:r>
          </a:p>
          <a:p>
            <a:pPr eaLnBrk="1" hangingPunct="1"/>
            <a:r>
              <a:rPr lang="en-US" altLang="en-US" sz="2000" i="0">
                <a:solidFill>
                  <a:schemeClr val="bg1"/>
                </a:solidFill>
              </a:rPr>
              <a:t> same </a:t>
            </a:r>
          </a:p>
          <a:p>
            <a:pPr eaLnBrk="1" hangingPunct="1"/>
            <a:r>
              <a:rPr lang="en-US" altLang="en-US" sz="2000" i="0">
                <a:solidFill>
                  <a:schemeClr val="bg1"/>
                </a:solidFill>
              </a:rPr>
              <a:t>output</a:t>
            </a:r>
          </a:p>
          <a:p>
            <a:pPr eaLnBrk="1" hangingPunct="1"/>
            <a:endParaRPr lang="en-US" altLang="en-US" sz="2000" i="0">
              <a:solidFill>
                <a:schemeClr val="bg1"/>
              </a:solidFill>
            </a:endParaRPr>
          </a:p>
        </p:txBody>
      </p:sp>
      <p:sp>
        <p:nvSpPr>
          <p:cNvPr id="43018" name="Line 12">
            <a:extLst>
              <a:ext uri="{FF2B5EF4-FFF2-40B4-BE49-F238E27FC236}">
                <a16:creationId xmlns:a16="http://schemas.microsoft.com/office/drawing/2014/main" id="{0420FF24-3F6F-44E5-9939-96A6A2DB54C0}"/>
              </a:ext>
            </a:extLst>
          </p:cNvPr>
          <p:cNvSpPr>
            <a:spLocks noChangeShapeType="1"/>
          </p:cNvSpPr>
          <p:nvPr/>
        </p:nvSpPr>
        <p:spPr bwMode="auto">
          <a:xfrm>
            <a:off x="6019800" y="1371600"/>
            <a:ext cx="0" cy="5105400"/>
          </a:xfrm>
          <a:prstGeom prst="line">
            <a:avLst/>
          </a:prstGeom>
          <a:noFill/>
          <a:ln w="38100">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74501">
                                            <p:txEl>
                                              <p:pRg st="0" end="0"/>
                                            </p:txEl>
                                          </p:spTgt>
                                        </p:tgtEl>
                                        <p:attrNameLst>
                                          <p:attrName>style.visibility</p:attrName>
                                        </p:attrNameLst>
                                      </p:cBhvr>
                                      <p:to>
                                        <p:strVal val="visible"/>
                                      </p:to>
                                    </p:set>
                                    <p:animEffect transition="in" filter="blinds(horizontal)">
                                      <p:cBhvr>
                                        <p:cTn id="7" dur="500"/>
                                        <p:tgtEl>
                                          <p:spTgt spid="87450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74501">
                                            <p:txEl>
                                              <p:pRg st="1" end="1"/>
                                            </p:txEl>
                                          </p:spTgt>
                                        </p:tgtEl>
                                        <p:attrNameLst>
                                          <p:attrName>style.visibility</p:attrName>
                                        </p:attrNameLst>
                                      </p:cBhvr>
                                      <p:to>
                                        <p:strVal val="visible"/>
                                      </p:to>
                                    </p:set>
                                    <p:animEffect transition="in" filter="blinds(horizontal)">
                                      <p:cBhvr>
                                        <p:cTn id="12" dur="500"/>
                                        <p:tgtEl>
                                          <p:spTgt spid="874501">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74501">
                                            <p:txEl>
                                              <p:pRg st="2" end="2"/>
                                            </p:txEl>
                                          </p:spTgt>
                                        </p:tgtEl>
                                        <p:attrNameLst>
                                          <p:attrName>style.visibility</p:attrName>
                                        </p:attrNameLst>
                                      </p:cBhvr>
                                      <p:to>
                                        <p:strVal val="visible"/>
                                      </p:to>
                                    </p:set>
                                    <p:animEffect transition="in" filter="blinds(horizontal)">
                                      <p:cBhvr>
                                        <p:cTn id="15" dur="500"/>
                                        <p:tgtEl>
                                          <p:spTgt spid="874501">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74501">
                                            <p:txEl>
                                              <p:pRg st="3" end="3"/>
                                            </p:txEl>
                                          </p:spTgt>
                                        </p:tgtEl>
                                        <p:attrNameLst>
                                          <p:attrName>style.visibility</p:attrName>
                                        </p:attrNameLst>
                                      </p:cBhvr>
                                      <p:to>
                                        <p:strVal val="visible"/>
                                      </p:to>
                                    </p:set>
                                    <p:animEffect transition="in" filter="blinds(horizontal)">
                                      <p:cBhvr>
                                        <p:cTn id="18" dur="500"/>
                                        <p:tgtEl>
                                          <p:spTgt spid="874501">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874501">
                                            <p:txEl>
                                              <p:pRg st="4" end="4"/>
                                            </p:txEl>
                                          </p:spTgt>
                                        </p:tgtEl>
                                        <p:attrNameLst>
                                          <p:attrName>style.visibility</p:attrName>
                                        </p:attrNameLst>
                                      </p:cBhvr>
                                      <p:to>
                                        <p:strVal val="visible"/>
                                      </p:to>
                                    </p:set>
                                    <p:animEffect transition="in" filter="blinds(horizontal)">
                                      <p:cBhvr>
                                        <p:cTn id="21" dur="500"/>
                                        <p:tgtEl>
                                          <p:spTgt spid="874501">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874501">
                                            <p:txEl>
                                              <p:pRg st="5" end="5"/>
                                            </p:txEl>
                                          </p:spTgt>
                                        </p:tgtEl>
                                        <p:attrNameLst>
                                          <p:attrName>style.visibility</p:attrName>
                                        </p:attrNameLst>
                                      </p:cBhvr>
                                      <p:to>
                                        <p:strVal val="visible"/>
                                      </p:to>
                                    </p:set>
                                    <p:animEffect transition="in" filter="blinds(horizontal)">
                                      <p:cBhvr>
                                        <p:cTn id="24" dur="500"/>
                                        <p:tgtEl>
                                          <p:spTgt spid="874501">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874501">
                                            <p:txEl>
                                              <p:pRg st="6" end="6"/>
                                            </p:txEl>
                                          </p:spTgt>
                                        </p:tgtEl>
                                        <p:attrNameLst>
                                          <p:attrName>style.visibility</p:attrName>
                                        </p:attrNameLst>
                                      </p:cBhvr>
                                      <p:to>
                                        <p:strVal val="visible"/>
                                      </p:to>
                                    </p:set>
                                    <p:animEffect transition="in" filter="blinds(horizontal)">
                                      <p:cBhvr>
                                        <p:cTn id="27" dur="500"/>
                                        <p:tgtEl>
                                          <p:spTgt spid="874501">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874501">
                                            <p:txEl>
                                              <p:pRg st="7" end="7"/>
                                            </p:txEl>
                                          </p:spTgt>
                                        </p:tgtEl>
                                        <p:attrNameLst>
                                          <p:attrName>style.visibility</p:attrName>
                                        </p:attrNameLst>
                                      </p:cBhvr>
                                      <p:to>
                                        <p:strVal val="visible"/>
                                      </p:to>
                                    </p:set>
                                    <p:animEffect transition="in" filter="blinds(horizontal)">
                                      <p:cBhvr>
                                        <p:cTn id="30" dur="500"/>
                                        <p:tgtEl>
                                          <p:spTgt spid="874501">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874501">
                                            <p:txEl>
                                              <p:pRg st="8" end="8"/>
                                            </p:txEl>
                                          </p:spTgt>
                                        </p:tgtEl>
                                        <p:attrNameLst>
                                          <p:attrName>style.visibility</p:attrName>
                                        </p:attrNameLst>
                                      </p:cBhvr>
                                      <p:to>
                                        <p:strVal val="visible"/>
                                      </p:to>
                                    </p:set>
                                    <p:animEffect transition="in" filter="blinds(horizontal)">
                                      <p:cBhvr>
                                        <p:cTn id="33" dur="500"/>
                                        <p:tgtEl>
                                          <p:spTgt spid="874501">
                                            <p:txEl>
                                              <p:pRg st="8" end="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874501">
                                            <p:txEl>
                                              <p:pRg st="9" end="9"/>
                                            </p:txEl>
                                          </p:spTgt>
                                        </p:tgtEl>
                                        <p:attrNameLst>
                                          <p:attrName>style.visibility</p:attrName>
                                        </p:attrNameLst>
                                      </p:cBhvr>
                                      <p:to>
                                        <p:strVal val="visible"/>
                                      </p:to>
                                    </p:set>
                                    <p:animEffect transition="in" filter="blinds(horizontal)">
                                      <p:cBhvr>
                                        <p:cTn id="36" dur="500"/>
                                        <p:tgtEl>
                                          <p:spTgt spid="874501">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874501">
                                            <p:txEl>
                                              <p:pRg st="10" end="10"/>
                                            </p:txEl>
                                          </p:spTgt>
                                        </p:tgtEl>
                                        <p:attrNameLst>
                                          <p:attrName>style.visibility</p:attrName>
                                        </p:attrNameLst>
                                      </p:cBhvr>
                                      <p:to>
                                        <p:strVal val="visible"/>
                                      </p:to>
                                    </p:set>
                                    <p:animEffect transition="in" filter="blinds(horizontal)">
                                      <p:cBhvr>
                                        <p:cTn id="39" dur="500"/>
                                        <p:tgtEl>
                                          <p:spTgt spid="874501">
                                            <p:txEl>
                                              <p:pRg st="10" end="10"/>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874501">
                                            <p:txEl>
                                              <p:pRg st="11" end="11"/>
                                            </p:txEl>
                                          </p:spTgt>
                                        </p:tgtEl>
                                        <p:attrNameLst>
                                          <p:attrName>style.visibility</p:attrName>
                                        </p:attrNameLst>
                                      </p:cBhvr>
                                      <p:to>
                                        <p:strVal val="visible"/>
                                      </p:to>
                                    </p:set>
                                    <p:animEffect transition="in" filter="blinds(horizontal)">
                                      <p:cBhvr>
                                        <p:cTn id="42" dur="500"/>
                                        <p:tgtEl>
                                          <p:spTgt spid="874501">
                                            <p:txEl>
                                              <p:pRg st="11" end="11"/>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874501">
                                            <p:txEl>
                                              <p:pRg st="12" end="12"/>
                                            </p:txEl>
                                          </p:spTgt>
                                        </p:tgtEl>
                                        <p:attrNameLst>
                                          <p:attrName>style.visibility</p:attrName>
                                        </p:attrNameLst>
                                      </p:cBhvr>
                                      <p:to>
                                        <p:strVal val="visible"/>
                                      </p:to>
                                    </p:set>
                                    <p:animEffect transition="in" filter="blinds(horizontal)">
                                      <p:cBhvr>
                                        <p:cTn id="45" dur="500"/>
                                        <p:tgtEl>
                                          <p:spTgt spid="874501">
                                            <p:txEl>
                                              <p:pRg st="12" end="12"/>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874501">
                                            <p:txEl>
                                              <p:pRg st="13" end="13"/>
                                            </p:txEl>
                                          </p:spTgt>
                                        </p:tgtEl>
                                        <p:attrNameLst>
                                          <p:attrName>style.visibility</p:attrName>
                                        </p:attrNameLst>
                                      </p:cBhvr>
                                      <p:to>
                                        <p:strVal val="visible"/>
                                      </p:to>
                                    </p:set>
                                    <p:animEffect transition="in" filter="blinds(horizontal)">
                                      <p:cBhvr>
                                        <p:cTn id="48" dur="500"/>
                                        <p:tgtEl>
                                          <p:spTgt spid="874501">
                                            <p:txEl>
                                              <p:pRg st="13" end="13"/>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874502">
                                            <p:txEl>
                                              <p:pRg st="0" end="0"/>
                                            </p:txEl>
                                          </p:spTgt>
                                        </p:tgtEl>
                                        <p:attrNameLst>
                                          <p:attrName>style.visibility</p:attrName>
                                        </p:attrNameLst>
                                      </p:cBhvr>
                                      <p:to>
                                        <p:strVal val="visible"/>
                                      </p:to>
                                    </p:set>
                                    <p:animEffect transition="in" filter="blinds(horizontal)">
                                      <p:cBhvr>
                                        <p:cTn id="53" dur="500"/>
                                        <p:tgtEl>
                                          <p:spTgt spid="874502">
                                            <p:txEl>
                                              <p:pRg st="0" end="0"/>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nodeType="clickEffect">
                                  <p:stCondLst>
                                    <p:cond delay="0"/>
                                  </p:stCondLst>
                                  <p:childTnLst>
                                    <p:set>
                                      <p:cBhvr>
                                        <p:cTn id="57" dur="1" fill="hold">
                                          <p:stCondLst>
                                            <p:cond delay="0"/>
                                          </p:stCondLst>
                                        </p:cTn>
                                        <p:tgtEl>
                                          <p:spTgt spid="874502">
                                            <p:txEl>
                                              <p:pRg st="1" end="1"/>
                                            </p:txEl>
                                          </p:spTgt>
                                        </p:tgtEl>
                                        <p:attrNameLst>
                                          <p:attrName>style.visibility</p:attrName>
                                        </p:attrNameLst>
                                      </p:cBhvr>
                                      <p:to>
                                        <p:strVal val="visible"/>
                                      </p:to>
                                    </p:set>
                                    <p:animEffect transition="in" filter="blinds(horizontal)">
                                      <p:cBhvr>
                                        <p:cTn id="58" dur="500"/>
                                        <p:tgtEl>
                                          <p:spTgt spid="874502">
                                            <p:txEl>
                                              <p:pRg st="1" end="1"/>
                                            </p:txEl>
                                          </p:spTgt>
                                        </p:tgtEl>
                                      </p:cBhvr>
                                    </p:animEffect>
                                  </p:childTnLst>
                                </p:cTn>
                              </p:par>
                              <p:par>
                                <p:cTn id="59" presetID="3" presetClass="entr" presetSubtype="10" fill="hold" nodeType="withEffect">
                                  <p:stCondLst>
                                    <p:cond delay="0"/>
                                  </p:stCondLst>
                                  <p:childTnLst>
                                    <p:set>
                                      <p:cBhvr>
                                        <p:cTn id="60" dur="1" fill="hold">
                                          <p:stCondLst>
                                            <p:cond delay="0"/>
                                          </p:stCondLst>
                                        </p:cTn>
                                        <p:tgtEl>
                                          <p:spTgt spid="874502">
                                            <p:txEl>
                                              <p:pRg st="2" end="2"/>
                                            </p:txEl>
                                          </p:spTgt>
                                        </p:tgtEl>
                                        <p:attrNameLst>
                                          <p:attrName>style.visibility</p:attrName>
                                        </p:attrNameLst>
                                      </p:cBhvr>
                                      <p:to>
                                        <p:strVal val="visible"/>
                                      </p:to>
                                    </p:set>
                                    <p:animEffect transition="in" filter="blinds(horizontal)">
                                      <p:cBhvr>
                                        <p:cTn id="61" dur="500"/>
                                        <p:tgtEl>
                                          <p:spTgt spid="874502">
                                            <p:txEl>
                                              <p:pRg st="2" end="2"/>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874507"/>
                                        </p:tgtEl>
                                        <p:attrNameLst>
                                          <p:attrName>style.visibility</p:attrName>
                                        </p:attrNameLst>
                                      </p:cBhvr>
                                      <p:to>
                                        <p:strVal val="visible"/>
                                      </p:to>
                                    </p:set>
                                    <p:animEffect transition="in" filter="blinds(horizontal)">
                                      <p:cBhvr>
                                        <p:cTn id="66" dur="500"/>
                                        <p:tgtEl>
                                          <p:spTgt spid="874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507"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a:extLst>
              <a:ext uri="{FF2B5EF4-FFF2-40B4-BE49-F238E27FC236}">
                <a16:creationId xmlns:a16="http://schemas.microsoft.com/office/drawing/2014/main" id="{956D4D9B-F454-43E6-9AD6-0F29752B8631}"/>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886411A1-39DC-4DCC-A832-2EE72097023C}" type="slidenum">
              <a:rPr lang="en-US" altLang="en-US" sz="1000" i="0">
                <a:solidFill>
                  <a:srgbClr val="FFFFFF"/>
                </a:solidFill>
              </a:rPr>
              <a:pPr algn="l" eaLnBrk="1" hangingPunct="1"/>
              <a:t>203</a:t>
            </a:fld>
            <a:endParaRPr lang="en-US" altLang="en-US" sz="1000" i="0">
              <a:solidFill>
                <a:srgbClr val="FFFFFF"/>
              </a:solidFill>
            </a:endParaRPr>
          </a:p>
        </p:txBody>
      </p:sp>
      <p:sp>
        <p:nvSpPr>
          <p:cNvPr id="789507" name="Rectangle 2">
            <a:extLst>
              <a:ext uri="{FF2B5EF4-FFF2-40B4-BE49-F238E27FC236}">
                <a16:creationId xmlns:a16="http://schemas.microsoft.com/office/drawing/2014/main" id="{82F55F46-CDDE-49F1-B6C5-A999893CECE0}"/>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Implicit Objects</a:t>
            </a:r>
          </a:p>
        </p:txBody>
      </p:sp>
      <p:sp>
        <p:nvSpPr>
          <p:cNvPr id="44036" name="Rectangle 3">
            <a:extLst>
              <a:ext uri="{FF2B5EF4-FFF2-40B4-BE49-F238E27FC236}">
                <a16:creationId xmlns:a16="http://schemas.microsoft.com/office/drawing/2014/main" id="{3154A188-121D-43EB-9A2E-3B5D9727996E}"/>
              </a:ext>
            </a:extLst>
          </p:cNvPr>
          <p:cNvSpPr>
            <a:spLocks noGrp="1" noChangeArrowheads="1"/>
          </p:cNvSpPr>
          <p:nvPr>
            <p:ph type="body" idx="4294967295"/>
          </p:nvPr>
        </p:nvSpPr>
        <p:spPr>
          <a:xfrm>
            <a:off x="1752600" y="1600201"/>
            <a:ext cx="8915400" cy="3902075"/>
          </a:xfrm>
        </p:spPr>
        <p:txBody>
          <a:bodyPr/>
          <a:lstStyle/>
          <a:p>
            <a:pPr>
              <a:lnSpc>
                <a:spcPct val="90000"/>
              </a:lnSpc>
            </a:pPr>
            <a:r>
              <a:rPr lang="en-US" altLang="en-US" sz="1800"/>
              <a:t>There are a set of objects that are available for use in JSP documents without being declared in the JSP page.</a:t>
            </a:r>
          </a:p>
          <a:p>
            <a:pPr>
              <a:lnSpc>
                <a:spcPct val="90000"/>
              </a:lnSpc>
            </a:pPr>
            <a:r>
              <a:rPr lang="en-US" altLang="en-US" sz="1800"/>
              <a:t>The following objects are implicitly created</a:t>
            </a:r>
          </a:p>
          <a:p>
            <a:pPr lvl="1">
              <a:lnSpc>
                <a:spcPct val="90000"/>
              </a:lnSpc>
            </a:pPr>
            <a:r>
              <a:rPr lang="en-US" altLang="en-US" sz="1800"/>
              <a:t>request 			HttpServletRequest</a:t>
            </a:r>
          </a:p>
          <a:p>
            <a:pPr lvl="1">
              <a:lnSpc>
                <a:spcPct val="90000"/>
              </a:lnSpc>
            </a:pPr>
            <a:r>
              <a:rPr lang="en-US" altLang="en-US" sz="1800"/>
              <a:t>response			HttpServletResponse</a:t>
            </a:r>
          </a:p>
          <a:p>
            <a:pPr lvl="1">
              <a:lnSpc>
                <a:spcPct val="90000"/>
              </a:lnSpc>
            </a:pPr>
            <a:r>
              <a:rPr lang="en-US" altLang="en-US" sz="1800"/>
              <a:t>out 			JspWriter</a:t>
            </a:r>
          </a:p>
          <a:p>
            <a:pPr lvl="1">
              <a:lnSpc>
                <a:spcPct val="90000"/>
              </a:lnSpc>
            </a:pPr>
            <a:r>
              <a:rPr lang="en-US" altLang="en-US" sz="1800"/>
              <a:t>session      			HttpSession</a:t>
            </a:r>
          </a:p>
          <a:p>
            <a:pPr lvl="1">
              <a:lnSpc>
                <a:spcPct val="90000"/>
              </a:lnSpc>
            </a:pPr>
            <a:r>
              <a:rPr lang="en-US" altLang="en-US" sz="1800"/>
              <a:t>application			ServletContext</a:t>
            </a:r>
          </a:p>
          <a:p>
            <a:pPr lvl="1">
              <a:lnSpc>
                <a:spcPct val="90000"/>
              </a:lnSpc>
            </a:pPr>
            <a:r>
              <a:rPr lang="en-US" altLang="en-US" sz="1800"/>
              <a:t>pageContext 		PageContext</a:t>
            </a:r>
          </a:p>
          <a:p>
            <a:pPr lvl="1">
              <a:lnSpc>
                <a:spcPct val="90000"/>
              </a:lnSpc>
            </a:pPr>
            <a:r>
              <a:rPr lang="en-US" altLang="en-US" sz="1800"/>
              <a:t>config       			ServletConfig</a:t>
            </a:r>
          </a:p>
          <a:p>
            <a:pPr lvl="1">
              <a:lnSpc>
                <a:spcPct val="90000"/>
              </a:lnSpc>
            </a:pPr>
            <a:r>
              <a:rPr lang="en-US" altLang="en-US" sz="1800"/>
              <a:t>page         			Current instance of JSP</a:t>
            </a:r>
          </a:p>
          <a:p>
            <a:pPr lvl="1">
              <a:lnSpc>
                <a:spcPct val="90000"/>
              </a:lnSpc>
            </a:pPr>
            <a:r>
              <a:rPr lang="en-US" altLang="en-US" sz="1800"/>
              <a:t>exception			Represents the java.lang.Throwable object.</a:t>
            </a:r>
          </a:p>
          <a:p>
            <a:pPr lvl="1">
              <a:lnSpc>
                <a:spcPct val="90000"/>
              </a:lnSpc>
            </a:pPr>
            <a:endParaRPr lang="en-US" altLang="en-US" sz="1800"/>
          </a:p>
          <a:p>
            <a:pPr lvl="1">
              <a:lnSpc>
                <a:spcPct val="90000"/>
              </a:lnSpc>
            </a:pPr>
            <a:endParaRPr lang="en-US" altLang="en-US" sz="180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a:extLst>
              <a:ext uri="{FF2B5EF4-FFF2-40B4-BE49-F238E27FC236}">
                <a16:creationId xmlns:a16="http://schemas.microsoft.com/office/drawing/2014/main" id="{00151EC5-7091-4BEB-AA0E-7589CA66607E}"/>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2CDAC9EA-98F3-4E2F-A258-4E35A2548DD0}" type="slidenum">
              <a:rPr lang="en-US" altLang="en-US" sz="1000" i="0">
                <a:solidFill>
                  <a:srgbClr val="FFFFFF"/>
                </a:solidFill>
              </a:rPr>
              <a:pPr algn="l" eaLnBrk="1" hangingPunct="1"/>
              <a:t>204</a:t>
            </a:fld>
            <a:endParaRPr lang="en-US" altLang="en-US" sz="1000" i="0">
              <a:solidFill>
                <a:srgbClr val="FFFFFF"/>
              </a:solidFill>
            </a:endParaRPr>
          </a:p>
        </p:txBody>
      </p:sp>
      <p:sp>
        <p:nvSpPr>
          <p:cNvPr id="791555" name="Rectangle 2">
            <a:extLst>
              <a:ext uri="{FF2B5EF4-FFF2-40B4-BE49-F238E27FC236}">
                <a16:creationId xmlns:a16="http://schemas.microsoft.com/office/drawing/2014/main" id="{812A7705-97D4-45C4-9E96-B65C7BD69704}"/>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Usage of the implicit objects</a:t>
            </a:r>
          </a:p>
        </p:txBody>
      </p:sp>
      <p:sp>
        <p:nvSpPr>
          <p:cNvPr id="45060" name="Rectangle 3">
            <a:extLst>
              <a:ext uri="{FF2B5EF4-FFF2-40B4-BE49-F238E27FC236}">
                <a16:creationId xmlns:a16="http://schemas.microsoft.com/office/drawing/2014/main" id="{AD00205D-A35A-447E-829E-058C856ADEDD}"/>
              </a:ext>
            </a:extLst>
          </p:cNvPr>
          <p:cNvSpPr>
            <a:spLocks noGrp="1" noChangeArrowheads="1"/>
          </p:cNvSpPr>
          <p:nvPr>
            <p:ph type="body" idx="4294967295"/>
          </p:nvPr>
        </p:nvSpPr>
        <p:spPr/>
        <p:txBody>
          <a:bodyPr/>
          <a:lstStyle/>
          <a:p>
            <a:r>
              <a:rPr lang="en-US" altLang="en-US" sz="1800"/>
              <a:t>request</a:t>
            </a:r>
          </a:p>
          <a:p>
            <a:pPr lvl="1"/>
            <a:r>
              <a:rPr lang="en-US" altLang="en-US" sz="1800"/>
              <a:t>One of the most common uses of the request object is to access the request parameters:</a:t>
            </a:r>
          </a:p>
          <a:p>
            <a:pPr lvl="2"/>
            <a:r>
              <a:rPr lang="en-US" altLang="en-US" sz="1800"/>
              <a:t> &lt;% String user=request.getParameter(“uname”) %&gt;</a:t>
            </a:r>
          </a:p>
          <a:p>
            <a:r>
              <a:rPr lang="en-US" altLang="en-US" sz="1800"/>
              <a:t>session</a:t>
            </a:r>
          </a:p>
          <a:p>
            <a:pPr lvl="1"/>
            <a:r>
              <a:rPr lang="en-US" altLang="en-US" sz="1800"/>
              <a:t>The session object is used to hold client information in between client request</a:t>
            </a:r>
          </a:p>
          <a:p>
            <a:pPr lvl="2"/>
            <a:r>
              <a:rPr lang="en-US" altLang="en-US" sz="1800"/>
              <a:t> &lt;% session.setAttribute(“username”,user); %&gt;</a:t>
            </a:r>
          </a:p>
          <a:p>
            <a:pPr lvl="1"/>
            <a:r>
              <a:rPr lang="en-US" altLang="en-US" sz="1800"/>
              <a:t>For retrieving  information from the session use:</a:t>
            </a:r>
          </a:p>
          <a:p>
            <a:pPr lvl="2"/>
            <a:r>
              <a:rPr lang="en-US" altLang="en-US" sz="1800"/>
              <a:t> &lt;% Object o=session.getAttribute(“username”); %&gt;</a:t>
            </a:r>
          </a:p>
          <a:p>
            <a:pPr lvl="1"/>
            <a:endParaRPr lang="en-US" altLang="en-US" sz="18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3">
            <a:extLst>
              <a:ext uri="{FF2B5EF4-FFF2-40B4-BE49-F238E27FC236}">
                <a16:creationId xmlns:a16="http://schemas.microsoft.com/office/drawing/2014/main" id="{0041EEE6-012C-4334-93C8-3020F7085D9C}"/>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257D4F34-7FCF-48AE-8606-57FBC3FB2740}" type="slidenum">
              <a:rPr lang="en-US" altLang="en-US" sz="1000" i="0">
                <a:solidFill>
                  <a:srgbClr val="FFFFFF"/>
                </a:solidFill>
              </a:rPr>
              <a:pPr algn="l" eaLnBrk="1" hangingPunct="1"/>
              <a:t>205</a:t>
            </a:fld>
            <a:endParaRPr lang="en-US" altLang="en-US" sz="1000" i="0">
              <a:solidFill>
                <a:srgbClr val="FFFFFF"/>
              </a:solidFill>
            </a:endParaRPr>
          </a:p>
        </p:txBody>
      </p:sp>
      <p:sp>
        <p:nvSpPr>
          <p:cNvPr id="793603" name="Rectangle 2">
            <a:extLst>
              <a:ext uri="{FF2B5EF4-FFF2-40B4-BE49-F238E27FC236}">
                <a16:creationId xmlns:a16="http://schemas.microsoft.com/office/drawing/2014/main" id="{ECA7583D-FEE5-4FA8-94E2-EABECAA84203}"/>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Usage of the implicit objects (Contd.)</a:t>
            </a:r>
          </a:p>
        </p:txBody>
      </p:sp>
      <p:sp>
        <p:nvSpPr>
          <p:cNvPr id="46084" name="Rectangle 3">
            <a:extLst>
              <a:ext uri="{FF2B5EF4-FFF2-40B4-BE49-F238E27FC236}">
                <a16:creationId xmlns:a16="http://schemas.microsoft.com/office/drawing/2014/main" id="{A730BACB-76CA-4AF5-986C-B2894BB4813A}"/>
              </a:ext>
            </a:extLst>
          </p:cNvPr>
          <p:cNvSpPr>
            <a:spLocks noGrp="1" noChangeArrowheads="1"/>
          </p:cNvSpPr>
          <p:nvPr>
            <p:ph type="body" idx="4294967295"/>
          </p:nvPr>
        </p:nvSpPr>
        <p:spPr/>
        <p:txBody>
          <a:bodyPr/>
          <a:lstStyle/>
          <a:p>
            <a:pPr>
              <a:lnSpc>
                <a:spcPct val="90000"/>
              </a:lnSpc>
            </a:pPr>
            <a:r>
              <a:rPr lang="en-US" altLang="en-US" sz="1800"/>
              <a:t>out</a:t>
            </a:r>
          </a:p>
          <a:p>
            <a:pPr lvl="1">
              <a:lnSpc>
                <a:spcPct val="90000"/>
              </a:lnSpc>
            </a:pPr>
            <a:r>
              <a:rPr lang="en-US" altLang="en-US" sz="1800"/>
              <a:t>The most common use is to use the println method.</a:t>
            </a:r>
          </a:p>
          <a:p>
            <a:pPr lvl="2">
              <a:lnSpc>
                <a:spcPct val="90000"/>
              </a:lnSpc>
            </a:pPr>
            <a:r>
              <a:rPr lang="en-US" altLang="en-US" sz="1800"/>
              <a:t> &lt;% out.println(“Hello World”); %&gt;</a:t>
            </a:r>
          </a:p>
          <a:p>
            <a:pPr>
              <a:lnSpc>
                <a:spcPct val="90000"/>
              </a:lnSpc>
            </a:pPr>
            <a:r>
              <a:rPr lang="en-US" altLang="en-US" sz="1800"/>
              <a:t>application</a:t>
            </a:r>
          </a:p>
          <a:p>
            <a:pPr lvl="1">
              <a:lnSpc>
                <a:spcPct val="90000"/>
              </a:lnSpc>
            </a:pPr>
            <a:r>
              <a:rPr lang="en-US" altLang="en-US" sz="1800"/>
              <a:t>The application object is most commonly used to access the environment information.</a:t>
            </a:r>
          </a:p>
          <a:p>
            <a:pPr lvl="2">
              <a:lnSpc>
                <a:spcPct val="90000"/>
              </a:lnSpc>
            </a:pPr>
            <a:r>
              <a:rPr lang="en-US" altLang="en-US" sz="1800"/>
              <a:t>&lt;% Properties p=(Properties)application.getAttribute(“PROPERTIES”); %&gt;</a:t>
            </a:r>
          </a:p>
          <a:p>
            <a:pPr>
              <a:lnSpc>
                <a:spcPct val="90000"/>
              </a:lnSpc>
            </a:pPr>
            <a:r>
              <a:rPr lang="en-US" altLang="en-US" sz="1800"/>
              <a:t>config</a:t>
            </a:r>
          </a:p>
          <a:p>
            <a:pPr lvl="1">
              <a:lnSpc>
                <a:spcPct val="90000"/>
              </a:lnSpc>
            </a:pPr>
            <a:r>
              <a:rPr lang="en-US" altLang="en-US" sz="1800"/>
              <a:t>This contains configuration information.</a:t>
            </a:r>
          </a:p>
          <a:p>
            <a:pPr lvl="2">
              <a:lnSpc>
                <a:spcPct val="90000"/>
              </a:lnSpc>
            </a:pPr>
            <a:r>
              <a:rPr lang="en-US" altLang="en-US" sz="1800"/>
              <a:t>&lt;% String val=config.getInitParam(“database”); %&gt;</a:t>
            </a:r>
          </a:p>
          <a:p>
            <a:pPr>
              <a:lnSpc>
                <a:spcPct val="90000"/>
              </a:lnSpc>
            </a:pPr>
            <a:endParaRPr lang="en-US" altLang="en-US" sz="1800"/>
          </a:p>
          <a:p>
            <a:pPr lvl="1">
              <a:lnSpc>
                <a:spcPct val="90000"/>
              </a:lnSpc>
            </a:pPr>
            <a:endParaRPr lang="en-US" altLang="en-US" sz="180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a:extLst>
              <a:ext uri="{FF2B5EF4-FFF2-40B4-BE49-F238E27FC236}">
                <a16:creationId xmlns:a16="http://schemas.microsoft.com/office/drawing/2014/main" id="{44173BB2-1C27-4379-A068-FFBD93B8B040}"/>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32612B7F-A4CD-45B9-AF3E-810D62F93DF3}" type="slidenum">
              <a:rPr lang="en-US" altLang="en-US" sz="1000" i="0">
                <a:solidFill>
                  <a:srgbClr val="FFFFFF"/>
                </a:solidFill>
              </a:rPr>
              <a:pPr algn="l" eaLnBrk="1" hangingPunct="1"/>
              <a:t>206</a:t>
            </a:fld>
            <a:endParaRPr lang="en-US" altLang="en-US" sz="1000" i="0">
              <a:solidFill>
                <a:srgbClr val="FFFFFF"/>
              </a:solidFill>
            </a:endParaRPr>
          </a:p>
        </p:txBody>
      </p:sp>
      <p:sp>
        <p:nvSpPr>
          <p:cNvPr id="795651" name="Rectangle 2">
            <a:extLst>
              <a:ext uri="{FF2B5EF4-FFF2-40B4-BE49-F238E27FC236}">
                <a16:creationId xmlns:a16="http://schemas.microsoft.com/office/drawing/2014/main" id="{A1983419-788D-43B1-8487-E4A43758384C}"/>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Usage of the implicit objects (Contd.)</a:t>
            </a:r>
          </a:p>
        </p:txBody>
      </p:sp>
      <p:sp>
        <p:nvSpPr>
          <p:cNvPr id="47108" name="Rectangle 3">
            <a:extLst>
              <a:ext uri="{FF2B5EF4-FFF2-40B4-BE49-F238E27FC236}">
                <a16:creationId xmlns:a16="http://schemas.microsoft.com/office/drawing/2014/main" id="{64D9A39A-3851-42F5-8D96-6D37EF71334E}"/>
              </a:ext>
            </a:extLst>
          </p:cNvPr>
          <p:cNvSpPr>
            <a:spLocks noGrp="1" noChangeArrowheads="1"/>
          </p:cNvSpPr>
          <p:nvPr>
            <p:ph type="body" idx="4294967295"/>
          </p:nvPr>
        </p:nvSpPr>
        <p:spPr/>
        <p:txBody>
          <a:bodyPr/>
          <a:lstStyle/>
          <a:p>
            <a:pPr algn="just">
              <a:lnSpc>
                <a:spcPct val="90000"/>
              </a:lnSpc>
            </a:pPr>
            <a:r>
              <a:rPr lang="en-US" altLang="en-US" sz="1600"/>
              <a:t>pageContext</a:t>
            </a:r>
          </a:p>
          <a:p>
            <a:pPr lvl="1" algn="just">
              <a:lnSpc>
                <a:spcPct val="90000"/>
              </a:lnSpc>
            </a:pPr>
            <a:r>
              <a:rPr lang="en-US" altLang="en-US" sz="1600"/>
              <a:t>It provides access to the namespaces associated with the JSP page.</a:t>
            </a:r>
          </a:p>
          <a:p>
            <a:pPr lvl="1" algn="just">
              <a:lnSpc>
                <a:spcPct val="90000"/>
              </a:lnSpc>
            </a:pPr>
            <a:r>
              <a:rPr lang="en-US" altLang="en-US" sz="1600"/>
              <a:t>It is mainly used to create other implicit objects viz. application, config, session and out.</a:t>
            </a:r>
          </a:p>
          <a:p>
            <a:pPr algn="just">
              <a:lnSpc>
                <a:spcPct val="90000"/>
              </a:lnSpc>
            </a:pPr>
            <a:r>
              <a:rPr lang="en-US" altLang="en-US" sz="1600"/>
              <a:t>page</a:t>
            </a:r>
          </a:p>
          <a:p>
            <a:pPr lvl="1" algn="just">
              <a:lnSpc>
                <a:spcPct val="90000"/>
              </a:lnSpc>
            </a:pPr>
            <a:r>
              <a:rPr lang="en-US" altLang="en-US" sz="1600"/>
              <a:t>The page instance refers to the current instance of the JSP.</a:t>
            </a:r>
          </a:p>
          <a:p>
            <a:pPr algn="just">
              <a:lnSpc>
                <a:spcPct val="90000"/>
              </a:lnSpc>
            </a:pPr>
            <a:r>
              <a:rPr lang="en-US" altLang="en-US" sz="1600"/>
              <a:t>Exception</a:t>
            </a:r>
          </a:p>
          <a:p>
            <a:pPr lvl="1" algn="just">
              <a:lnSpc>
                <a:spcPct val="90000"/>
              </a:lnSpc>
            </a:pPr>
            <a:r>
              <a:rPr lang="en-US" altLang="en-US" sz="1600"/>
              <a:t>The exception implicit object is of type </a:t>
            </a:r>
            <a:r>
              <a:rPr lang="en-US" altLang="en-US" sz="1600" b="1"/>
              <a:t>java.lang.Throwable</a:t>
            </a:r>
            <a:r>
              <a:rPr lang="en-US" altLang="en-US" sz="1600"/>
              <a:t>. The exception object refers to the exception triggered by the page that uses this page as an exception handler </a:t>
            </a:r>
          </a:p>
          <a:p>
            <a:pPr lvl="1" algn="just">
              <a:lnSpc>
                <a:spcPct val="90000"/>
              </a:lnSpc>
            </a:pPr>
            <a:r>
              <a:rPr lang="en-US" altLang="en-US" sz="1600"/>
              <a:t>This object is only available to pages that have </a:t>
            </a:r>
            <a:r>
              <a:rPr lang="en-US" altLang="en-US" sz="1600" b="1"/>
              <a:t>isErrorPage</a:t>
            </a:r>
            <a:r>
              <a:rPr lang="en-US" altLang="en-US" sz="1600"/>
              <a:t> set to true with the directive. </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565F4AB-56B5-4BC5-8641-E702497ACB1D}"/>
              </a:ext>
            </a:extLst>
          </p:cNvPr>
          <p:cNvSpPr>
            <a:spLocks noGrp="1" noChangeArrowheads="1"/>
          </p:cNvSpPr>
          <p:nvPr>
            <p:ph type="title"/>
          </p:nvPr>
        </p:nvSpPr>
        <p:spPr/>
        <p:txBody>
          <a:bodyPr/>
          <a:lstStyle/>
          <a:p>
            <a:r>
              <a:rPr lang="en-US" altLang="en-US"/>
              <a:t>Handling Custom Error Page</a:t>
            </a:r>
          </a:p>
        </p:txBody>
      </p:sp>
      <p:sp>
        <p:nvSpPr>
          <p:cNvPr id="48131" name="Rectangle 3">
            <a:extLst>
              <a:ext uri="{FF2B5EF4-FFF2-40B4-BE49-F238E27FC236}">
                <a16:creationId xmlns:a16="http://schemas.microsoft.com/office/drawing/2014/main" id="{5294026A-6F15-4AE3-90AB-5A29354D1D8F}"/>
              </a:ext>
            </a:extLst>
          </p:cNvPr>
          <p:cNvSpPr>
            <a:spLocks noGrp="1" noChangeArrowheads="1"/>
          </p:cNvSpPr>
          <p:nvPr>
            <p:ph type="body" idx="1"/>
          </p:nvPr>
        </p:nvSpPr>
        <p:spPr>
          <a:xfrm>
            <a:off x="1981200" y="1776414"/>
            <a:ext cx="8686800" cy="4624387"/>
          </a:xfrm>
        </p:spPr>
        <p:txBody>
          <a:bodyPr/>
          <a:lstStyle/>
          <a:p>
            <a:pPr algn="just"/>
            <a:r>
              <a:rPr lang="en-US" altLang="en-US" sz="1800"/>
              <a:t>A JSP page can specify a specific page to be included when an unhandled exception is thrown. </a:t>
            </a:r>
          </a:p>
          <a:p>
            <a:pPr algn="just"/>
            <a:r>
              <a:rPr lang="en-US" altLang="en-US" sz="1800"/>
              <a:t>A JSP page specifies the error page with the </a:t>
            </a:r>
            <a:r>
              <a:rPr lang="en-US" altLang="en-US" sz="1800" b="1"/>
              <a:t>page directive</a:t>
            </a:r>
            <a:r>
              <a:rPr lang="en-US" altLang="en-US" sz="1800"/>
              <a:t> and </a:t>
            </a:r>
            <a:r>
              <a:rPr lang="en-US" altLang="en-US" sz="1800" b="1"/>
              <a:t>errorPage attribute</a:t>
            </a:r>
            <a:r>
              <a:rPr lang="en-US" altLang="en-US" sz="1800"/>
              <a:t>. When an unhandled exception occurs, any </a:t>
            </a:r>
            <a:r>
              <a:rPr lang="en-US" altLang="en-US" sz="1800" b="1"/>
              <a:t>unflushed output</a:t>
            </a:r>
            <a:r>
              <a:rPr lang="en-US" altLang="en-US" sz="1800"/>
              <a:t> in the </a:t>
            </a:r>
            <a:r>
              <a:rPr lang="en-US" altLang="en-US" sz="1800" b="1"/>
              <a:t>output stream is discarded</a:t>
            </a:r>
            <a:r>
              <a:rPr lang="en-US" altLang="en-US" sz="1800"/>
              <a:t> and the error page is immediately executed. </a:t>
            </a:r>
          </a:p>
          <a:p>
            <a:pPr algn="just"/>
            <a:r>
              <a:rPr lang="en-US" altLang="en-US" sz="1800"/>
              <a:t>The </a:t>
            </a:r>
            <a:r>
              <a:rPr lang="en-US" altLang="en-US" sz="1800" b="1"/>
              <a:t>error page </a:t>
            </a:r>
            <a:r>
              <a:rPr lang="en-US" altLang="en-US" sz="1800"/>
              <a:t>indicates that it is an </a:t>
            </a:r>
            <a:r>
              <a:rPr lang="en-US" altLang="en-US" sz="1800" b="1"/>
              <a:t>error page with the page directive and </a:t>
            </a:r>
            <a:r>
              <a:rPr lang="en-US" altLang="en-US" sz="2000" b="1"/>
              <a:t>isErrorPage</a:t>
            </a:r>
            <a:r>
              <a:rPr lang="en-US" altLang="en-US" sz="1800"/>
              <a:t> </a:t>
            </a:r>
            <a:r>
              <a:rPr lang="en-US" altLang="en-US" sz="1800" b="1"/>
              <a:t>attribute.</a:t>
            </a:r>
            <a:r>
              <a:rPr lang="en-US" altLang="en-US" sz="1800"/>
              <a:t> This makes the unhandled exception available in a variable called exception. </a:t>
            </a:r>
          </a:p>
          <a:p>
            <a:pPr algn="just"/>
            <a:r>
              <a:rPr lang="en-US" altLang="en-US" sz="1800"/>
              <a:t>If your JSP pages reference a custom error page and a runtime error occurs with an exception being thrown, the custom error page can handle the error page and display a customized view of the exception. </a:t>
            </a:r>
          </a:p>
          <a:p>
            <a:pPr algn="just"/>
            <a:endParaRPr lang="en-US" altLang="en-US" sz="1800"/>
          </a:p>
          <a:p>
            <a:pPr algn="just"/>
            <a:endParaRPr lang="en-US" altLang="en-US" sz="180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D4EE3756-B76A-4C4C-A252-B726B583221D}"/>
              </a:ext>
            </a:extLst>
          </p:cNvPr>
          <p:cNvSpPr>
            <a:spLocks noGrp="1" noChangeArrowheads="1"/>
          </p:cNvSpPr>
          <p:nvPr>
            <p:ph type="title"/>
          </p:nvPr>
        </p:nvSpPr>
        <p:spPr/>
        <p:txBody>
          <a:bodyPr/>
          <a:lstStyle/>
          <a:p>
            <a:r>
              <a:rPr lang="en-US" altLang="en-US"/>
              <a:t>Handling Custom Error Page</a:t>
            </a:r>
          </a:p>
        </p:txBody>
      </p:sp>
      <p:sp>
        <p:nvSpPr>
          <p:cNvPr id="49155" name="Rectangle 3">
            <a:extLst>
              <a:ext uri="{FF2B5EF4-FFF2-40B4-BE49-F238E27FC236}">
                <a16:creationId xmlns:a16="http://schemas.microsoft.com/office/drawing/2014/main" id="{7F81FC51-9AFA-4560-98A2-6F69CB511A38}"/>
              </a:ext>
            </a:extLst>
          </p:cNvPr>
          <p:cNvSpPr>
            <a:spLocks noGrp="1" noChangeArrowheads="1"/>
          </p:cNvSpPr>
          <p:nvPr>
            <p:ph type="body" idx="1"/>
          </p:nvPr>
        </p:nvSpPr>
        <p:spPr>
          <a:xfrm>
            <a:off x="1981200" y="1776414"/>
            <a:ext cx="8686800" cy="4624387"/>
          </a:xfrm>
        </p:spPr>
        <p:txBody>
          <a:bodyPr/>
          <a:lstStyle/>
          <a:p>
            <a:pPr>
              <a:lnSpc>
                <a:spcPct val="90000"/>
              </a:lnSpc>
              <a:buFontTx/>
              <a:buNone/>
            </a:pPr>
            <a:r>
              <a:rPr lang="en-US" altLang="en-US" sz="1800" u="sng"/>
              <a:t>Code Snippet</a:t>
            </a:r>
          </a:p>
          <a:p>
            <a:pPr>
              <a:lnSpc>
                <a:spcPct val="90000"/>
              </a:lnSpc>
              <a:buFontTx/>
              <a:buNone/>
            </a:pPr>
            <a:r>
              <a:rPr lang="en-US" altLang="en-US" sz="1800">
                <a:solidFill>
                  <a:srgbClr val="3366CC"/>
                </a:solidFill>
              </a:rPr>
              <a:t>Here is an example of JSP page specifying </a:t>
            </a:r>
            <a:r>
              <a:rPr lang="en-US" altLang="en-US" sz="1800" b="1">
                <a:solidFill>
                  <a:srgbClr val="3366CC"/>
                </a:solidFill>
              </a:rPr>
              <a:t>erropage.jsp</a:t>
            </a:r>
            <a:r>
              <a:rPr lang="en-US" altLang="en-US" sz="1800">
                <a:solidFill>
                  <a:srgbClr val="3366CC"/>
                </a:solidFill>
              </a:rPr>
              <a:t> to be the error </a:t>
            </a:r>
          </a:p>
          <a:p>
            <a:pPr>
              <a:lnSpc>
                <a:spcPct val="90000"/>
              </a:lnSpc>
              <a:buFontTx/>
              <a:buNone/>
            </a:pPr>
            <a:r>
              <a:rPr lang="en-US" altLang="en-US" sz="1800">
                <a:solidFill>
                  <a:srgbClr val="3366CC"/>
                </a:solidFill>
              </a:rPr>
              <a:t>page: </a:t>
            </a:r>
          </a:p>
          <a:p>
            <a:pPr>
              <a:lnSpc>
                <a:spcPct val="90000"/>
              </a:lnSpc>
              <a:buFontTx/>
              <a:buNone/>
            </a:pPr>
            <a:r>
              <a:rPr lang="en-US" altLang="en-US" sz="1800"/>
              <a:t>&lt;%@ page </a:t>
            </a:r>
            <a:r>
              <a:rPr lang="en-US" altLang="en-US" sz="1800" b="1"/>
              <a:t>errorPage="errorpage.jsp"</a:t>
            </a:r>
            <a:r>
              <a:rPr lang="en-US" altLang="en-US" sz="1800"/>
              <a:t> %&gt; </a:t>
            </a:r>
          </a:p>
          <a:p>
            <a:pPr>
              <a:lnSpc>
                <a:spcPct val="90000"/>
              </a:lnSpc>
              <a:buFontTx/>
              <a:buNone/>
            </a:pPr>
            <a:r>
              <a:rPr lang="en-US" altLang="en-US" sz="1800"/>
              <a:t>	&lt;% if (request.getParameter("param").equals("value")) </a:t>
            </a:r>
          </a:p>
          <a:p>
            <a:pPr>
              <a:lnSpc>
                <a:spcPct val="90000"/>
              </a:lnSpc>
              <a:buFontTx/>
              <a:buNone/>
            </a:pPr>
            <a:r>
              <a:rPr lang="en-US" altLang="en-US" sz="1800"/>
              <a:t>		{ // ... } </a:t>
            </a:r>
          </a:p>
          <a:p>
            <a:pPr>
              <a:lnSpc>
                <a:spcPct val="90000"/>
              </a:lnSpc>
              <a:buFontTx/>
              <a:buNone/>
            </a:pPr>
            <a:r>
              <a:rPr lang="en-US" altLang="en-US" sz="1800"/>
              <a:t>	// The test above will throw a NullPointerException if param is // not part of the query string. </a:t>
            </a:r>
          </a:p>
          <a:p>
            <a:pPr>
              <a:lnSpc>
                <a:spcPct val="90000"/>
              </a:lnSpc>
              <a:buFontTx/>
              <a:buNone/>
            </a:pPr>
            <a:r>
              <a:rPr lang="en-US" altLang="en-US" sz="1800"/>
              <a:t>	A better implementation would be: if ("value".equals(request.getParameter("param"))) { // ... } </a:t>
            </a:r>
          </a:p>
          <a:p>
            <a:pPr>
              <a:lnSpc>
                <a:spcPct val="90000"/>
              </a:lnSpc>
              <a:buFontTx/>
              <a:buNone/>
            </a:pPr>
            <a:r>
              <a:rPr lang="en-US" altLang="en-US" sz="1800"/>
              <a:t>%&gt; </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D7F0202-7026-4916-BAB8-AC0427949F63}"/>
              </a:ext>
            </a:extLst>
          </p:cNvPr>
          <p:cNvSpPr>
            <a:spLocks noGrp="1" noChangeArrowheads="1"/>
          </p:cNvSpPr>
          <p:nvPr>
            <p:ph type="title"/>
          </p:nvPr>
        </p:nvSpPr>
        <p:spPr/>
        <p:txBody>
          <a:bodyPr/>
          <a:lstStyle/>
          <a:p>
            <a:r>
              <a:rPr lang="en-US" altLang="en-US"/>
              <a:t>Handling Custom Error Page</a:t>
            </a:r>
          </a:p>
        </p:txBody>
      </p:sp>
      <p:sp>
        <p:nvSpPr>
          <p:cNvPr id="50179" name="Rectangle 3">
            <a:extLst>
              <a:ext uri="{FF2B5EF4-FFF2-40B4-BE49-F238E27FC236}">
                <a16:creationId xmlns:a16="http://schemas.microsoft.com/office/drawing/2014/main" id="{8D4816D0-C971-4754-9A98-34538409C93C}"/>
              </a:ext>
            </a:extLst>
          </p:cNvPr>
          <p:cNvSpPr>
            <a:spLocks noGrp="1" noChangeArrowheads="1"/>
          </p:cNvSpPr>
          <p:nvPr>
            <p:ph type="body" idx="1"/>
          </p:nvPr>
        </p:nvSpPr>
        <p:spPr>
          <a:xfrm>
            <a:off x="1981200" y="1776414"/>
            <a:ext cx="8686800" cy="4624387"/>
          </a:xfrm>
        </p:spPr>
        <p:txBody>
          <a:bodyPr/>
          <a:lstStyle/>
          <a:p>
            <a:pPr>
              <a:buFontTx/>
              <a:buNone/>
            </a:pPr>
            <a:r>
              <a:rPr lang="en-US" altLang="en-US" sz="1800" u="sng"/>
              <a:t>Code Snippet</a:t>
            </a:r>
          </a:p>
          <a:p>
            <a:pPr>
              <a:buFontTx/>
              <a:buNone/>
            </a:pPr>
            <a:r>
              <a:rPr lang="en-US" altLang="en-US" sz="1800"/>
              <a:t>Here is an example of an </a:t>
            </a:r>
            <a:r>
              <a:rPr lang="en-US" altLang="en-US" sz="1800" b="1" u="sng"/>
              <a:t>errorpage.jsp</a:t>
            </a:r>
            <a:r>
              <a:rPr lang="en-US" altLang="en-US" sz="1800"/>
              <a:t> that simply prints the name of the </a:t>
            </a:r>
          </a:p>
          <a:p>
            <a:pPr>
              <a:buFontTx/>
              <a:buNone/>
            </a:pPr>
            <a:r>
              <a:rPr lang="en-US" altLang="en-US" sz="1800"/>
              <a:t>unhandled exception: </a:t>
            </a:r>
          </a:p>
          <a:p>
            <a:pPr>
              <a:buFontTx/>
              <a:buNone/>
            </a:pPr>
            <a:r>
              <a:rPr lang="en-US" altLang="en-US" sz="1800"/>
              <a:t>&lt;%@ </a:t>
            </a:r>
            <a:r>
              <a:rPr lang="en-US" altLang="en-US" sz="1800" b="1"/>
              <a:t>page isErrorPage="true"</a:t>
            </a:r>
            <a:r>
              <a:rPr lang="en-US" altLang="en-US" sz="1800"/>
              <a:t> %&gt; </a:t>
            </a:r>
          </a:p>
          <a:p>
            <a:pPr>
              <a:buFontTx/>
              <a:buNone/>
            </a:pPr>
            <a:r>
              <a:rPr lang="en-US" altLang="en-US" sz="1800"/>
              <a:t>An unexcepted error occurred. The name of the exception is: </a:t>
            </a:r>
          </a:p>
          <a:p>
            <a:pPr>
              <a:buFontTx/>
              <a:buNone/>
            </a:pPr>
            <a:r>
              <a:rPr lang="en-US" altLang="en-US" sz="1800"/>
              <a:t>&lt;%= exception %&gt;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a:extLst>
              <a:ext uri="{FF2B5EF4-FFF2-40B4-BE49-F238E27FC236}">
                <a16:creationId xmlns:a16="http://schemas.microsoft.com/office/drawing/2014/main" id="{FA734249-5FC2-4358-9B65-A25B677B226F}"/>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2B64A3EF-3224-4DE7-9BAC-57D2A39612FB}" type="slidenum">
              <a:rPr lang="en-US" altLang="en-US" sz="1000" i="0">
                <a:solidFill>
                  <a:srgbClr val="FFFFFF"/>
                </a:solidFill>
              </a:rPr>
              <a:pPr algn="l" eaLnBrk="1" hangingPunct="1"/>
              <a:t>21</a:t>
            </a:fld>
            <a:endParaRPr lang="en-US" altLang="en-US" sz="1000" i="0">
              <a:solidFill>
                <a:srgbClr val="FFFFFF"/>
              </a:solidFill>
            </a:endParaRPr>
          </a:p>
        </p:txBody>
      </p:sp>
      <p:sp>
        <p:nvSpPr>
          <p:cNvPr id="21507" name="Rectangle 3">
            <a:extLst>
              <a:ext uri="{FF2B5EF4-FFF2-40B4-BE49-F238E27FC236}">
                <a16:creationId xmlns:a16="http://schemas.microsoft.com/office/drawing/2014/main" id="{785977CC-D94F-4DB4-BE78-4226A5601FB4}"/>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Building a Servlet</a:t>
            </a:r>
          </a:p>
        </p:txBody>
      </p:sp>
      <p:sp>
        <p:nvSpPr>
          <p:cNvPr id="481283" name="Rectangle 3">
            <a:extLst>
              <a:ext uri="{FF2B5EF4-FFF2-40B4-BE49-F238E27FC236}">
                <a16:creationId xmlns:a16="http://schemas.microsoft.com/office/drawing/2014/main" id="{6A8F81C9-F648-4E7B-90B9-BAA44765F1A6}"/>
              </a:ext>
            </a:extLst>
          </p:cNvPr>
          <p:cNvSpPr>
            <a:spLocks noGrp="1" noChangeArrowheads="1"/>
          </p:cNvSpPr>
          <p:nvPr>
            <p:ph type="body" idx="1"/>
          </p:nvPr>
        </p:nvSpPr>
        <p:spPr/>
        <p:txBody>
          <a:bodyPr/>
          <a:lstStyle/>
          <a:p>
            <a:r>
              <a:rPr lang="en-US" altLang="en-US"/>
              <a:t>Features of Servlet</a:t>
            </a:r>
            <a:endParaRPr lang="en-US" altLang="en-US" sz="2000"/>
          </a:p>
          <a:p>
            <a:pPr marL="742950" lvl="1" indent="-285750"/>
            <a:r>
              <a:rPr lang="en-US" altLang="en-US" sz="1600"/>
              <a:t>Security : Inherits the security feature provided by the container.</a:t>
            </a:r>
          </a:p>
          <a:p>
            <a:pPr marL="742950" lvl="1" indent="-285750"/>
            <a:r>
              <a:rPr lang="en-US" altLang="en-US" sz="1600"/>
              <a:t>Session Management : Maintains the identity and state of an end user across multiple requests. </a:t>
            </a:r>
          </a:p>
          <a:p>
            <a:pPr marL="742950" lvl="1" indent="-285750"/>
            <a:r>
              <a:rPr lang="en-US" altLang="en-US" sz="1600"/>
              <a:t>Instance Persistence : Enhances the performance of the server by preventing frequent disk access.</a:t>
            </a:r>
          </a:p>
          <a:p>
            <a:pPr marL="742950" lvl="1" indent="-285750"/>
            <a:r>
              <a:rPr lang="en-US" altLang="en-US" sz="1600"/>
              <a:t>Platform and server independent.</a:t>
            </a:r>
          </a:p>
          <a:p>
            <a:pPr marL="742950" lvl="1" indent="-285750"/>
            <a:r>
              <a:rPr lang="en-US" altLang="en-US" sz="1600"/>
              <a:t>Available and running on all major web servers and application servers.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283">
                                            <p:txEl>
                                              <p:pRg st="0" end="0"/>
                                            </p:txEl>
                                          </p:spTgt>
                                        </p:tgtEl>
                                        <p:attrNameLst>
                                          <p:attrName>style.visibility</p:attrName>
                                        </p:attrNameLst>
                                      </p:cBhvr>
                                      <p:to>
                                        <p:strVal val="visible"/>
                                      </p:to>
                                    </p:set>
                                    <p:animEffect transition="in" filter="wipe(left)">
                                      <p:cBhvr>
                                        <p:cTn id="7" dur="500"/>
                                        <p:tgtEl>
                                          <p:spTgt spid="48128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81283">
                                            <p:txEl>
                                              <p:pRg st="1" end="1"/>
                                            </p:txEl>
                                          </p:spTgt>
                                        </p:tgtEl>
                                        <p:attrNameLst>
                                          <p:attrName>style.visibility</p:attrName>
                                        </p:attrNameLst>
                                      </p:cBhvr>
                                      <p:to>
                                        <p:strVal val="visible"/>
                                      </p:to>
                                    </p:set>
                                    <p:animEffect transition="in" filter="wipe(left)">
                                      <p:cBhvr>
                                        <p:cTn id="10" dur="500"/>
                                        <p:tgtEl>
                                          <p:spTgt spid="48128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81283">
                                            <p:txEl>
                                              <p:pRg st="2" end="2"/>
                                            </p:txEl>
                                          </p:spTgt>
                                        </p:tgtEl>
                                        <p:attrNameLst>
                                          <p:attrName>style.visibility</p:attrName>
                                        </p:attrNameLst>
                                      </p:cBhvr>
                                      <p:to>
                                        <p:strVal val="visible"/>
                                      </p:to>
                                    </p:set>
                                    <p:animEffect transition="in" filter="wipe(left)">
                                      <p:cBhvr>
                                        <p:cTn id="13" dur="500"/>
                                        <p:tgtEl>
                                          <p:spTgt spid="481283">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81283">
                                            <p:txEl>
                                              <p:pRg st="3" end="3"/>
                                            </p:txEl>
                                          </p:spTgt>
                                        </p:tgtEl>
                                        <p:attrNameLst>
                                          <p:attrName>style.visibility</p:attrName>
                                        </p:attrNameLst>
                                      </p:cBhvr>
                                      <p:to>
                                        <p:strVal val="visible"/>
                                      </p:to>
                                    </p:set>
                                    <p:animEffect transition="in" filter="wipe(left)">
                                      <p:cBhvr>
                                        <p:cTn id="16" dur="500"/>
                                        <p:tgtEl>
                                          <p:spTgt spid="481283">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81283">
                                            <p:txEl>
                                              <p:pRg st="4" end="4"/>
                                            </p:txEl>
                                          </p:spTgt>
                                        </p:tgtEl>
                                        <p:attrNameLst>
                                          <p:attrName>style.visibility</p:attrName>
                                        </p:attrNameLst>
                                      </p:cBhvr>
                                      <p:to>
                                        <p:strVal val="visible"/>
                                      </p:to>
                                    </p:set>
                                    <p:animEffect transition="in" filter="wipe(left)">
                                      <p:cBhvr>
                                        <p:cTn id="19" dur="500"/>
                                        <p:tgtEl>
                                          <p:spTgt spid="481283">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81283">
                                            <p:txEl>
                                              <p:pRg st="5" end="5"/>
                                            </p:txEl>
                                          </p:spTgt>
                                        </p:tgtEl>
                                        <p:attrNameLst>
                                          <p:attrName>style.visibility</p:attrName>
                                        </p:attrNameLst>
                                      </p:cBhvr>
                                      <p:to>
                                        <p:strVal val="visible"/>
                                      </p:to>
                                    </p:set>
                                    <p:animEffect transition="in" filter="wipe(left)">
                                      <p:cBhvr>
                                        <p:cTn id="22" dur="500"/>
                                        <p:tgtEl>
                                          <p:spTgt spid="4812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283" grpId="0"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E3AE1B32-9804-4290-B28F-2B3C1615A6EE}"/>
              </a:ext>
            </a:extLst>
          </p:cNvPr>
          <p:cNvSpPr>
            <a:spLocks noGrp="1" noChangeArrowheads="1"/>
          </p:cNvSpPr>
          <p:nvPr>
            <p:ph type="title"/>
          </p:nvPr>
        </p:nvSpPr>
        <p:spPr/>
        <p:txBody>
          <a:bodyPr/>
          <a:lstStyle/>
          <a:p>
            <a:r>
              <a:rPr lang="en-US" altLang="en-US"/>
              <a:t>Handling Custom Error Page</a:t>
            </a:r>
          </a:p>
        </p:txBody>
      </p:sp>
      <p:sp>
        <p:nvSpPr>
          <p:cNvPr id="51203" name="Rectangle 3">
            <a:extLst>
              <a:ext uri="{FF2B5EF4-FFF2-40B4-BE49-F238E27FC236}">
                <a16:creationId xmlns:a16="http://schemas.microsoft.com/office/drawing/2014/main" id="{20BA3B7D-58EE-4EF8-8F0F-2154D921EAA5}"/>
              </a:ext>
            </a:extLst>
          </p:cNvPr>
          <p:cNvSpPr>
            <a:spLocks noGrp="1" noChangeArrowheads="1"/>
          </p:cNvSpPr>
          <p:nvPr>
            <p:ph type="body" idx="1"/>
          </p:nvPr>
        </p:nvSpPr>
        <p:spPr>
          <a:xfrm>
            <a:off x="1981200" y="1776414"/>
            <a:ext cx="8686800" cy="4624387"/>
          </a:xfrm>
        </p:spPr>
        <p:txBody>
          <a:bodyPr/>
          <a:lstStyle/>
          <a:p>
            <a:pPr>
              <a:buFontTx/>
              <a:buNone/>
            </a:pPr>
            <a:r>
              <a:rPr lang="en-US" altLang="en-US" sz="1600"/>
              <a:t>When dealing with NullPointerException, the following entry has to be </a:t>
            </a:r>
          </a:p>
          <a:p>
            <a:pPr>
              <a:buFontTx/>
              <a:buNone/>
            </a:pPr>
            <a:r>
              <a:rPr lang="en-US" altLang="en-US" sz="1600"/>
              <a:t>done in the web.xml file. Here, </a:t>
            </a:r>
            <a:r>
              <a:rPr lang="en-US" altLang="en-US" sz="1600" b="1"/>
              <a:t>errorNumber.jsp</a:t>
            </a:r>
            <a:r>
              <a:rPr lang="en-US" altLang="en-US" sz="1600"/>
              <a:t> is handling </a:t>
            </a:r>
          </a:p>
          <a:p>
            <a:pPr>
              <a:buFontTx/>
              <a:buNone/>
            </a:pPr>
            <a:r>
              <a:rPr lang="en-US" altLang="en-US" sz="1600"/>
              <a:t>NumberFormatException.</a:t>
            </a:r>
          </a:p>
          <a:p>
            <a:pPr>
              <a:buFontTx/>
              <a:buNone/>
            </a:pPr>
            <a:r>
              <a:rPr lang="en-US" altLang="en-US" sz="1600"/>
              <a:t>&lt;web-app&gt;</a:t>
            </a:r>
          </a:p>
          <a:p>
            <a:pPr>
              <a:buFontTx/>
              <a:buNone/>
            </a:pPr>
            <a:r>
              <a:rPr lang="en-US" altLang="en-US" sz="1600"/>
              <a:t>….</a:t>
            </a:r>
          </a:p>
          <a:p>
            <a:pPr>
              <a:buFontTx/>
              <a:buNone/>
            </a:pPr>
            <a:r>
              <a:rPr lang="en-US" altLang="en-US" sz="1600"/>
              <a:t>&lt;error-page&gt;</a:t>
            </a:r>
          </a:p>
          <a:p>
            <a:pPr>
              <a:buFontTx/>
              <a:buNone/>
            </a:pPr>
            <a:r>
              <a:rPr lang="en-US" altLang="en-US" sz="1600"/>
              <a:t>&lt;exception-type&gt;java.lang.NullPointerException&lt;/exception-type&gt;</a:t>
            </a:r>
          </a:p>
          <a:p>
            <a:pPr>
              <a:buFontTx/>
              <a:buNone/>
            </a:pPr>
            <a:r>
              <a:rPr lang="en-US" altLang="en-US" sz="1600"/>
              <a:t>&lt;location&gt;/errorpage.jsp&lt;/location&gt;</a:t>
            </a:r>
          </a:p>
          <a:p>
            <a:pPr>
              <a:buFontTx/>
              <a:buNone/>
            </a:pPr>
            <a:r>
              <a:rPr lang="en-US" altLang="en-US" sz="1600"/>
              <a:t>&lt;/error-page&gt;</a:t>
            </a:r>
          </a:p>
          <a:p>
            <a:pPr>
              <a:buFontTx/>
              <a:buNone/>
            </a:pPr>
            <a:r>
              <a:rPr lang="en-US" altLang="en-US" sz="1600"/>
              <a:t>….</a:t>
            </a:r>
          </a:p>
          <a:p>
            <a:pPr>
              <a:buFontTx/>
              <a:buNone/>
            </a:pPr>
            <a:r>
              <a:rPr lang="en-US" altLang="en-US" sz="1600"/>
              <a:t>&lt;/web-app&gt;</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a:extLst>
              <a:ext uri="{FF2B5EF4-FFF2-40B4-BE49-F238E27FC236}">
                <a16:creationId xmlns:a16="http://schemas.microsoft.com/office/drawing/2014/main" id="{05F5ED3D-1FDA-4573-A91C-E34EAE9D489B}"/>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04F4C4BD-EA18-45A0-9D7F-74DB748A27C1}" type="slidenum">
              <a:rPr lang="en-US" altLang="en-US" sz="1000" i="0">
                <a:solidFill>
                  <a:srgbClr val="FFFFFF"/>
                </a:solidFill>
              </a:rPr>
              <a:pPr algn="l" eaLnBrk="1" hangingPunct="1"/>
              <a:t>211</a:t>
            </a:fld>
            <a:endParaRPr lang="en-US" altLang="en-US" sz="1000" i="0">
              <a:solidFill>
                <a:srgbClr val="FFFFFF"/>
              </a:solidFill>
            </a:endParaRPr>
          </a:p>
        </p:txBody>
      </p:sp>
      <p:sp>
        <p:nvSpPr>
          <p:cNvPr id="805891" name="Rectangle 2">
            <a:extLst>
              <a:ext uri="{FF2B5EF4-FFF2-40B4-BE49-F238E27FC236}">
                <a16:creationId xmlns:a16="http://schemas.microsoft.com/office/drawing/2014/main" id="{E4F7A68E-F143-469F-A51A-172C1EABFBA5}"/>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Summary</a:t>
            </a:r>
          </a:p>
        </p:txBody>
      </p:sp>
      <p:sp>
        <p:nvSpPr>
          <p:cNvPr id="52228" name="Rectangle 3">
            <a:extLst>
              <a:ext uri="{FF2B5EF4-FFF2-40B4-BE49-F238E27FC236}">
                <a16:creationId xmlns:a16="http://schemas.microsoft.com/office/drawing/2014/main" id="{D4780C81-0DDE-4F18-A626-2511FC8B72B3}"/>
              </a:ext>
            </a:extLst>
          </p:cNvPr>
          <p:cNvSpPr>
            <a:spLocks noGrp="1" noChangeArrowheads="1"/>
          </p:cNvSpPr>
          <p:nvPr>
            <p:ph type="body" idx="4294967295"/>
          </p:nvPr>
        </p:nvSpPr>
        <p:spPr/>
        <p:txBody>
          <a:bodyPr/>
          <a:lstStyle/>
          <a:p>
            <a:pPr>
              <a:lnSpc>
                <a:spcPct val="80000"/>
              </a:lnSpc>
            </a:pPr>
            <a:r>
              <a:rPr lang="en-US" altLang="en-US" sz="1800"/>
              <a:t>JSP is an extensible Web technology that uses template data, custom elements, scripting languages, and server-side Java objects to return dynamic content to a client</a:t>
            </a:r>
          </a:p>
          <a:p>
            <a:pPr>
              <a:lnSpc>
                <a:spcPct val="80000"/>
              </a:lnSpc>
            </a:pPr>
            <a:r>
              <a:rPr lang="en-US" altLang="en-US" sz="1800"/>
              <a:t>JSP are complied automatically</a:t>
            </a:r>
          </a:p>
          <a:p>
            <a:pPr>
              <a:lnSpc>
                <a:spcPct val="80000"/>
              </a:lnSpc>
            </a:pPr>
            <a:r>
              <a:rPr lang="en-US" altLang="en-US" sz="1800"/>
              <a:t>Content and display logic are separated normal HTML tags can be used directly in JSP</a:t>
            </a:r>
          </a:p>
          <a:p>
            <a:pPr>
              <a:lnSpc>
                <a:spcPct val="80000"/>
              </a:lnSpc>
            </a:pPr>
            <a:r>
              <a:rPr lang="en-US" altLang="en-US" sz="1800"/>
              <a:t>The strength of JSP lies in displaying content.</a:t>
            </a:r>
          </a:p>
          <a:p>
            <a:pPr>
              <a:lnSpc>
                <a:spcPct val="80000"/>
              </a:lnSpc>
            </a:pPr>
            <a:r>
              <a:rPr lang="en-US" altLang="en-US" sz="1800"/>
              <a:t>Life cycle of JSP consists of</a:t>
            </a:r>
          </a:p>
          <a:p>
            <a:pPr lvl="1">
              <a:lnSpc>
                <a:spcPct val="80000"/>
              </a:lnSpc>
            </a:pPr>
            <a:r>
              <a:rPr lang="en-US" altLang="en-US" sz="1800"/>
              <a:t>Translation</a:t>
            </a:r>
          </a:p>
          <a:p>
            <a:pPr lvl="1">
              <a:lnSpc>
                <a:spcPct val="80000"/>
              </a:lnSpc>
            </a:pPr>
            <a:r>
              <a:rPr lang="en-US" altLang="en-US" sz="1800"/>
              <a:t>Compilation</a:t>
            </a:r>
          </a:p>
          <a:p>
            <a:pPr lvl="1">
              <a:lnSpc>
                <a:spcPct val="80000"/>
              </a:lnSpc>
            </a:pPr>
            <a:r>
              <a:rPr lang="en-US" altLang="en-US" sz="1800"/>
              <a:t>Execution</a:t>
            </a:r>
          </a:p>
          <a:p>
            <a:pPr>
              <a:lnSpc>
                <a:spcPct val="80000"/>
              </a:lnSpc>
            </a:pPr>
            <a:endParaRPr lang="en-US" altLang="en-US" sz="180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a:extLst>
              <a:ext uri="{FF2B5EF4-FFF2-40B4-BE49-F238E27FC236}">
                <a16:creationId xmlns:a16="http://schemas.microsoft.com/office/drawing/2014/main" id="{3FFBBEFB-E708-4C5E-858A-BD28902DBCCA}"/>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C71F36DF-BE46-4844-8EF0-885E6B59C696}" type="slidenum">
              <a:rPr lang="en-US" altLang="en-US" sz="1000" i="0">
                <a:solidFill>
                  <a:srgbClr val="FFFFFF"/>
                </a:solidFill>
              </a:rPr>
              <a:pPr algn="l" eaLnBrk="1" hangingPunct="1"/>
              <a:t>212</a:t>
            </a:fld>
            <a:endParaRPr lang="en-US" altLang="en-US" sz="1000" i="0">
              <a:solidFill>
                <a:srgbClr val="FFFFFF"/>
              </a:solidFill>
            </a:endParaRPr>
          </a:p>
        </p:txBody>
      </p:sp>
      <p:sp>
        <p:nvSpPr>
          <p:cNvPr id="806915" name="Rectangle 2">
            <a:extLst>
              <a:ext uri="{FF2B5EF4-FFF2-40B4-BE49-F238E27FC236}">
                <a16:creationId xmlns:a16="http://schemas.microsoft.com/office/drawing/2014/main" id="{B5CDDAC2-A698-4473-ABEC-AC4BC135AFF0}"/>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Summary (Contd.)</a:t>
            </a:r>
          </a:p>
        </p:txBody>
      </p:sp>
      <p:sp>
        <p:nvSpPr>
          <p:cNvPr id="53252" name="Rectangle 3">
            <a:extLst>
              <a:ext uri="{FF2B5EF4-FFF2-40B4-BE49-F238E27FC236}">
                <a16:creationId xmlns:a16="http://schemas.microsoft.com/office/drawing/2014/main" id="{A2C45557-E3E5-444D-9135-76D5C1505708}"/>
              </a:ext>
            </a:extLst>
          </p:cNvPr>
          <p:cNvSpPr>
            <a:spLocks noGrp="1" noChangeArrowheads="1"/>
          </p:cNvSpPr>
          <p:nvPr>
            <p:ph type="body" idx="4294967295"/>
          </p:nvPr>
        </p:nvSpPr>
        <p:spPr/>
        <p:txBody>
          <a:bodyPr/>
          <a:lstStyle/>
          <a:p>
            <a:pPr>
              <a:lnSpc>
                <a:spcPct val="80000"/>
              </a:lnSpc>
            </a:pPr>
            <a:r>
              <a:rPr lang="en-US" altLang="en-US" sz="1800"/>
              <a:t>The JSP lifecycle methods are:</a:t>
            </a:r>
          </a:p>
          <a:p>
            <a:pPr lvl="1">
              <a:lnSpc>
                <a:spcPct val="80000"/>
              </a:lnSpc>
            </a:pPr>
            <a:r>
              <a:rPr lang="en-US" altLang="en-US" sz="1800"/>
              <a:t> jspInit()</a:t>
            </a:r>
          </a:p>
          <a:p>
            <a:pPr lvl="1">
              <a:lnSpc>
                <a:spcPct val="80000"/>
              </a:lnSpc>
            </a:pPr>
            <a:r>
              <a:rPr lang="en-US" altLang="en-US" sz="1800"/>
              <a:t> _jspService()</a:t>
            </a:r>
          </a:p>
          <a:p>
            <a:pPr lvl="1">
              <a:lnSpc>
                <a:spcPct val="80000"/>
              </a:lnSpc>
            </a:pPr>
            <a:r>
              <a:rPr lang="en-US" altLang="en-US" sz="1800"/>
              <a:t> jspDestroy()</a:t>
            </a:r>
          </a:p>
          <a:p>
            <a:pPr>
              <a:lnSpc>
                <a:spcPct val="80000"/>
              </a:lnSpc>
            </a:pPr>
            <a:r>
              <a:rPr lang="en-US" altLang="en-US" sz="1800"/>
              <a:t>Scripting Elements are used to create Objects, define methods and manage the flow control.</a:t>
            </a:r>
          </a:p>
          <a:p>
            <a:pPr>
              <a:lnSpc>
                <a:spcPct val="80000"/>
              </a:lnSpc>
            </a:pPr>
            <a:r>
              <a:rPr lang="en-US" altLang="en-US" sz="1800"/>
              <a:t>the different JSP constructs are:</a:t>
            </a:r>
          </a:p>
          <a:p>
            <a:pPr lvl="1">
              <a:lnSpc>
                <a:spcPct val="80000"/>
              </a:lnSpc>
            </a:pPr>
            <a:r>
              <a:rPr lang="en-US" altLang="en-US" sz="1800"/>
              <a:t>Scripting Elements</a:t>
            </a:r>
          </a:p>
          <a:p>
            <a:pPr lvl="2">
              <a:lnSpc>
                <a:spcPct val="80000"/>
              </a:lnSpc>
            </a:pPr>
            <a:r>
              <a:rPr lang="en-US" altLang="en-US" sz="1800"/>
              <a:t>Scriptlets</a:t>
            </a:r>
          </a:p>
          <a:p>
            <a:pPr lvl="2">
              <a:lnSpc>
                <a:spcPct val="80000"/>
              </a:lnSpc>
            </a:pPr>
            <a:r>
              <a:rPr lang="en-US" altLang="en-US" sz="1800"/>
              <a:t>Declaration</a:t>
            </a:r>
          </a:p>
          <a:p>
            <a:pPr lvl="2">
              <a:lnSpc>
                <a:spcPct val="80000"/>
              </a:lnSpc>
            </a:pPr>
            <a:r>
              <a:rPr lang="en-US" altLang="en-US" sz="1800"/>
              <a:t>Expression</a:t>
            </a:r>
          </a:p>
          <a:p>
            <a:pPr>
              <a:lnSpc>
                <a:spcPct val="80000"/>
              </a:lnSpc>
            </a:pPr>
            <a:endParaRPr lang="en-US" altLang="en-US" sz="1800"/>
          </a:p>
          <a:p>
            <a:pPr>
              <a:lnSpc>
                <a:spcPct val="80000"/>
              </a:lnSpc>
              <a:buFontTx/>
              <a:buNone/>
            </a:pPr>
            <a:r>
              <a:rPr lang="en-US" altLang="en-US" sz="1800"/>
              <a:t>	</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a:extLst>
              <a:ext uri="{FF2B5EF4-FFF2-40B4-BE49-F238E27FC236}">
                <a16:creationId xmlns:a16="http://schemas.microsoft.com/office/drawing/2014/main" id="{E99B1BF4-65E3-4300-8394-3F1DBB49A332}"/>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74576B2E-54F6-4285-AEEF-0A5519DE8B8A}" type="slidenum">
              <a:rPr lang="en-US" altLang="en-US" sz="1000" i="0">
                <a:solidFill>
                  <a:srgbClr val="FFFFFF"/>
                </a:solidFill>
              </a:rPr>
              <a:pPr algn="l" eaLnBrk="1" hangingPunct="1"/>
              <a:t>213</a:t>
            </a:fld>
            <a:endParaRPr lang="en-US" altLang="en-US" sz="1000" i="0">
              <a:solidFill>
                <a:srgbClr val="FFFFFF"/>
              </a:solidFill>
            </a:endParaRPr>
          </a:p>
        </p:txBody>
      </p:sp>
      <p:sp>
        <p:nvSpPr>
          <p:cNvPr id="807939" name="Rectangle 2">
            <a:extLst>
              <a:ext uri="{FF2B5EF4-FFF2-40B4-BE49-F238E27FC236}">
                <a16:creationId xmlns:a16="http://schemas.microsoft.com/office/drawing/2014/main" id="{61E51A4C-A8D8-45A0-AC83-A03C8EB909A9}"/>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Summary (Contd.)</a:t>
            </a:r>
          </a:p>
        </p:txBody>
      </p:sp>
      <p:sp>
        <p:nvSpPr>
          <p:cNvPr id="54276" name="Rectangle 3">
            <a:extLst>
              <a:ext uri="{FF2B5EF4-FFF2-40B4-BE49-F238E27FC236}">
                <a16:creationId xmlns:a16="http://schemas.microsoft.com/office/drawing/2014/main" id="{B2A330B7-FA6C-467A-B31F-328DCFC6BBB0}"/>
              </a:ext>
            </a:extLst>
          </p:cNvPr>
          <p:cNvSpPr>
            <a:spLocks noGrp="1" noChangeArrowheads="1"/>
          </p:cNvSpPr>
          <p:nvPr>
            <p:ph type="body" idx="4294967295"/>
          </p:nvPr>
        </p:nvSpPr>
        <p:spPr/>
        <p:txBody>
          <a:bodyPr/>
          <a:lstStyle/>
          <a:p>
            <a:r>
              <a:rPr lang="en-US" altLang="en-US" sz="1800"/>
              <a:t>Directives </a:t>
            </a:r>
          </a:p>
          <a:p>
            <a:pPr lvl="1"/>
            <a:r>
              <a:rPr lang="en-US" altLang="en-US" sz="1800"/>
              <a:t>page</a:t>
            </a:r>
          </a:p>
          <a:p>
            <a:pPr lvl="1"/>
            <a:r>
              <a:rPr lang="en-US" altLang="en-US" sz="1800"/>
              <a:t>include</a:t>
            </a:r>
          </a:p>
          <a:p>
            <a:pPr lvl="1"/>
            <a:r>
              <a:rPr lang="en-US" altLang="en-US" sz="1800"/>
              <a:t>taglib</a:t>
            </a:r>
          </a:p>
          <a:p>
            <a:r>
              <a:rPr lang="en-US" altLang="en-US" sz="1800"/>
              <a:t>There are a set of objects that are available for use in JSP documents without being declared in the JSP page:</a:t>
            </a:r>
          </a:p>
          <a:p>
            <a:pPr lvl="1"/>
            <a:r>
              <a:rPr lang="en-US" altLang="en-US" sz="1800"/>
              <a:t>request, response, out, page,</a:t>
            </a:r>
          </a:p>
          <a:p>
            <a:pPr lvl="1"/>
            <a:r>
              <a:rPr lang="en-US" altLang="en-US" sz="1800"/>
              <a:t>pageContext, exception,</a:t>
            </a:r>
          </a:p>
          <a:p>
            <a:pPr lvl="1"/>
            <a:r>
              <a:rPr lang="en-US" altLang="en-US" sz="1800"/>
              <a:t>application, session, application</a:t>
            </a:r>
          </a:p>
          <a:p>
            <a:endParaRPr lang="en-US" altLang="en-US" sz="1800"/>
          </a:p>
          <a:p>
            <a:endParaRPr lang="en-US" altLang="en-US" sz="1800"/>
          </a:p>
          <a:p>
            <a:endParaRPr lang="en-US" altLang="en-US" sz="180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a:extLst>
              <a:ext uri="{FF2B5EF4-FFF2-40B4-BE49-F238E27FC236}">
                <a16:creationId xmlns:a16="http://schemas.microsoft.com/office/drawing/2014/main" id="{22C209DC-A050-421D-94E2-E100D988EC99}"/>
              </a:ext>
            </a:extLst>
          </p:cNvPr>
          <p:cNvSpPr>
            <a:spLocks noGrp="1" noChangeArrowheads="1"/>
          </p:cNvSpPr>
          <p:nvPr>
            <p:ph type="title"/>
          </p:nvPr>
        </p:nvSpPr>
        <p:spPr>
          <a:effectLst>
            <a:outerShdw dist="17961" dir="2700000" algn="ctr" rotWithShape="0">
              <a:srgbClr val="676D97"/>
            </a:outerShdw>
          </a:effectLst>
        </p:spPr>
        <p:txBody>
          <a:bodyPr/>
          <a:lstStyle/>
          <a:p>
            <a:pPr>
              <a:defRPr/>
            </a:pPr>
            <a:r>
              <a:rPr lang="en-US"/>
              <a:t>Using  JSP standard Actions</a:t>
            </a:r>
          </a:p>
        </p:txBody>
      </p:sp>
      <p:sp>
        <p:nvSpPr>
          <p:cNvPr id="55299" name="Rectangle 3">
            <a:extLst>
              <a:ext uri="{FF2B5EF4-FFF2-40B4-BE49-F238E27FC236}">
                <a16:creationId xmlns:a16="http://schemas.microsoft.com/office/drawing/2014/main" id="{012ACB96-1F2C-4C46-BB54-D3A1807CE845}"/>
              </a:ext>
            </a:extLst>
          </p:cNvPr>
          <p:cNvSpPr>
            <a:spLocks noGrp="1" noChangeArrowheads="1"/>
          </p:cNvSpPr>
          <p:nvPr>
            <p:ph type="body" idx="1"/>
          </p:nvPr>
        </p:nvSpPr>
        <p:spPr/>
        <p:txBody>
          <a:bodyPr/>
          <a:lstStyle/>
          <a:p>
            <a:pPr>
              <a:lnSpc>
                <a:spcPct val="90000"/>
              </a:lnSpc>
            </a:pPr>
            <a:r>
              <a:rPr lang="en-US" altLang="en-US" sz="1800"/>
              <a:t>The JSP standard actions provide an abstraction that can be used to easily encapsulate common actions.</a:t>
            </a:r>
          </a:p>
          <a:p>
            <a:pPr>
              <a:lnSpc>
                <a:spcPct val="90000"/>
              </a:lnSpc>
            </a:pPr>
            <a:r>
              <a:rPr lang="en-US" altLang="en-US" sz="1800"/>
              <a:t>The commonly used JSP actions are:</a:t>
            </a:r>
          </a:p>
          <a:p>
            <a:pPr lvl="1">
              <a:lnSpc>
                <a:spcPct val="90000"/>
              </a:lnSpc>
            </a:pPr>
            <a:r>
              <a:rPr lang="en-US" altLang="en-US" sz="1800"/>
              <a:t>&lt;jsp:include&gt;</a:t>
            </a:r>
          </a:p>
          <a:p>
            <a:pPr lvl="1">
              <a:lnSpc>
                <a:spcPct val="90000"/>
              </a:lnSpc>
            </a:pPr>
            <a:r>
              <a:rPr lang="en-US" altLang="en-US" sz="1800"/>
              <a:t>&lt;jsp:forward&gt;</a:t>
            </a:r>
          </a:p>
          <a:p>
            <a:pPr lvl="1">
              <a:lnSpc>
                <a:spcPct val="90000"/>
              </a:lnSpc>
            </a:pPr>
            <a:r>
              <a:rPr lang="en-US" altLang="en-US" sz="1800"/>
              <a:t>&lt;jsp:param&gt;</a:t>
            </a:r>
          </a:p>
          <a:p>
            <a:pPr lvl="1">
              <a:lnSpc>
                <a:spcPct val="90000"/>
              </a:lnSpc>
            </a:pPr>
            <a:r>
              <a:rPr lang="en-US" altLang="en-US" sz="1800"/>
              <a:t>&lt;jsp:useBean&gt;</a:t>
            </a:r>
          </a:p>
          <a:p>
            <a:pPr lvl="1">
              <a:lnSpc>
                <a:spcPct val="90000"/>
              </a:lnSpc>
            </a:pPr>
            <a:r>
              <a:rPr lang="en-US" altLang="en-US" sz="1800"/>
              <a:t>&lt;jsp:setProperty&gt;</a:t>
            </a:r>
          </a:p>
          <a:p>
            <a:pPr lvl="1">
              <a:lnSpc>
                <a:spcPct val="90000"/>
              </a:lnSpc>
            </a:pPr>
            <a:r>
              <a:rPr lang="en-US" altLang="en-US" sz="1800"/>
              <a:t>&lt;jsp:getProperty&gt;</a:t>
            </a:r>
          </a:p>
          <a:p>
            <a:pPr lvl="1">
              <a:lnSpc>
                <a:spcPct val="90000"/>
              </a:lnSpc>
            </a:pPr>
            <a:r>
              <a:rPr lang="en-US" altLang="en-US" sz="1800"/>
              <a:t>&lt;jsp:plugin&gt;</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a:extLst>
              <a:ext uri="{FF2B5EF4-FFF2-40B4-BE49-F238E27FC236}">
                <a16:creationId xmlns:a16="http://schemas.microsoft.com/office/drawing/2014/main" id="{606690C9-3358-48BA-B071-6128647F4A72}"/>
              </a:ext>
            </a:extLst>
          </p:cNvPr>
          <p:cNvSpPr>
            <a:spLocks noGrp="1" noChangeArrowheads="1"/>
          </p:cNvSpPr>
          <p:nvPr>
            <p:ph type="title"/>
          </p:nvPr>
        </p:nvSpPr>
        <p:spPr>
          <a:effectLst>
            <a:outerShdw dist="17961" dir="2700000" algn="ctr" rotWithShape="0">
              <a:srgbClr val="676D97"/>
            </a:outerShdw>
          </a:effectLst>
        </p:spPr>
        <p:txBody>
          <a:bodyPr/>
          <a:lstStyle/>
          <a:p>
            <a:pPr>
              <a:defRPr/>
            </a:pPr>
            <a:r>
              <a:rPr lang="en-US"/>
              <a:t>Transferring control to other Web Components</a:t>
            </a:r>
          </a:p>
        </p:txBody>
      </p:sp>
      <p:sp>
        <p:nvSpPr>
          <p:cNvPr id="56323" name="Rectangle 3">
            <a:extLst>
              <a:ext uri="{FF2B5EF4-FFF2-40B4-BE49-F238E27FC236}">
                <a16:creationId xmlns:a16="http://schemas.microsoft.com/office/drawing/2014/main" id="{CD8EA1F5-6C99-4AF7-BD63-E4A870FFDDBF}"/>
              </a:ext>
            </a:extLst>
          </p:cNvPr>
          <p:cNvSpPr>
            <a:spLocks noGrp="1" noChangeArrowheads="1"/>
          </p:cNvSpPr>
          <p:nvPr>
            <p:ph type="body" idx="1"/>
          </p:nvPr>
        </p:nvSpPr>
        <p:spPr/>
        <p:txBody>
          <a:bodyPr/>
          <a:lstStyle/>
          <a:p>
            <a:pPr>
              <a:lnSpc>
                <a:spcPct val="90000"/>
              </a:lnSpc>
            </a:pPr>
            <a:r>
              <a:rPr lang="en-US" altLang="en-US" sz="1800"/>
              <a:t>&lt;jsp:include&gt;</a:t>
            </a:r>
          </a:p>
          <a:p>
            <a:pPr lvl="1">
              <a:lnSpc>
                <a:spcPct val="90000"/>
              </a:lnSpc>
            </a:pPr>
            <a:r>
              <a:rPr lang="en-US" altLang="en-US" sz="1800"/>
              <a:t> Is processed when a JSP page is executed</a:t>
            </a:r>
          </a:p>
          <a:p>
            <a:pPr lvl="1">
              <a:lnSpc>
                <a:spcPct val="90000"/>
              </a:lnSpc>
            </a:pPr>
            <a:r>
              <a:rPr lang="en-US" altLang="en-US" sz="1800"/>
              <a:t> Allows you to include either a static or dynamic resource in a JSP file</a:t>
            </a:r>
          </a:p>
          <a:p>
            <a:pPr lvl="2">
              <a:lnSpc>
                <a:spcPct val="90000"/>
              </a:lnSpc>
            </a:pPr>
            <a:r>
              <a:rPr lang="en-US" altLang="en-US" sz="1800"/>
              <a:t> static: its content is inserted into the calling JSP file</a:t>
            </a:r>
          </a:p>
          <a:p>
            <a:pPr lvl="2">
              <a:lnSpc>
                <a:spcPct val="90000"/>
              </a:lnSpc>
            </a:pPr>
            <a:r>
              <a:rPr lang="en-US" altLang="en-US" sz="1800"/>
              <a:t> dynamic: the request is sent to the included resource, the included page is executed, and then the result is included in the response from the calling JSP page.</a:t>
            </a:r>
          </a:p>
          <a:p>
            <a:pPr>
              <a:lnSpc>
                <a:spcPct val="90000"/>
              </a:lnSpc>
            </a:pPr>
            <a:r>
              <a:rPr lang="en-US" altLang="en-US" sz="1800"/>
              <a:t>Syntax and example</a:t>
            </a:r>
          </a:p>
          <a:p>
            <a:pPr lvl="1">
              <a:lnSpc>
                <a:spcPct val="90000"/>
              </a:lnSpc>
            </a:pPr>
            <a:r>
              <a:rPr lang="en-US" altLang="en-US" sz="1800"/>
              <a:t> Syntax - &lt;jsp:include page="includedPage" /&gt;</a:t>
            </a:r>
          </a:p>
          <a:p>
            <a:pPr lvl="1">
              <a:lnSpc>
                <a:spcPct val="90000"/>
              </a:lnSpc>
            </a:pPr>
            <a:r>
              <a:rPr lang="en-US" altLang="en-US" sz="1800"/>
              <a:t> Example - &lt;jsp:include page="date.jsp"/&gt;</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a:extLst>
              <a:ext uri="{FF2B5EF4-FFF2-40B4-BE49-F238E27FC236}">
                <a16:creationId xmlns:a16="http://schemas.microsoft.com/office/drawing/2014/main" id="{7B3BEBBD-271D-46DE-953B-F02DB0ADD7F7}"/>
              </a:ext>
            </a:extLst>
          </p:cNvPr>
          <p:cNvSpPr>
            <a:spLocks noGrp="1" noChangeArrowheads="1"/>
          </p:cNvSpPr>
          <p:nvPr>
            <p:ph type="title"/>
          </p:nvPr>
        </p:nvSpPr>
        <p:spPr>
          <a:effectLst>
            <a:outerShdw dist="17961" dir="2700000" algn="ctr" rotWithShape="0">
              <a:srgbClr val="676D97"/>
            </a:outerShdw>
          </a:effectLst>
        </p:spPr>
        <p:txBody>
          <a:bodyPr/>
          <a:lstStyle/>
          <a:p>
            <a:pPr>
              <a:defRPr/>
            </a:pPr>
            <a:r>
              <a:rPr lang="en-US"/>
              <a:t>Exercise</a:t>
            </a:r>
          </a:p>
        </p:txBody>
      </p:sp>
      <p:sp>
        <p:nvSpPr>
          <p:cNvPr id="57347" name="Rectangle 3">
            <a:extLst>
              <a:ext uri="{FF2B5EF4-FFF2-40B4-BE49-F238E27FC236}">
                <a16:creationId xmlns:a16="http://schemas.microsoft.com/office/drawing/2014/main" id="{8DDC45CB-7308-41A7-8AAC-22F834CD07B3}"/>
              </a:ext>
            </a:extLst>
          </p:cNvPr>
          <p:cNvSpPr>
            <a:spLocks noGrp="1" noChangeArrowheads="1"/>
          </p:cNvSpPr>
          <p:nvPr>
            <p:ph type="body" idx="1"/>
          </p:nvPr>
        </p:nvSpPr>
        <p:spPr/>
        <p:txBody>
          <a:bodyPr/>
          <a:lstStyle/>
          <a:p>
            <a:r>
              <a:rPr lang="en-US" altLang="en-US" sz="1800"/>
              <a:t>FreshHorizon wants to display their company logo in the header section and their address details in the footer section. They have two separate files that contains the company logo and company address details respectively. They want to plug-in this information in their main page in header and footer section. </a:t>
            </a:r>
          </a:p>
          <a:p>
            <a:pPr>
              <a:buFontTx/>
              <a:buNone/>
            </a:pPr>
            <a:r>
              <a:rPr lang="en-US" altLang="en-US" sz="1800"/>
              <a:t>	So, you as a web developer for the company try to suggest a solution and implement the same.</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Rectangle 2">
            <a:extLst>
              <a:ext uri="{FF2B5EF4-FFF2-40B4-BE49-F238E27FC236}">
                <a16:creationId xmlns:a16="http://schemas.microsoft.com/office/drawing/2014/main" id="{DAA571EF-F096-4932-9E6A-6DA36F171F39}"/>
              </a:ext>
            </a:extLst>
          </p:cNvPr>
          <p:cNvSpPr>
            <a:spLocks noGrp="1" noChangeArrowheads="1"/>
          </p:cNvSpPr>
          <p:nvPr>
            <p:ph type="title"/>
          </p:nvPr>
        </p:nvSpPr>
        <p:spPr>
          <a:effectLst>
            <a:outerShdw dist="17961" dir="2700000" algn="ctr" rotWithShape="0">
              <a:srgbClr val="676D97"/>
            </a:outerShdw>
          </a:effectLst>
        </p:spPr>
        <p:txBody>
          <a:bodyPr/>
          <a:lstStyle/>
          <a:p>
            <a:pPr>
              <a:defRPr/>
            </a:pPr>
            <a:r>
              <a:rPr lang="en-US"/>
              <a:t>Transferring control to other Web Components</a:t>
            </a:r>
          </a:p>
        </p:txBody>
      </p:sp>
      <p:sp>
        <p:nvSpPr>
          <p:cNvPr id="58371" name="Rectangle 3">
            <a:extLst>
              <a:ext uri="{FF2B5EF4-FFF2-40B4-BE49-F238E27FC236}">
                <a16:creationId xmlns:a16="http://schemas.microsoft.com/office/drawing/2014/main" id="{6D4A5AF2-65EB-42A1-BF3C-7C1BD8CD5D95}"/>
              </a:ext>
            </a:extLst>
          </p:cNvPr>
          <p:cNvSpPr>
            <a:spLocks noGrp="1" noChangeArrowheads="1"/>
          </p:cNvSpPr>
          <p:nvPr>
            <p:ph type="body" idx="1"/>
          </p:nvPr>
        </p:nvSpPr>
        <p:spPr/>
        <p:txBody>
          <a:bodyPr/>
          <a:lstStyle/>
          <a:p>
            <a:pPr>
              <a:lnSpc>
                <a:spcPct val="90000"/>
              </a:lnSpc>
            </a:pPr>
            <a:r>
              <a:rPr lang="en-US" altLang="en-US" sz="1800"/>
              <a:t>&lt;jsp:forward &gt;</a:t>
            </a:r>
          </a:p>
          <a:p>
            <a:pPr lvl="1">
              <a:lnSpc>
                <a:spcPct val="90000"/>
              </a:lnSpc>
            </a:pPr>
            <a:r>
              <a:rPr lang="en-US" altLang="en-US" sz="1800"/>
              <a:t>This action enables the JSP engine to dispatch, at runtime, the current request to a static resource,  servlet, or another JSP.</a:t>
            </a:r>
          </a:p>
          <a:p>
            <a:pPr lvl="1">
              <a:lnSpc>
                <a:spcPct val="90000"/>
              </a:lnSpc>
            </a:pPr>
            <a:r>
              <a:rPr lang="en-US" altLang="en-US" sz="1800"/>
              <a:t>The appearance of this action terminates the execution of the current page.</a:t>
            </a:r>
          </a:p>
          <a:p>
            <a:pPr>
              <a:lnSpc>
                <a:spcPct val="90000"/>
              </a:lnSpc>
            </a:pPr>
            <a:r>
              <a:rPr lang="en-US" altLang="en-US" sz="1800"/>
              <a:t>Syntax and example</a:t>
            </a:r>
          </a:p>
          <a:p>
            <a:pPr lvl="2">
              <a:lnSpc>
                <a:spcPct val="90000"/>
              </a:lnSpc>
            </a:pPr>
            <a:r>
              <a:rPr lang="en-US" altLang="en-US" sz="1800"/>
              <a:t> Syntax - &lt;jsp:forward page="includedPage" /&gt;</a:t>
            </a:r>
          </a:p>
          <a:p>
            <a:pPr lvl="2">
              <a:lnSpc>
                <a:spcPct val="90000"/>
              </a:lnSpc>
            </a:pPr>
            <a:r>
              <a:rPr lang="en-US" altLang="en-US" sz="1800"/>
              <a:t> Example - &lt;jsp:forward page="date.jsp"/&gt;</a:t>
            </a:r>
          </a:p>
          <a:p>
            <a:pPr lvl="1">
              <a:lnSpc>
                <a:spcPct val="90000"/>
              </a:lnSpc>
            </a:pPr>
            <a:r>
              <a:rPr lang="en-US" altLang="en-US" sz="1800"/>
              <a:t>The page attribute represents the relative URL of the target forward.</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2">
            <a:extLst>
              <a:ext uri="{FF2B5EF4-FFF2-40B4-BE49-F238E27FC236}">
                <a16:creationId xmlns:a16="http://schemas.microsoft.com/office/drawing/2014/main" id="{2DB925E0-A912-4B7F-BF07-B40C597DE869}"/>
              </a:ext>
            </a:extLst>
          </p:cNvPr>
          <p:cNvSpPr>
            <a:spLocks noGrp="1" noChangeArrowheads="1"/>
          </p:cNvSpPr>
          <p:nvPr>
            <p:ph type="title"/>
          </p:nvPr>
        </p:nvSpPr>
        <p:spPr>
          <a:effectLst>
            <a:outerShdw dist="17961" dir="2700000" algn="ctr" rotWithShape="0">
              <a:srgbClr val="676D97"/>
            </a:outerShdw>
          </a:effectLst>
        </p:spPr>
        <p:txBody>
          <a:bodyPr/>
          <a:lstStyle/>
          <a:p>
            <a:pPr>
              <a:defRPr/>
            </a:pPr>
            <a:r>
              <a:rPr lang="en-US"/>
              <a:t>Transferring control to other Web Components</a:t>
            </a:r>
          </a:p>
        </p:txBody>
      </p:sp>
      <p:sp>
        <p:nvSpPr>
          <p:cNvPr id="59395" name="Rectangle 3">
            <a:extLst>
              <a:ext uri="{FF2B5EF4-FFF2-40B4-BE49-F238E27FC236}">
                <a16:creationId xmlns:a16="http://schemas.microsoft.com/office/drawing/2014/main" id="{6713B927-F3A7-4A8C-ACE5-2103689B7BBC}"/>
              </a:ext>
            </a:extLst>
          </p:cNvPr>
          <p:cNvSpPr>
            <a:spLocks noGrp="1" noChangeArrowheads="1"/>
          </p:cNvSpPr>
          <p:nvPr>
            <p:ph type="body" idx="1"/>
          </p:nvPr>
        </p:nvSpPr>
        <p:spPr/>
        <p:txBody>
          <a:bodyPr/>
          <a:lstStyle/>
          <a:p>
            <a:r>
              <a:rPr lang="en-US" altLang="en-US" sz="1800"/>
              <a:t>&lt;jsp:param&gt;</a:t>
            </a:r>
          </a:p>
          <a:p>
            <a:pPr lvl="1"/>
            <a:r>
              <a:rPr lang="en-US" altLang="en-US" sz="1800"/>
              <a:t>This action is used to provide name/value pairs of information by including them as subattributes of the &lt;jsp:forward&gt;,&lt;jsp:include&gt; and &lt;jsp:plugin&gt; actions</a:t>
            </a:r>
          </a:p>
          <a:p>
            <a:r>
              <a:rPr lang="en-US" altLang="en-US" sz="1800"/>
              <a:t>Syntax</a:t>
            </a:r>
          </a:p>
          <a:p>
            <a:pPr lvl="1"/>
            <a:r>
              <a:rPr lang="en-US" altLang="en-US" sz="1800"/>
              <a:t>&lt;jsp:param name=“paramname” value=“paramvalue” /&gt;</a:t>
            </a:r>
          </a:p>
          <a:p>
            <a:pPr lvl="1"/>
            <a:r>
              <a:rPr lang="en-US" altLang="en-US" sz="1800"/>
              <a:t>name attribute refers the name of the attribute being referenced</a:t>
            </a:r>
          </a:p>
          <a:p>
            <a:pPr lvl="1"/>
            <a:r>
              <a:rPr lang="en-US" altLang="en-US" sz="1800"/>
              <a:t>value attribute represents the value of the named parameter.</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2">
            <a:extLst>
              <a:ext uri="{FF2B5EF4-FFF2-40B4-BE49-F238E27FC236}">
                <a16:creationId xmlns:a16="http://schemas.microsoft.com/office/drawing/2014/main" id="{6B8FBB11-EE42-40E7-93CB-5E2E784534EB}"/>
              </a:ext>
            </a:extLst>
          </p:cNvPr>
          <p:cNvSpPr>
            <a:spLocks noGrp="1" noChangeArrowheads="1"/>
          </p:cNvSpPr>
          <p:nvPr>
            <p:ph type="title"/>
          </p:nvPr>
        </p:nvSpPr>
        <p:spPr>
          <a:effectLst>
            <a:outerShdw dist="17961" dir="2700000" algn="ctr" rotWithShape="0">
              <a:srgbClr val="676D97"/>
            </a:outerShdw>
          </a:effectLst>
        </p:spPr>
        <p:txBody>
          <a:bodyPr/>
          <a:lstStyle/>
          <a:p>
            <a:pPr>
              <a:defRPr/>
            </a:pPr>
            <a:r>
              <a:rPr lang="en-US"/>
              <a:t>Example</a:t>
            </a:r>
          </a:p>
        </p:txBody>
      </p:sp>
      <p:sp>
        <p:nvSpPr>
          <p:cNvPr id="60419" name="Rectangle 3">
            <a:extLst>
              <a:ext uri="{FF2B5EF4-FFF2-40B4-BE49-F238E27FC236}">
                <a16:creationId xmlns:a16="http://schemas.microsoft.com/office/drawing/2014/main" id="{C933196B-EE66-43AB-963E-1C077022A5D7}"/>
              </a:ext>
            </a:extLst>
          </p:cNvPr>
          <p:cNvSpPr>
            <a:spLocks noGrp="1" noChangeArrowheads="1"/>
          </p:cNvSpPr>
          <p:nvPr>
            <p:ph type="body" idx="1"/>
          </p:nvPr>
        </p:nvSpPr>
        <p:spPr/>
        <p:txBody>
          <a:bodyPr/>
          <a:lstStyle/>
          <a:p>
            <a:pPr>
              <a:lnSpc>
                <a:spcPct val="90000"/>
              </a:lnSpc>
              <a:spcBef>
                <a:spcPct val="0"/>
              </a:spcBef>
              <a:buFontTx/>
              <a:buNone/>
            </a:pPr>
            <a:r>
              <a:rPr lang="en-US" altLang="en-US" sz="1800"/>
              <a:t>&lt;html&gt;</a:t>
            </a:r>
          </a:p>
          <a:p>
            <a:pPr>
              <a:lnSpc>
                <a:spcPct val="90000"/>
              </a:lnSpc>
              <a:spcBef>
                <a:spcPct val="0"/>
              </a:spcBef>
              <a:buFontTx/>
              <a:buNone/>
            </a:pPr>
            <a:r>
              <a:rPr lang="en-US" altLang="en-US" sz="1800"/>
              <a:t>&lt;head&gt;</a:t>
            </a:r>
          </a:p>
          <a:p>
            <a:pPr>
              <a:lnSpc>
                <a:spcPct val="90000"/>
              </a:lnSpc>
              <a:spcBef>
                <a:spcPct val="0"/>
              </a:spcBef>
              <a:buFontTx/>
              <a:buNone/>
            </a:pPr>
            <a:r>
              <a:rPr lang="en-US" altLang="en-US" sz="1800"/>
              <a:t>	&lt;title&gt;Use JSP Forward&lt;/title&gt;</a:t>
            </a:r>
          </a:p>
          <a:p>
            <a:pPr>
              <a:lnSpc>
                <a:spcPct val="90000"/>
              </a:lnSpc>
              <a:spcBef>
                <a:spcPct val="0"/>
              </a:spcBef>
              <a:buFontTx/>
              <a:buNone/>
            </a:pPr>
            <a:r>
              <a:rPr lang="en-US" altLang="en-US" sz="1800"/>
              <a:t>&lt;/head&gt;</a:t>
            </a:r>
          </a:p>
          <a:p>
            <a:pPr>
              <a:lnSpc>
                <a:spcPct val="90000"/>
              </a:lnSpc>
              <a:spcBef>
                <a:spcPct val="0"/>
              </a:spcBef>
              <a:buFontTx/>
              <a:buNone/>
            </a:pPr>
            <a:r>
              <a:rPr lang="en-US" altLang="en-US" sz="1800"/>
              <a:t>&lt;body&gt;</a:t>
            </a:r>
          </a:p>
          <a:p>
            <a:pPr>
              <a:lnSpc>
                <a:spcPct val="90000"/>
              </a:lnSpc>
              <a:spcBef>
                <a:spcPct val="0"/>
              </a:spcBef>
              <a:buFontTx/>
              <a:buNone/>
            </a:pPr>
            <a:r>
              <a:rPr lang="en-US" altLang="en-US" sz="1800"/>
              <a:t>&lt;% if(request.getParameter(“companyID”).equals(“1”)){</a:t>
            </a:r>
          </a:p>
          <a:p>
            <a:pPr>
              <a:lnSpc>
                <a:spcPct val="90000"/>
              </a:lnSpc>
              <a:spcBef>
                <a:spcPct val="0"/>
              </a:spcBef>
              <a:buFontTx/>
              <a:buNone/>
            </a:pPr>
            <a:r>
              <a:rPr lang="en-US" altLang="en-US" sz="1800"/>
              <a:t>		%&gt;</a:t>
            </a:r>
          </a:p>
          <a:p>
            <a:pPr>
              <a:lnSpc>
                <a:spcPct val="90000"/>
              </a:lnSpc>
              <a:spcBef>
                <a:spcPct val="0"/>
              </a:spcBef>
              <a:buFontTx/>
              <a:buNone/>
            </a:pPr>
            <a:r>
              <a:rPr lang="en-US" altLang="en-US" sz="1800"/>
              <a:t>		&lt;jsp:forward page=“NewPage.jsp”&gt;</a:t>
            </a:r>
          </a:p>
          <a:p>
            <a:pPr>
              <a:lnSpc>
                <a:spcPct val="90000"/>
              </a:lnSpc>
              <a:spcBef>
                <a:spcPct val="0"/>
              </a:spcBef>
              <a:buFontTx/>
              <a:buNone/>
            </a:pPr>
            <a:r>
              <a:rPr lang="en-US" altLang="en-US" sz="1800"/>
              <a:t>			&lt;jsp:param name=“employee” value=“Joe” /&gt;</a:t>
            </a:r>
          </a:p>
          <a:p>
            <a:pPr>
              <a:lnSpc>
                <a:spcPct val="90000"/>
              </a:lnSpc>
              <a:spcBef>
                <a:spcPct val="0"/>
              </a:spcBef>
              <a:buFontTx/>
              <a:buNone/>
            </a:pPr>
            <a:r>
              <a:rPr lang="en-US" altLang="en-US" sz="1800"/>
              <a:t>			&lt;jsp:param name=“title” value=“Engineer” /&gt;</a:t>
            </a:r>
          </a:p>
          <a:p>
            <a:pPr>
              <a:lnSpc>
                <a:spcPct val="90000"/>
              </a:lnSpc>
              <a:spcBef>
                <a:spcPct val="0"/>
              </a:spcBef>
              <a:buFontTx/>
              <a:buNone/>
            </a:pPr>
            <a:r>
              <a:rPr lang="en-US" altLang="en-US" sz="1800"/>
              <a:t>		&lt;/jsp:forward&gt;</a:t>
            </a:r>
          </a:p>
          <a:p>
            <a:pPr>
              <a:lnSpc>
                <a:spcPct val="90000"/>
              </a:lnSpc>
              <a:spcBef>
                <a:spcPct val="0"/>
              </a:spcBef>
              <a:buFontTx/>
              <a:buNone/>
            </a:pPr>
            <a:r>
              <a:rPr lang="en-US" altLang="en-US" sz="1800"/>
              <a:t>&lt;%}%&gt;</a:t>
            </a:r>
          </a:p>
          <a:p>
            <a:pPr>
              <a:lnSpc>
                <a:spcPct val="90000"/>
              </a:lnSpc>
              <a:spcBef>
                <a:spcPct val="0"/>
              </a:spcBef>
              <a:buFontTx/>
              <a:buNone/>
            </a:pPr>
            <a:r>
              <a:rPr lang="en-US" altLang="en-US" sz="1800"/>
              <a:t>&lt;/body&gt;</a:t>
            </a:r>
          </a:p>
          <a:p>
            <a:pPr>
              <a:lnSpc>
                <a:spcPct val="90000"/>
              </a:lnSpc>
              <a:spcBef>
                <a:spcPct val="0"/>
              </a:spcBef>
              <a:buFontTx/>
              <a:buNone/>
            </a:pPr>
            <a:r>
              <a:rPr lang="en-US" altLang="en-US" sz="1800"/>
              <a:t>&lt;/html&gt;</a:t>
            </a:r>
          </a:p>
          <a:p>
            <a:pPr>
              <a:lnSpc>
                <a:spcPct val="90000"/>
              </a:lnSpc>
              <a:spcBef>
                <a:spcPct val="0"/>
              </a:spcBef>
              <a:buFontTx/>
              <a:buNone/>
            </a:pPr>
            <a:endParaRPr lang="en-US" altLang="en-US"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a:extLst>
              <a:ext uri="{FF2B5EF4-FFF2-40B4-BE49-F238E27FC236}">
                <a16:creationId xmlns:a16="http://schemas.microsoft.com/office/drawing/2014/main" id="{44512F4A-67C4-4993-BDE9-9A0EDA6050CE}"/>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E4BC50AD-6B1E-4B91-BBC9-862623010364}" type="slidenum">
              <a:rPr lang="en-US" altLang="en-US" sz="1000" i="0">
                <a:solidFill>
                  <a:srgbClr val="FFFFFF"/>
                </a:solidFill>
              </a:rPr>
              <a:pPr algn="l" eaLnBrk="1" hangingPunct="1"/>
              <a:t>22</a:t>
            </a:fld>
            <a:endParaRPr lang="en-US" altLang="en-US" sz="1000" i="0">
              <a:solidFill>
                <a:srgbClr val="FFFFFF"/>
              </a:solidFill>
            </a:endParaRPr>
          </a:p>
        </p:txBody>
      </p:sp>
      <p:sp>
        <p:nvSpPr>
          <p:cNvPr id="22531" name="Rectangle 2">
            <a:extLst>
              <a:ext uri="{FF2B5EF4-FFF2-40B4-BE49-F238E27FC236}">
                <a16:creationId xmlns:a16="http://schemas.microsoft.com/office/drawing/2014/main" id="{5DE3F6E1-6AFA-4EC2-8DC1-C5392F219FF9}"/>
              </a:ext>
            </a:extLst>
          </p:cNvPr>
          <p:cNvSpPr>
            <a:spLocks noGrp="1" noChangeArrowheads="1"/>
          </p:cNvSpPr>
          <p:nvPr>
            <p:ph type="title" idx="4294967295"/>
          </p:nvPr>
        </p:nvSpPr>
        <p:spPr bwMode="auto">
          <a:xfrm>
            <a:off x="1524000" y="871539"/>
            <a:ext cx="9144000" cy="498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r>
              <a:rPr lang="en-US" altLang="en-US"/>
              <a:t>Building a Servlet</a:t>
            </a:r>
          </a:p>
        </p:txBody>
      </p:sp>
      <p:sp>
        <p:nvSpPr>
          <p:cNvPr id="22532" name="Rectangle 5">
            <a:extLst>
              <a:ext uri="{FF2B5EF4-FFF2-40B4-BE49-F238E27FC236}">
                <a16:creationId xmlns:a16="http://schemas.microsoft.com/office/drawing/2014/main" id="{9C91803D-B6B6-4512-A9AF-4C343333C82C}"/>
              </a:ext>
            </a:extLst>
          </p:cNvPr>
          <p:cNvSpPr>
            <a:spLocks noChangeArrowheads="1"/>
          </p:cNvSpPr>
          <p:nvPr/>
        </p:nvSpPr>
        <p:spPr bwMode="auto">
          <a:xfrm>
            <a:off x="5257800" y="1600200"/>
            <a:ext cx="4495800" cy="4724400"/>
          </a:xfrm>
          <a:prstGeom prst="rect">
            <a:avLst/>
          </a:prstGeom>
          <a:gradFill rotWithShape="1">
            <a:gsLst>
              <a:gs pos="0">
                <a:srgbClr val="A7E9E7"/>
              </a:gs>
              <a:gs pos="50000">
                <a:srgbClr val="FFFF99"/>
              </a:gs>
              <a:gs pos="100000">
                <a:srgbClr val="A7E9E7"/>
              </a:gs>
            </a:gsLst>
            <a:lin ang="5400000" scaled="1"/>
          </a:gradFill>
          <a:ln w="9525">
            <a:miter lim="800000"/>
            <a:headEnd/>
            <a:tailEnd/>
          </a:ln>
          <a:scene3d>
            <a:camera prst="legacyPerspectiveBottom"/>
            <a:lightRig rig="legacyFlat3" dir="t"/>
          </a:scene3d>
          <a:sp3d extrusionH="887400" prstMaterial="legacyMatte">
            <a:bevelT w="13500" h="13500" prst="angle"/>
            <a:bevelB w="13500" h="13500" prst="angle"/>
            <a:extrusionClr>
              <a:srgbClr val="A7E9E7"/>
            </a:extrusionClr>
            <a:contourClr>
              <a:srgbClr val="A7E9E7"/>
            </a:contourClr>
          </a:sp3d>
        </p:spPr>
        <p:txBody>
          <a:bodyPr>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i="0"/>
              <a:t>J2EE Application Server</a:t>
            </a:r>
          </a:p>
        </p:txBody>
      </p:sp>
      <p:sp>
        <p:nvSpPr>
          <p:cNvPr id="672774" name="Rectangle 6">
            <a:extLst>
              <a:ext uri="{FF2B5EF4-FFF2-40B4-BE49-F238E27FC236}">
                <a16:creationId xmlns:a16="http://schemas.microsoft.com/office/drawing/2014/main" id="{080739E1-33B9-498A-8F99-02FB63C65634}"/>
              </a:ext>
            </a:extLst>
          </p:cNvPr>
          <p:cNvSpPr>
            <a:spLocks noChangeArrowheads="1"/>
          </p:cNvSpPr>
          <p:nvPr/>
        </p:nvSpPr>
        <p:spPr bwMode="auto">
          <a:xfrm>
            <a:off x="5486401" y="2209800"/>
            <a:ext cx="4017963" cy="3962400"/>
          </a:xfrm>
          <a:prstGeom prst="rect">
            <a:avLst/>
          </a:prstGeom>
          <a:gradFill rotWithShape="1">
            <a:gsLst>
              <a:gs pos="0">
                <a:srgbClr val="A7E9E7">
                  <a:alpha val="60001"/>
                </a:srgbClr>
              </a:gs>
              <a:gs pos="50000">
                <a:srgbClr val="FFFF99"/>
              </a:gs>
              <a:gs pos="100000">
                <a:srgbClr val="A7E9E7">
                  <a:alpha val="60001"/>
                </a:srgbClr>
              </a:gs>
            </a:gsLst>
            <a:lin ang="5400000" scaled="1"/>
          </a:gradFill>
          <a:ln w="12700">
            <a:noFill/>
            <a:miter lim="800000"/>
            <a:headEnd type="none" w="sm" len="sm"/>
            <a:tailEnd type="none" w="sm" len="sm"/>
          </a:ln>
          <a:effectLst>
            <a:prstShdw prst="shdw18" dist="17961" dir="13500000">
              <a:srgbClr val="A7E9E7">
                <a:gamma/>
                <a:shade val="60000"/>
                <a:invGamma/>
              </a:srgbClr>
            </a:prstShdw>
          </a:effectLst>
        </p:spPr>
        <p:txBody>
          <a:bodyPr/>
          <a:lstStyle/>
          <a:p>
            <a:pPr>
              <a:defRPr/>
            </a:pPr>
            <a:r>
              <a:rPr lang="en-US" sz="2400"/>
              <a:t>Web Container</a:t>
            </a:r>
          </a:p>
        </p:txBody>
      </p:sp>
      <p:sp>
        <p:nvSpPr>
          <p:cNvPr id="22536" name="Rectangle 12">
            <a:extLst>
              <a:ext uri="{FF2B5EF4-FFF2-40B4-BE49-F238E27FC236}">
                <a16:creationId xmlns:a16="http://schemas.microsoft.com/office/drawing/2014/main" id="{71148995-E4B1-4229-8853-31D65E4F1A86}"/>
              </a:ext>
            </a:extLst>
          </p:cNvPr>
          <p:cNvSpPr>
            <a:spLocks noChangeArrowheads="1"/>
          </p:cNvSpPr>
          <p:nvPr/>
        </p:nvSpPr>
        <p:spPr bwMode="auto">
          <a:xfrm>
            <a:off x="1676400" y="3429000"/>
            <a:ext cx="2133600" cy="685800"/>
          </a:xfrm>
          <a:prstGeom prst="rect">
            <a:avLst/>
          </a:prstGeom>
          <a:gradFill rotWithShape="1">
            <a:gsLst>
              <a:gs pos="0">
                <a:srgbClr val="FFADAD"/>
              </a:gs>
              <a:gs pos="100000">
                <a:schemeClr val="bg1"/>
              </a:gs>
            </a:gsLst>
            <a:lin ang="5400000" scaled="1"/>
          </a:gradFill>
          <a:ln>
            <a:noFill/>
          </a:ln>
          <a:effectLst>
            <a:prstShdw prst="shdw17" dist="17961" dir="2700000">
              <a:srgbClr val="996868"/>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b="0" i="0"/>
              <a:t>Web Client (Browser)</a:t>
            </a:r>
          </a:p>
        </p:txBody>
      </p:sp>
      <p:sp>
        <p:nvSpPr>
          <p:cNvPr id="22537" name="Oval 20">
            <a:extLst>
              <a:ext uri="{FF2B5EF4-FFF2-40B4-BE49-F238E27FC236}">
                <a16:creationId xmlns:a16="http://schemas.microsoft.com/office/drawing/2014/main" id="{ACB5D66A-3794-44DB-8B3D-9EE3749BB417}"/>
              </a:ext>
            </a:extLst>
          </p:cNvPr>
          <p:cNvSpPr>
            <a:spLocks noChangeArrowheads="1"/>
          </p:cNvSpPr>
          <p:nvPr/>
        </p:nvSpPr>
        <p:spPr bwMode="auto">
          <a:xfrm>
            <a:off x="5943600" y="3124200"/>
            <a:ext cx="3124200" cy="1828800"/>
          </a:xfrm>
          <a:prstGeom prst="ellipse">
            <a:avLst/>
          </a:prstGeom>
          <a:gradFill rotWithShape="1">
            <a:gsLst>
              <a:gs pos="0">
                <a:srgbClr val="A7E9E7"/>
              </a:gs>
              <a:gs pos="50000">
                <a:srgbClr val="FFFF99"/>
              </a:gs>
              <a:gs pos="100000">
                <a:srgbClr val="A7E9E7"/>
              </a:gs>
            </a:gsLst>
            <a:lin ang="5400000" scaled="1"/>
          </a:gradFill>
          <a:ln w="9525">
            <a:round/>
            <a:headEnd/>
            <a:tailEnd/>
          </a:ln>
          <a:scene3d>
            <a:camera prst="legacyPerspectiveBottom"/>
            <a:lightRig rig="legacyFlat3" dir="t"/>
          </a:scene3d>
          <a:sp3d extrusionH="887400" prstMaterial="legacyMatte">
            <a:bevelT w="13500" h="13500" prst="angle"/>
            <a:bevelB w="13500" h="13500" prst="angle"/>
            <a:extrusionClr>
              <a:srgbClr val="000056"/>
            </a:extrusionClr>
            <a:contourClr>
              <a:srgbClr val="A7E9E7"/>
            </a:contourClr>
          </a:sp3d>
        </p:spPr>
        <p:txBody>
          <a:bodyPr wrap="none" anchor="ctr">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i="0"/>
              <a:t>Servlet</a:t>
            </a:r>
          </a:p>
        </p:txBody>
      </p:sp>
      <p:sp>
        <p:nvSpPr>
          <p:cNvPr id="22538" name="AutoShape 21">
            <a:extLst>
              <a:ext uri="{FF2B5EF4-FFF2-40B4-BE49-F238E27FC236}">
                <a16:creationId xmlns:a16="http://schemas.microsoft.com/office/drawing/2014/main" id="{D822902F-3424-497D-83F6-2BC76F2CEAB8}"/>
              </a:ext>
            </a:extLst>
          </p:cNvPr>
          <p:cNvSpPr>
            <a:spLocks noChangeArrowheads="1"/>
          </p:cNvSpPr>
          <p:nvPr/>
        </p:nvSpPr>
        <p:spPr bwMode="auto">
          <a:xfrm>
            <a:off x="3810000" y="3429000"/>
            <a:ext cx="1447800" cy="304800"/>
          </a:xfrm>
          <a:prstGeom prst="rightArrow">
            <a:avLst>
              <a:gd name="adj1" fmla="val 50000"/>
              <a:gd name="adj2" fmla="val 118750"/>
            </a:avLst>
          </a:prstGeom>
          <a:gradFill rotWithShape="1">
            <a:gsLst>
              <a:gs pos="0">
                <a:srgbClr val="A7E9E7"/>
              </a:gs>
              <a:gs pos="50000">
                <a:srgbClr val="FFFF99"/>
              </a:gs>
              <a:gs pos="100000">
                <a:srgbClr val="A7E9E7"/>
              </a:gs>
            </a:gsLst>
            <a:lin ang="5400000" scaled="1"/>
          </a:gradFill>
          <a:ln>
            <a:noFill/>
          </a:ln>
          <a:effectLst>
            <a:prstShdw prst="shdw17" dist="17961" dir="2700000">
              <a:srgbClr val="648C8B"/>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22539" name="AutoShape 22">
            <a:extLst>
              <a:ext uri="{FF2B5EF4-FFF2-40B4-BE49-F238E27FC236}">
                <a16:creationId xmlns:a16="http://schemas.microsoft.com/office/drawing/2014/main" id="{70ED85C2-02B4-4680-8C91-A9B699A60A51}"/>
              </a:ext>
            </a:extLst>
          </p:cNvPr>
          <p:cNvSpPr>
            <a:spLocks noChangeArrowheads="1"/>
          </p:cNvSpPr>
          <p:nvPr/>
        </p:nvSpPr>
        <p:spPr bwMode="auto">
          <a:xfrm rot="10800000">
            <a:off x="3795713" y="3810000"/>
            <a:ext cx="1447800" cy="304800"/>
          </a:xfrm>
          <a:prstGeom prst="rightArrow">
            <a:avLst>
              <a:gd name="adj1" fmla="val 50000"/>
              <a:gd name="adj2" fmla="val 118750"/>
            </a:avLst>
          </a:prstGeom>
          <a:gradFill rotWithShape="1">
            <a:gsLst>
              <a:gs pos="0">
                <a:srgbClr val="A7E9E7"/>
              </a:gs>
              <a:gs pos="50000">
                <a:srgbClr val="FFFF99"/>
              </a:gs>
              <a:gs pos="100000">
                <a:srgbClr val="A7E9E7"/>
              </a:gs>
            </a:gsLst>
            <a:lin ang="5400000" scaled="1"/>
          </a:gradFill>
          <a:ln>
            <a:noFill/>
          </a:ln>
          <a:effectLst>
            <a:prstShdw prst="shdw17" dist="17961" dir="2700000">
              <a:srgbClr val="648C8B"/>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22540" name="Text Box 23">
            <a:extLst>
              <a:ext uri="{FF2B5EF4-FFF2-40B4-BE49-F238E27FC236}">
                <a16:creationId xmlns:a16="http://schemas.microsoft.com/office/drawing/2014/main" id="{4AB52EAF-E5D1-4A46-8AF3-8B473110E1D0}"/>
              </a:ext>
            </a:extLst>
          </p:cNvPr>
          <p:cNvSpPr txBox="1">
            <a:spLocks noChangeArrowheads="1"/>
          </p:cNvSpPr>
          <p:nvPr/>
        </p:nvSpPr>
        <p:spPr bwMode="auto">
          <a:xfrm>
            <a:off x="3843338" y="3163888"/>
            <a:ext cx="1035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Request</a:t>
            </a:r>
          </a:p>
        </p:txBody>
      </p:sp>
      <p:sp>
        <p:nvSpPr>
          <p:cNvPr id="22541" name="Text Box 24">
            <a:extLst>
              <a:ext uri="{FF2B5EF4-FFF2-40B4-BE49-F238E27FC236}">
                <a16:creationId xmlns:a16="http://schemas.microsoft.com/office/drawing/2014/main" id="{1B00BCAB-4164-4E4C-A51B-2FB6E9680E2F}"/>
              </a:ext>
            </a:extLst>
          </p:cNvPr>
          <p:cNvSpPr txBox="1">
            <a:spLocks noChangeArrowheads="1"/>
          </p:cNvSpPr>
          <p:nvPr/>
        </p:nvSpPr>
        <p:spPr bwMode="auto">
          <a:xfrm>
            <a:off x="4103688" y="4002088"/>
            <a:ext cx="1212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Response</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2">
            <a:extLst>
              <a:ext uri="{FF2B5EF4-FFF2-40B4-BE49-F238E27FC236}">
                <a16:creationId xmlns:a16="http://schemas.microsoft.com/office/drawing/2014/main" id="{A5430387-B8DC-473D-92BF-7FE3FD929CDC}"/>
              </a:ext>
            </a:extLst>
          </p:cNvPr>
          <p:cNvSpPr>
            <a:spLocks noGrp="1" noChangeArrowheads="1"/>
          </p:cNvSpPr>
          <p:nvPr>
            <p:ph type="title"/>
          </p:nvPr>
        </p:nvSpPr>
        <p:spPr>
          <a:effectLst>
            <a:outerShdw dist="17961" dir="2700000" algn="ctr" rotWithShape="0">
              <a:srgbClr val="676D97"/>
            </a:outerShdw>
          </a:effectLst>
        </p:spPr>
        <p:txBody>
          <a:bodyPr/>
          <a:lstStyle/>
          <a:p>
            <a:pPr>
              <a:defRPr/>
            </a:pPr>
            <a:r>
              <a:rPr lang="en-US"/>
              <a:t>Example (Contd.)</a:t>
            </a:r>
          </a:p>
        </p:txBody>
      </p:sp>
      <p:sp>
        <p:nvSpPr>
          <p:cNvPr id="61443" name="Rectangle 3">
            <a:extLst>
              <a:ext uri="{FF2B5EF4-FFF2-40B4-BE49-F238E27FC236}">
                <a16:creationId xmlns:a16="http://schemas.microsoft.com/office/drawing/2014/main" id="{CE186DB4-FC71-4F9E-8CAA-3354713D33A1}"/>
              </a:ext>
            </a:extLst>
          </p:cNvPr>
          <p:cNvSpPr>
            <a:spLocks noGrp="1" noChangeArrowheads="1"/>
          </p:cNvSpPr>
          <p:nvPr>
            <p:ph type="body" idx="1"/>
          </p:nvPr>
        </p:nvSpPr>
        <p:spPr/>
        <p:txBody>
          <a:bodyPr/>
          <a:lstStyle/>
          <a:p>
            <a:r>
              <a:rPr lang="en-US" altLang="en-US" sz="1800"/>
              <a:t>In NewPage.jsp the data passed can be accessed as follows</a:t>
            </a:r>
          </a:p>
          <a:p>
            <a:pPr>
              <a:buFontTx/>
              <a:buNone/>
            </a:pPr>
            <a:r>
              <a:rPr lang="en-US" altLang="en-US" sz="1800"/>
              <a:t>&lt;%</a:t>
            </a:r>
          </a:p>
          <a:p>
            <a:pPr>
              <a:buFontTx/>
              <a:buNone/>
            </a:pPr>
            <a:r>
              <a:rPr lang="en-US" altLang="en-US" sz="1800"/>
              <a:t> 	String emp=request.getParameter(“employee”);</a:t>
            </a:r>
          </a:p>
          <a:p>
            <a:pPr>
              <a:buFontTx/>
              <a:buNone/>
            </a:pPr>
            <a:r>
              <a:rPr lang="en-US" altLang="en-US" sz="1800"/>
              <a:t>	String title=request.getParameter(“title”);</a:t>
            </a:r>
          </a:p>
          <a:p>
            <a:pPr>
              <a:buFontTx/>
              <a:buNone/>
            </a:pPr>
            <a:r>
              <a:rPr lang="en-US" altLang="en-US" sz="1800"/>
              <a:t>%&gt;</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a:extLst>
              <a:ext uri="{FF2B5EF4-FFF2-40B4-BE49-F238E27FC236}">
                <a16:creationId xmlns:a16="http://schemas.microsoft.com/office/drawing/2014/main" id="{7DF30FCD-5913-4CF2-BF62-916367BEC824}"/>
              </a:ext>
            </a:extLst>
          </p:cNvPr>
          <p:cNvSpPr>
            <a:spLocks noGrp="1" noChangeArrowheads="1"/>
          </p:cNvSpPr>
          <p:nvPr>
            <p:ph type="title"/>
          </p:nvPr>
        </p:nvSpPr>
        <p:spPr>
          <a:effectLst>
            <a:outerShdw dist="17961" dir="2700000" algn="ctr" rotWithShape="0">
              <a:srgbClr val="676D97"/>
            </a:outerShdw>
          </a:effectLst>
        </p:spPr>
        <p:txBody>
          <a:bodyPr/>
          <a:lstStyle/>
          <a:p>
            <a:pPr>
              <a:defRPr/>
            </a:pPr>
            <a:r>
              <a:rPr lang="en-US"/>
              <a:t>Exercise</a:t>
            </a:r>
          </a:p>
        </p:txBody>
      </p:sp>
      <p:sp>
        <p:nvSpPr>
          <p:cNvPr id="62467" name="Rectangle 3">
            <a:extLst>
              <a:ext uri="{FF2B5EF4-FFF2-40B4-BE49-F238E27FC236}">
                <a16:creationId xmlns:a16="http://schemas.microsoft.com/office/drawing/2014/main" id="{7B74AB7E-E3C8-4FCF-9661-6F9046D77332}"/>
              </a:ext>
            </a:extLst>
          </p:cNvPr>
          <p:cNvSpPr>
            <a:spLocks noGrp="1" noChangeArrowheads="1"/>
          </p:cNvSpPr>
          <p:nvPr>
            <p:ph type="body" idx="1"/>
          </p:nvPr>
        </p:nvSpPr>
        <p:spPr/>
        <p:txBody>
          <a:bodyPr/>
          <a:lstStyle/>
          <a:p>
            <a:r>
              <a:rPr lang="en-US" altLang="en-US" sz="1800" b="1"/>
              <a:t>FreshHorizion</a:t>
            </a:r>
            <a:r>
              <a:rPr lang="en-US" altLang="en-US" sz="1800"/>
              <a:t> wants to create a Login Page. If the Login is successful, it will greet the user with his/her Login Name otherwise the user will be redirected to a </a:t>
            </a:r>
            <a:r>
              <a:rPr lang="en-US" altLang="en-US" sz="1800" b="1" i="1"/>
              <a:t>error page</a:t>
            </a:r>
            <a:r>
              <a:rPr lang="en-US" altLang="en-US" sz="1800"/>
              <a:t> that will display appropriate login failure message. </a:t>
            </a:r>
          </a:p>
          <a:p>
            <a:pPr>
              <a:buFontTx/>
              <a:buNone/>
            </a:pPr>
            <a:r>
              <a:rPr lang="en-US" altLang="en-US" sz="1800"/>
              <a:t>   They also want in case the login fails, the user can come back to login page by clicking on a link available in the </a:t>
            </a:r>
            <a:r>
              <a:rPr lang="en-US" altLang="en-US" sz="1800" b="1" i="1"/>
              <a:t>error page</a:t>
            </a:r>
            <a:r>
              <a:rPr lang="en-US" altLang="en-US" sz="1800"/>
              <a:t>.</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57ED806-93EB-44C0-A914-837305D33165}"/>
              </a:ext>
            </a:extLst>
          </p:cNvPr>
          <p:cNvSpPr>
            <a:spLocks noGrp="1" noChangeArrowheads="1"/>
          </p:cNvSpPr>
          <p:nvPr>
            <p:ph type="ctrTitle"/>
          </p:nvPr>
        </p:nvSpPr>
        <p:spPr/>
        <p:txBody>
          <a:bodyPr/>
          <a:lstStyle/>
          <a:p>
            <a:r>
              <a:rPr lang="en-US" altLang="en-US"/>
              <a:t>J EE 5: Web Component Development</a:t>
            </a:r>
          </a:p>
        </p:txBody>
      </p:sp>
      <p:sp>
        <p:nvSpPr>
          <p:cNvPr id="2051" name="Rectangle 3">
            <a:extLst>
              <a:ext uri="{FF2B5EF4-FFF2-40B4-BE49-F238E27FC236}">
                <a16:creationId xmlns:a16="http://schemas.microsoft.com/office/drawing/2014/main" id="{8B540563-46F2-4DFF-A434-756CBFE0D7E1}"/>
              </a:ext>
            </a:extLst>
          </p:cNvPr>
          <p:cNvSpPr>
            <a:spLocks noGrp="1" noChangeArrowheads="1"/>
          </p:cNvSpPr>
          <p:nvPr>
            <p:ph type="subTitle" idx="1"/>
          </p:nvPr>
        </p:nvSpPr>
        <p:spPr/>
        <p:txBody>
          <a:bodyPr/>
          <a:lstStyle/>
          <a:p>
            <a:r>
              <a:rPr lang="en-US" altLang="en-US" sz="1800"/>
              <a:t>		</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a:extLst>
              <a:ext uri="{FF2B5EF4-FFF2-40B4-BE49-F238E27FC236}">
                <a16:creationId xmlns:a16="http://schemas.microsoft.com/office/drawing/2014/main" id="{3032118D-E86A-4F37-AD78-17498D298BCD}"/>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35F8555A-AB64-412F-A96C-0277DA6B1005}" type="slidenum">
              <a:rPr lang="en-US" altLang="en-US" sz="1000" i="0">
                <a:solidFill>
                  <a:srgbClr val="FFFFFF"/>
                </a:solidFill>
              </a:rPr>
              <a:pPr algn="l" eaLnBrk="1" hangingPunct="1"/>
              <a:t>223</a:t>
            </a:fld>
            <a:endParaRPr lang="en-US" altLang="en-US" sz="1000" i="0">
              <a:solidFill>
                <a:srgbClr val="FFFFFF"/>
              </a:solidFill>
            </a:endParaRPr>
          </a:p>
        </p:txBody>
      </p:sp>
      <p:sp>
        <p:nvSpPr>
          <p:cNvPr id="742403" name="Rectangle 34">
            <a:extLst>
              <a:ext uri="{FF2B5EF4-FFF2-40B4-BE49-F238E27FC236}">
                <a16:creationId xmlns:a16="http://schemas.microsoft.com/office/drawing/2014/main" id="{FB0A01F3-4D3D-4F95-8A16-4C5E02535F77}"/>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Day -2 Coverage</a:t>
            </a:r>
          </a:p>
        </p:txBody>
      </p:sp>
      <p:graphicFrame>
        <p:nvGraphicFramePr>
          <p:cNvPr id="742417" name="Group 17">
            <a:extLst>
              <a:ext uri="{FF2B5EF4-FFF2-40B4-BE49-F238E27FC236}">
                <a16:creationId xmlns:a16="http://schemas.microsoft.com/office/drawing/2014/main" id="{42710531-3E6E-43A3-9FF1-59D9D68DD574}"/>
              </a:ext>
            </a:extLst>
          </p:cNvPr>
          <p:cNvGraphicFramePr>
            <a:graphicFrameLocks noGrp="1"/>
          </p:cNvGraphicFramePr>
          <p:nvPr>
            <p:ph idx="4294967295"/>
          </p:nvPr>
        </p:nvGraphicFramePr>
        <p:xfrm>
          <a:off x="2209801" y="1776413"/>
          <a:ext cx="7775575" cy="4618036"/>
        </p:xfrm>
        <a:graphic>
          <a:graphicData uri="http://schemas.openxmlformats.org/drawingml/2006/table">
            <a:tbl>
              <a:tblPr/>
              <a:tblGrid>
                <a:gridCol w="7775575">
                  <a:extLst>
                    <a:ext uri="{9D8B030D-6E8A-4147-A177-3AD203B41FA5}">
                      <a16:colId xmlns:a16="http://schemas.microsoft.com/office/drawing/2014/main" val="20000"/>
                    </a:ext>
                  </a:extLst>
                </a:gridCol>
              </a:tblGrid>
              <a:tr h="336582">
                <a:tc>
                  <a:txBody>
                    <a:bodyPr/>
                    <a:lstStyle/>
                    <a:p>
                      <a:pPr marL="228600" marR="0" lvl="0" indent="-228600" algn="l" defTabSz="914400" rtl="0" eaLnBrk="1" fontAlgn="base" latinLnBrk="0" hangingPunct="1">
                        <a:lnSpc>
                          <a:spcPct val="100000"/>
                        </a:lnSpc>
                        <a:spcBef>
                          <a:spcPct val="25000"/>
                        </a:spcBef>
                        <a:spcAft>
                          <a:spcPct val="15000"/>
                        </a:spcAft>
                        <a:buClr>
                          <a:schemeClr val="accent1"/>
                        </a:buClr>
                        <a:buSzTx/>
                        <a:buFont typeface="Wingdings" pitchFamily="2" charset="2"/>
                        <a:buChar char="ü"/>
                        <a:tabLst/>
                      </a:pPr>
                      <a:r>
                        <a:rPr kumimoji="0" lang="en-US" sz="1400" b="0" i="0" u="none" strike="noStrike" cap="none" normalizeH="0" baseline="0">
                          <a:ln>
                            <a:noFill/>
                          </a:ln>
                          <a:solidFill>
                            <a:schemeClr val="tx1"/>
                          </a:solidFill>
                          <a:effectLst/>
                          <a:latin typeface="Arial" charset="0"/>
                          <a:ea typeface="MS PGothic" pitchFamily="34" charset="-128"/>
                          <a:cs typeface="Arial" charset="0"/>
                        </a:rPr>
                        <a:t>What Is a JSP Page? </a:t>
                      </a:r>
                    </a:p>
                  </a:txBody>
                  <a:tcPr marT="45724" marB="45724"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603562">
                <a:tc>
                  <a:txBody>
                    <a:bodyPr/>
                    <a:lstStyle/>
                    <a:p>
                      <a:pPr marL="228600" marR="0" lvl="0" indent="-228600" algn="l" defTabSz="914400" rtl="0" eaLnBrk="1" fontAlgn="base" latinLnBrk="0" hangingPunct="1">
                        <a:lnSpc>
                          <a:spcPct val="100000"/>
                        </a:lnSpc>
                        <a:spcBef>
                          <a:spcPct val="25000"/>
                        </a:spcBef>
                        <a:spcAft>
                          <a:spcPct val="15000"/>
                        </a:spcAft>
                        <a:buClr>
                          <a:schemeClr val="accent1"/>
                        </a:buClr>
                        <a:buSzTx/>
                        <a:buFont typeface="Wingdings" pitchFamily="2" charset="2"/>
                        <a:buChar char="ü"/>
                        <a:tabLst/>
                      </a:pPr>
                      <a:r>
                        <a:rPr kumimoji="0" lang="en-US" sz="1400" b="0" i="0" u="none" strike="noStrike" cap="none" normalizeH="0" baseline="0">
                          <a:ln>
                            <a:noFill/>
                          </a:ln>
                          <a:solidFill>
                            <a:schemeClr val="tx1"/>
                          </a:solidFill>
                          <a:effectLst/>
                          <a:latin typeface="Arial" charset="0"/>
                          <a:ea typeface="MS PGothic" pitchFamily="34" charset="-128"/>
                          <a:cs typeface="Arial" charset="0"/>
                        </a:rPr>
                        <a:t>MVC Architecture</a:t>
                      </a:r>
                    </a:p>
                    <a:p>
                      <a:pPr marL="228600" marR="0" lvl="0" indent="-228600" algn="l" defTabSz="914400" rtl="0" eaLnBrk="1" fontAlgn="base" latinLnBrk="0" hangingPunct="1">
                        <a:lnSpc>
                          <a:spcPct val="100000"/>
                        </a:lnSpc>
                        <a:spcBef>
                          <a:spcPct val="25000"/>
                        </a:spcBef>
                        <a:spcAft>
                          <a:spcPct val="15000"/>
                        </a:spcAft>
                        <a:buClr>
                          <a:schemeClr val="accent1"/>
                        </a:buClr>
                        <a:buSzTx/>
                        <a:buFont typeface="Wingdings" pitchFamily="2" charset="2"/>
                        <a:buChar char="ü"/>
                        <a:tabLst/>
                      </a:pPr>
                      <a:r>
                        <a:rPr kumimoji="0" lang="en-US" sz="1400" b="0" i="0" u="none" strike="noStrike" cap="none" normalizeH="0" baseline="0">
                          <a:ln>
                            <a:noFill/>
                          </a:ln>
                          <a:solidFill>
                            <a:schemeClr val="tx1"/>
                          </a:solidFill>
                          <a:effectLst/>
                          <a:latin typeface="Arial" charset="0"/>
                          <a:ea typeface="MS PGothic" pitchFamily="34" charset="-128"/>
                          <a:cs typeface="Arial" charset="0"/>
                        </a:rPr>
                        <a:t>The Life Cycle of a JSP Page </a:t>
                      </a:r>
                    </a:p>
                  </a:txBody>
                  <a:tcPr marT="45724" marB="45724"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336582">
                <a:tc>
                  <a:txBody>
                    <a:bodyPr/>
                    <a:lstStyle/>
                    <a:p>
                      <a:pPr marL="228600" marR="0" lvl="0" indent="-228600" algn="l" defTabSz="914400" rtl="0" eaLnBrk="1" fontAlgn="base" latinLnBrk="0" hangingPunct="1">
                        <a:lnSpc>
                          <a:spcPct val="100000"/>
                        </a:lnSpc>
                        <a:spcBef>
                          <a:spcPct val="25000"/>
                        </a:spcBef>
                        <a:spcAft>
                          <a:spcPct val="15000"/>
                        </a:spcAft>
                        <a:buClr>
                          <a:schemeClr val="accent1"/>
                        </a:buClr>
                        <a:buSzTx/>
                        <a:buFont typeface="Wingdings" pitchFamily="2" charset="2"/>
                        <a:buChar char="ü"/>
                        <a:tabLst/>
                      </a:pPr>
                      <a:r>
                        <a:rPr kumimoji="0" lang="en-US" sz="1400" b="0" i="0" u="none" strike="noStrike" cap="none" normalizeH="0" baseline="0">
                          <a:ln>
                            <a:noFill/>
                          </a:ln>
                          <a:solidFill>
                            <a:schemeClr val="tx1"/>
                          </a:solidFill>
                          <a:effectLst/>
                          <a:latin typeface="Arial" charset="0"/>
                          <a:ea typeface="MS PGothic" pitchFamily="34" charset="-128"/>
                          <a:cs typeface="Arial" charset="0"/>
                        </a:rPr>
                        <a:t>Execution of a JSP page</a:t>
                      </a:r>
                    </a:p>
                  </a:txBody>
                  <a:tcPr marT="45724" marB="45724"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34995">
                <a:tc>
                  <a:txBody>
                    <a:bodyPr/>
                    <a:lstStyle/>
                    <a:p>
                      <a:pPr marL="228600" marR="0" lvl="0" indent="-228600" algn="l" defTabSz="914400" rtl="0" eaLnBrk="1" fontAlgn="base" latinLnBrk="0" hangingPunct="1">
                        <a:lnSpc>
                          <a:spcPct val="100000"/>
                        </a:lnSpc>
                        <a:spcBef>
                          <a:spcPct val="25000"/>
                        </a:spcBef>
                        <a:spcAft>
                          <a:spcPct val="15000"/>
                        </a:spcAft>
                        <a:buClr>
                          <a:schemeClr val="accent1"/>
                        </a:buClr>
                        <a:buSzTx/>
                        <a:buFont typeface="Wingdings" pitchFamily="2" charset="2"/>
                        <a:buChar char="ü"/>
                        <a:tabLst/>
                      </a:pPr>
                      <a:r>
                        <a:rPr kumimoji="0" lang="en-US" sz="1400" b="0" i="0" u="none" strike="noStrike" cap="none" normalizeH="0" baseline="0">
                          <a:ln>
                            <a:noFill/>
                          </a:ln>
                          <a:solidFill>
                            <a:schemeClr val="tx1"/>
                          </a:solidFill>
                          <a:effectLst/>
                          <a:latin typeface="Arial" charset="0"/>
                          <a:ea typeface="MS PGothic" pitchFamily="34" charset="-128"/>
                          <a:cs typeface="Arial" charset="0"/>
                        </a:rPr>
                        <a:t>Creating Static Content </a:t>
                      </a:r>
                    </a:p>
                  </a:txBody>
                  <a:tcPr marT="45724" marB="45724"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603562">
                <a:tc>
                  <a:txBody>
                    <a:bodyPr/>
                    <a:lstStyle/>
                    <a:p>
                      <a:pPr marL="228600" marR="0" lvl="0" indent="-228600" algn="l" defTabSz="914400" rtl="0" eaLnBrk="1" fontAlgn="base" latinLnBrk="0" hangingPunct="1">
                        <a:lnSpc>
                          <a:spcPct val="100000"/>
                        </a:lnSpc>
                        <a:spcBef>
                          <a:spcPct val="25000"/>
                        </a:spcBef>
                        <a:spcAft>
                          <a:spcPct val="15000"/>
                        </a:spcAft>
                        <a:buClr>
                          <a:schemeClr val="accent1"/>
                        </a:buClr>
                        <a:buSzTx/>
                        <a:buFont typeface="Wingdings" pitchFamily="2" charset="2"/>
                        <a:buChar char="ü"/>
                        <a:tabLst/>
                      </a:pPr>
                      <a:r>
                        <a:rPr kumimoji="0" lang="en-US" sz="1400" b="0" i="0" u="none" strike="noStrike" cap="none" normalizeH="0" baseline="0">
                          <a:ln>
                            <a:noFill/>
                          </a:ln>
                          <a:solidFill>
                            <a:schemeClr val="tx1"/>
                          </a:solidFill>
                          <a:effectLst/>
                          <a:latin typeface="Arial" charset="0"/>
                          <a:ea typeface="MS PGothic" pitchFamily="34" charset="-128"/>
                          <a:cs typeface="Arial" charset="0"/>
                        </a:rPr>
                        <a:t>Creating Dynamic Content </a:t>
                      </a:r>
                    </a:p>
                    <a:p>
                      <a:pPr marL="228600" marR="0" lvl="0" indent="-228600" algn="l" defTabSz="914400" rtl="0" eaLnBrk="1" fontAlgn="base" latinLnBrk="0" hangingPunct="1">
                        <a:lnSpc>
                          <a:spcPct val="100000"/>
                        </a:lnSpc>
                        <a:spcBef>
                          <a:spcPct val="25000"/>
                        </a:spcBef>
                        <a:spcAft>
                          <a:spcPct val="15000"/>
                        </a:spcAft>
                        <a:buClr>
                          <a:schemeClr val="accent1"/>
                        </a:buClr>
                        <a:buSzTx/>
                        <a:buFont typeface="Wingdings" pitchFamily="2" charset="2"/>
                        <a:buChar char="ü"/>
                        <a:tabLst/>
                      </a:pPr>
                      <a:r>
                        <a:rPr kumimoji="0" lang="en-US" sz="1400" b="0" i="0" u="none" strike="noStrike" cap="none" normalizeH="0" baseline="0">
                          <a:ln>
                            <a:noFill/>
                          </a:ln>
                          <a:solidFill>
                            <a:schemeClr val="tx1"/>
                          </a:solidFill>
                          <a:effectLst/>
                          <a:latin typeface="Arial" charset="0"/>
                          <a:ea typeface="MS PGothic" pitchFamily="34" charset="-128"/>
                          <a:cs typeface="Arial" charset="0"/>
                        </a:rPr>
                        <a:t>JSP Scripting Elements</a:t>
                      </a:r>
                    </a:p>
                  </a:txBody>
                  <a:tcPr marT="45724" marB="45724"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36582">
                <a:tc>
                  <a:txBody>
                    <a:bodyPr/>
                    <a:lstStyle/>
                    <a:p>
                      <a:pPr marL="228600" marR="0" lvl="0" indent="-228600" algn="l" defTabSz="914400" rtl="0" eaLnBrk="1" fontAlgn="base" latinLnBrk="0" hangingPunct="1">
                        <a:lnSpc>
                          <a:spcPct val="100000"/>
                        </a:lnSpc>
                        <a:spcBef>
                          <a:spcPct val="25000"/>
                        </a:spcBef>
                        <a:spcAft>
                          <a:spcPct val="15000"/>
                        </a:spcAft>
                        <a:buClr>
                          <a:schemeClr val="accent1"/>
                        </a:buClr>
                        <a:buSzTx/>
                        <a:buFont typeface="Wingdings" pitchFamily="2" charset="2"/>
                        <a:buChar char="ü"/>
                        <a:tabLst/>
                      </a:pPr>
                      <a:r>
                        <a:rPr kumimoji="0" lang="en-US" sz="1400" b="0" i="0" u="none" strike="noStrike" cap="none" normalizeH="0" baseline="0">
                          <a:ln>
                            <a:noFill/>
                          </a:ln>
                          <a:solidFill>
                            <a:schemeClr val="tx1"/>
                          </a:solidFill>
                          <a:effectLst/>
                          <a:latin typeface="Arial" charset="0"/>
                          <a:ea typeface="MS PGothic" pitchFamily="34" charset="-128"/>
                          <a:cs typeface="Arial" charset="0"/>
                        </a:rPr>
                        <a:t>Using Objects within JSP Pages </a:t>
                      </a:r>
                    </a:p>
                  </a:txBody>
                  <a:tcPr marT="45724" marB="45724"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36582">
                <a:tc>
                  <a:txBody>
                    <a:bodyPr/>
                    <a:lstStyle/>
                    <a:p>
                      <a:pPr marL="228600" marR="0" lvl="0" indent="-22860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ea typeface="MS PGothic" pitchFamily="34" charset="-128"/>
                          <a:cs typeface="Arial" charset="0"/>
                        </a:rPr>
                        <a:t> </a:t>
                      </a:r>
                    </a:p>
                  </a:txBody>
                  <a:tcPr marT="45724" marB="45724"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336582">
                <a:tc>
                  <a:txBody>
                    <a:bodyPr/>
                    <a:lstStyle/>
                    <a:p>
                      <a:pPr marL="0" marR="0" lvl="0" indent="0" algn="l"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MS PGothic" pitchFamily="34" charset="-128"/>
                        <a:cs typeface="Arial" charset="0"/>
                      </a:endParaRPr>
                    </a:p>
                  </a:txBody>
                  <a:tcPr marT="45724" marB="45724"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336582">
                <a:tc>
                  <a:txBody>
                    <a:bodyPr/>
                    <a:lstStyle/>
                    <a:p>
                      <a:pPr marL="0" marR="0" lvl="0" indent="0" algn="l"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MS PGothic" pitchFamily="34" charset="-128"/>
                        <a:cs typeface="Arial" charset="0"/>
                      </a:endParaRPr>
                    </a:p>
                  </a:txBody>
                  <a:tcPr marT="45724" marB="45724"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518210">
                <a:tc>
                  <a:txBody>
                    <a:bodyPr/>
                    <a:lstStyle/>
                    <a:p>
                      <a:pPr marL="228600" marR="0" lvl="0" indent="-228600" algn="l" defTabSz="914400" rtl="0" eaLnBrk="0" fontAlgn="b" latinLnBrk="0" hangingPunct="0">
                        <a:lnSpc>
                          <a:spcPct val="100000"/>
                        </a:lnSpc>
                        <a:spcBef>
                          <a:spcPct val="0"/>
                        </a:spcBef>
                        <a:spcAft>
                          <a:spcPct val="0"/>
                        </a:spcAft>
                        <a:buClrTx/>
                        <a:buSzTx/>
                        <a:buFontTx/>
                        <a:buChar char="•"/>
                        <a:tabLst/>
                      </a:pPr>
                      <a:endParaRPr kumimoji="0" lang="en-US" sz="1400" b="0" i="0" u="none" strike="noStrike" cap="none" normalizeH="0" baseline="0">
                        <a:ln>
                          <a:noFill/>
                        </a:ln>
                        <a:solidFill>
                          <a:schemeClr val="tx1"/>
                        </a:solidFill>
                        <a:effectLst/>
                        <a:latin typeface="Arial" charset="0"/>
                        <a:ea typeface="MS PGothic" pitchFamily="34" charset="-128"/>
                        <a:cs typeface="Arial" charset="0"/>
                      </a:endParaRPr>
                    </a:p>
                    <a:p>
                      <a:pPr marL="228600" marR="0" lvl="0" indent="-228600" algn="l" defTabSz="914400" rtl="0" eaLnBrk="0" fontAlgn="b" latinLnBrk="0" hangingPunct="0">
                        <a:lnSpc>
                          <a:spcPct val="100000"/>
                        </a:lnSpc>
                        <a:spcBef>
                          <a:spcPct val="0"/>
                        </a:spcBef>
                        <a:spcAft>
                          <a:spcPct val="0"/>
                        </a:spcAft>
                        <a:buClrTx/>
                        <a:buSzTx/>
                        <a:buFontTx/>
                        <a:buChar char="•"/>
                        <a:tabLst/>
                      </a:pPr>
                      <a:endParaRPr kumimoji="0" lang="en-US" sz="1400" b="0" i="0" u="none" strike="noStrike" cap="none" normalizeH="0" baseline="0">
                        <a:ln>
                          <a:noFill/>
                        </a:ln>
                        <a:solidFill>
                          <a:schemeClr val="tx1"/>
                        </a:solidFill>
                        <a:effectLst/>
                        <a:latin typeface="Arial" charset="0"/>
                        <a:ea typeface="MS PGothic" pitchFamily="34" charset="-128"/>
                        <a:cs typeface="Arial" charset="0"/>
                      </a:endParaRPr>
                    </a:p>
                  </a:txBody>
                  <a:tcPr marT="45724" marB="45724"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538215">
                <a:tc>
                  <a:txBody>
                    <a:bodyPr/>
                    <a:lstStyle/>
                    <a:p>
                      <a:pPr marL="228600" marR="0" lvl="0" indent="-228600" algn="l" defTabSz="914400" rtl="0" eaLnBrk="0" fontAlgn="b"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a typeface="MS PGothic" pitchFamily="34" charset="-128"/>
                        <a:cs typeface="Arial" charset="0"/>
                      </a:endParaRPr>
                    </a:p>
                  </a:txBody>
                  <a:tcPr marT="45724" marB="45724"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a:extLst>
              <a:ext uri="{FF2B5EF4-FFF2-40B4-BE49-F238E27FC236}">
                <a16:creationId xmlns:a16="http://schemas.microsoft.com/office/drawing/2014/main" id="{ED46EEAF-6EC7-4489-9AC9-1F3D392992C1}"/>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9CA23206-28B3-47EA-8628-A2E090DCB29B}" type="slidenum">
              <a:rPr lang="en-US" altLang="en-US" sz="1000" i="0">
                <a:solidFill>
                  <a:srgbClr val="FFFFFF"/>
                </a:solidFill>
              </a:rPr>
              <a:pPr algn="l" eaLnBrk="1" hangingPunct="1"/>
              <a:t>224</a:t>
            </a:fld>
            <a:endParaRPr lang="en-US" altLang="en-US" sz="1000" i="0">
              <a:solidFill>
                <a:srgbClr val="FFFFFF"/>
              </a:solidFill>
            </a:endParaRPr>
          </a:p>
        </p:txBody>
      </p:sp>
      <p:sp>
        <p:nvSpPr>
          <p:cNvPr id="743427" name="Rectangle 2">
            <a:extLst>
              <a:ext uri="{FF2B5EF4-FFF2-40B4-BE49-F238E27FC236}">
                <a16:creationId xmlns:a16="http://schemas.microsoft.com/office/drawing/2014/main" id="{9BA66FD5-7CD9-4E20-8A6A-462490A4ECEF}"/>
              </a:ext>
            </a:extLst>
          </p:cNvPr>
          <p:cNvSpPr>
            <a:spLocks noGrp="1" noChangeArrowheads="1"/>
          </p:cNvSpPr>
          <p:nvPr>
            <p:ph type="title" idx="4294967295"/>
          </p:nvPr>
        </p:nvSpPr>
        <p:spPr>
          <a:xfrm>
            <a:off x="1524000" y="871538"/>
            <a:ext cx="9144000" cy="500062"/>
          </a:xfrm>
          <a:effectLst>
            <a:outerShdw dist="17961" dir="2700000" algn="ctr" rotWithShape="0">
              <a:srgbClr val="676D97"/>
            </a:outerShdw>
          </a:effectLst>
        </p:spPr>
        <p:txBody>
          <a:bodyPr>
            <a:normAutofit fontScale="90000"/>
          </a:bodyPr>
          <a:lstStyle/>
          <a:p>
            <a:pPr eaLnBrk="1" hangingPunct="1">
              <a:defRPr/>
            </a:pPr>
            <a:r>
              <a:rPr lang="en-US"/>
              <a:t>Introduction to JSP</a:t>
            </a:r>
          </a:p>
        </p:txBody>
      </p:sp>
      <p:pic>
        <p:nvPicPr>
          <p:cNvPr id="4100" name="Picture 3">
            <a:extLst>
              <a:ext uri="{FF2B5EF4-FFF2-40B4-BE49-F238E27FC236}">
                <a16:creationId xmlns:a16="http://schemas.microsoft.com/office/drawing/2014/main" id="{498B88D5-C9AB-48A2-9B24-B36B5425342A}"/>
              </a:ext>
            </a:extLst>
          </p:cNvPr>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l="40805" t="15012" r="3334" b="24023"/>
          <a:stretch>
            <a:fillRect/>
          </a:stretch>
        </p:blipFill>
        <p:spPr>
          <a:xfrm>
            <a:off x="5334000" y="1447800"/>
            <a:ext cx="5334000" cy="5029200"/>
          </a:xfrm>
        </p:spPr>
      </p:pic>
      <p:sp>
        <p:nvSpPr>
          <p:cNvPr id="4101" name="Text Box 5">
            <a:extLst>
              <a:ext uri="{FF2B5EF4-FFF2-40B4-BE49-F238E27FC236}">
                <a16:creationId xmlns:a16="http://schemas.microsoft.com/office/drawing/2014/main" id="{F6CA06ED-3892-4A3C-9DCF-B130BBAAAD7F}"/>
              </a:ext>
            </a:extLst>
          </p:cNvPr>
          <p:cNvSpPr txBox="1">
            <a:spLocks noChangeArrowheads="1"/>
          </p:cNvSpPr>
          <p:nvPr/>
        </p:nvSpPr>
        <p:spPr bwMode="auto">
          <a:xfrm>
            <a:off x="1676400" y="1600201"/>
            <a:ext cx="365760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spcBef>
                <a:spcPct val="0"/>
              </a:spcBef>
            </a:pPr>
            <a:r>
              <a:rPr lang="en-US" altLang="en-US" b="0" i="0"/>
              <a:t>Java servlets can be used to develop dynamically generated web pages. But it is difficult to maintain. If you want to change any code, you will need to edit and recompile the entire Java Servlet.</a:t>
            </a:r>
          </a:p>
          <a:p>
            <a:pPr algn="just" eaLnBrk="1" hangingPunct="1">
              <a:spcBef>
                <a:spcPct val="0"/>
              </a:spcBef>
            </a:pPr>
            <a:endParaRPr lang="en-US" altLang="en-US" b="0" i="0"/>
          </a:p>
          <a:p>
            <a:pPr algn="just" eaLnBrk="1" hangingPunct="1">
              <a:spcBef>
                <a:spcPct val="0"/>
              </a:spcBef>
            </a:pPr>
            <a:r>
              <a:rPr lang="en-US" altLang="en-US" i="0"/>
              <a:t>The Answer to this problem is?</a:t>
            </a:r>
          </a:p>
          <a:p>
            <a:pPr algn="just" eaLnBrk="1" hangingPunct="1">
              <a:spcBef>
                <a:spcPct val="0"/>
              </a:spcBef>
            </a:pPr>
            <a:endParaRPr lang="en-US" altLang="en-US" b="0" i="0"/>
          </a:p>
          <a:p>
            <a:pPr eaLnBrk="1" hangingPunct="1">
              <a:spcBef>
                <a:spcPct val="0"/>
              </a:spcBef>
            </a:pPr>
            <a:r>
              <a:rPr lang="en-US" altLang="en-US" sz="3600" i="0"/>
              <a:t>Java Server Pages</a:t>
            </a:r>
          </a:p>
          <a:p>
            <a:pPr algn="just" eaLnBrk="1" hangingPunct="1">
              <a:spcBef>
                <a:spcPct val="0"/>
              </a:spcBef>
            </a:pPr>
            <a:endParaRPr lang="en-US" altLang="en-US" b="0" i="0"/>
          </a:p>
          <a:p>
            <a:pPr algn="just" eaLnBrk="1" hangingPunct="1">
              <a:spcBef>
                <a:spcPct val="0"/>
              </a:spcBef>
            </a:pPr>
            <a:endParaRPr lang="en-US" altLang="en-US" b="0" i="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174F2BE6-16A5-47D8-B2A5-19354212CBB2}"/>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93E09F55-C0EC-406B-BC38-4184A1147246}" type="slidenum">
              <a:rPr lang="en-US" altLang="en-US" sz="1000" i="0">
                <a:solidFill>
                  <a:srgbClr val="FFFFFF"/>
                </a:solidFill>
              </a:rPr>
              <a:pPr algn="l" eaLnBrk="1" hangingPunct="1"/>
              <a:t>225</a:t>
            </a:fld>
            <a:endParaRPr lang="en-US" altLang="en-US" sz="1000" i="0">
              <a:solidFill>
                <a:srgbClr val="FFFFFF"/>
              </a:solidFill>
            </a:endParaRPr>
          </a:p>
        </p:txBody>
      </p:sp>
      <p:sp>
        <p:nvSpPr>
          <p:cNvPr id="744451" name="Rectangle 2">
            <a:extLst>
              <a:ext uri="{FF2B5EF4-FFF2-40B4-BE49-F238E27FC236}">
                <a16:creationId xmlns:a16="http://schemas.microsoft.com/office/drawing/2014/main" id="{D2D4BD5B-3E80-4FB3-8904-0F0A88D40AAE}"/>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Static &amp; Dynamic Contents</a:t>
            </a:r>
          </a:p>
        </p:txBody>
      </p:sp>
      <p:sp>
        <p:nvSpPr>
          <p:cNvPr id="5124" name="Rectangle 3">
            <a:extLst>
              <a:ext uri="{FF2B5EF4-FFF2-40B4-BE49-F238E27FC236}">
                <a16:creationId xmlns:a16="http://schemas.microsoft.com/office/drawing/2014/main" id="{909FBA47-1A35-443A-BD46-AF2F37D77A6C}"/>
              </a:ext>
            </a:extLst>
          </p:cNvPr>
          <p:cNvSpPr>
            <a:spLocks noGrp="1" noChangeArrowheads="1"/>
          </p:cNvSpPr>
          <p:nvPr>
            <p:ph type="body" idx="4294967295"/>
          </p:nvPr>
        </p:nvSpPr>
        <p:spPr/>
        <p:txBody>
          <a:bodyPr/>
          <a:lstStyle/>
          <a:p>
            <a:pPr eaLnBrk="1" hangingPunct="1"/>
            <a:r>
              <a:rPr lang="en-US" altLang="en-US" sz="1800"/>
              <a:t> Static contents</a:t>
            </a:r>
          </a:p>
          <a:p>
            <a:pPr lvl="1" eaLnBrk="1" hangingPunct="1"/>
            <a:r>
              <a:rPr lang="en-US" altLang="en-US" sz="1800"/>
              <a:t> Typically static HTML page</a:t>
            </a:r>
          </a:p>
          <a:p>
            <a:pPr lvl="1" eaLnBrk="1" hangingPunct="1"/>
            <a:r>
              <a:rPr lang="en-US" altLang="en-US" sz="1800"/>
              <a:t> Same display for everyone</a:t>
            </a:r>
          </a:p>
          <a:p>
            <a:pPr eaLnBrk="1" hangingPunct="1"/>
            <a:r>
              <a:rPr lang="en-US" altLang="en-US" sz="1800"/>
              <a:t> Dynamic contents</a:t>
            </a:r>
          </a:p>
          <a:p>
            <a:pPr lvl="1" eaLnBrk="1" hangingPunct="1"/>
            <a:r>
              <a:rPr lang="en-US" altLang="en-US" sz="1800"/>
              <a:t> Contents is dynamically generated based on conditions</a:t>
            </a:r>
          </a:p>
          <a:p>
            <a:pPr lvl="1" eaLnBrk="1" hangingPunct="1"/>
            <a:r>
              <a:rPr lang="en-US" altLang="en-US" sz="1800"/>
              <a:t> Conditions could be</a:t>
            </a:r>
          </a:p>
          <a:p>
            <a:pPr lvl="2" eaLnBrk="1" hangingPunct="1">
              <a:buFont typeface="Wingdings" panose="05000000000000000000" pitchFamily="2" charset="2"/>
              <a:buChar char="ü"/>
            </a:pPr>
            <a:r>
              <a:rPr lang="en-US" altLang="en-US" sz="1800"/>
              <a:t> User identity</a:t>
            </a:r>
          </a:p>
          <a:p>
            <a:pPr lvl="2" eaLnBrk="1" hangingPunct="1">
              <a:buFont typeface="Wingdings" panose="05000000000000000000" pitchFamily="2" charset="2"/>
              <a:buChar char="ü"/>
            </a:pPr>
            <a:r>
              <a:rPr lang="en-US" altLang="en-US" sz="1800"/>
              <a:t> Time of the day</a:t>
            </a:r>
          </a:p>
          <a:p>
            <a:pPr lvl="2" eaLnBrk="1" hangingPunct="1">
              <a:buFont typeface="Wingdings" panose="05000000000000000000" pitchFamily="2" charset="2"/>
              <a:buChar char="ü"/>
            </a:pPr>
            <a:r>
              <a:rPr lang="en-US" altLang="en-US" sz="1800"/>
              <a:t> User entered values through forms and selections</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a:extLst>
              <a:ext uri="{FF2B5EF4-FFF2-40B4-BE49-F238E27FC236}">
                <a16:creationId xmlns:a16="http://schemas.microsoft.com/office/drawing/2014/main" id="{716964EA-4E98-44F5-9AEE-3566A0EBC583}"/>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8602867D-28DB-4EEA-8841-B5B6452F9D71}" type="slidenum">
              <a:rPr lang="en-US" altLang="en-US" sz="1000" i="0">
                <a:solidFill>
                  <a:srgbClr val="FFFFFF"/>
                </a:solidFill>
              </a:rPr>
              <a:pPr algn="l" eaLnBrk="1" hangingPunct="1"/>
              <a:t>226</a:t>
            </a:fld>
            <a:endParaRPr lang="en-US" altLang="en-US" sz="1000" i="0">
              <a:solidFill>
                <a:srgbClr val="FFFFFF"/>
              </a:solidFill>
            </a:endParaRPr>
          </a:p>
        </p:txBody>
      </p:sp>
      <p:sp>
        <p:nvSpPr>
          <p:cNvPr id="745475" name="Rectangle 5">
            <a:extLst>
              <a:ext uri="{FF2B5EF4-FFF2-40B4-BE49-F238E27FC236}">
                <a16:creationId xmlns:a16="http://schemas.microsoft.com/office/drawing/2014/main" id="{62B8B71F-2BCF-4737-AF38-E58739790F8C}"/>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Introducing to JSP (contd.)</a:t>
            </a:r>
          </a:p>
        </p:txBody>
      </p:sp>
      <p:pic>
        <p:nvPicPr>
          <p:cNvPr id="6148" name="Picture 4">
            <a:extLst>
              <a:ext uri="{FF2B5EF4-FFF2-40B4-BE49-F238E27FC236}">
                <a16:creationId xmlns:a16="http://schemas.microsoft.com/office/drawing/2014/main" id="{E6C98C79-D5D4-4619-8ADF-3C4D99BF43E4}"/>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40311" t="18918" r="3334" b="24008"/>
          <a:stretch>
            <a:fillRect/>
          </a:stretch>
        </p:blipFill>
        <p:spPr>
          <a:xfrm>
            <a:off x="5334000" y="1376364"/>
            <a:ext cx="5334000" cy="5100637"/>
          </a:xfrm>
          <a:noFill/>
        </p:spPr>
      </p:pic>
      <p:sp>
        <p:nvSpPr>
          <p:cNvPr id="6149" name="Text Box 5">
            <a:extLst>
              <a:ext uri="{FF2B5EF4-FFF2-40B4-BE49-F238E27FC236}">
                <a16:creationId xmlns:a16="http://schemas.microsoft.com/office/drawing/2014/main" id="{0E25A0B4-A284-4526-961A-387F43AB206E}"/>
              </a:ext>
            </a:extLst>
          </p:cNvPr>
          <p:cNvSpPr txBox="1">
            <a:spLocks noChangeArrowheads="1"/>
          </p:cNvSpPr>
          <p:nvPr/>
        </p:nvSpPr>
        <p:spPr bwMode="auto">
          <a:xfrm>
            <a:off x="1600200" y="1600201"/>
            <a:ext cx="38100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spcBef>
                <a:spcPct val="0"/>
              </a:spcBef>
            </a:pPr>
            <a:r>
              <a:rPr lang="en-US" altLang="en-US" sz="2000" b="0" i="0"/>
              <a:t>Java Server Page (JSP) technology provides you with a simple way to build and maintain web pages with dynamically generated content.</a:t>
            </a:r>
          </a:p>
          <a:p>
            <a:pPr algn="just" eaLnBrk="1" hangingPunct="1">
              <a:spcBef>
                <a:spcPct val="0"/>
              </a:spcBef>
            </a:pPr>
            <a:endParaRPr lang="en-US" altLang="en-US" sz="2000" b="0" i="0"/>
          </a:p>
          <a:p>
            <a:pPr algn="just" eaLnBrk="1" hangingPunct="1">
              <a:spcBef>
                <a:spcPct val="0"/>
              </a:spcBef>
            </a:pPr>
            <a:r>
              <a:rPr lang="en-US" altLang="en-US" sz="2000" b="0" i="0"/>
              <a:t>JSPs allow you to separate the dynamic content from the static content of an HTML page.</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381E18DA-F492-4553-9104-43EADBBF8830}"/>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61E1909B-54FA-4271-8734-5B6589587874}" type="slidenum">
              <a:rPr lang="en-US" altLang="en-US" sz="1000" i="0">
                <a:solidFill>
                  <a:srgbClr val="FFFFFF"/>
                </a:solidFill>
              </a:rPr>
              <a:pPr algn="l" eaLnBrk="1" hangingPunct="1"/>
              <a:t>227</a:t>
            </a:fld>
            <a:endParaRPr lang="en-US" altLang="en-US" sz="1000" i="0">
              <a:solidFill>
                <a:srgbClr val="FFFFFF"/>
              </a:solidFill>
            </a:endParaRPr>
          </a:p>
        </p:txBody>
      </p:sp>
      <p:sp>
        <p:nvSpPr>
          <p:cNvPr id="7171" name="Rectangle 3">
            <a:extLst>
              <a:ext uri="{FF2B5EF4-FFF2-40B4-BE49-F238E27FC236}">
                <a16:creationId xmlns:a16="http://schemas.microsoft.com/office/drawing/2014/main" id="{88AF0D3B-7147-4CB7-BB52-6DEF11A453A7}"/>
              </a:ext>
            </a:extLst>
          </p:cNvPr>
          <p:cNvSpPr>
            <a:spLocks noGrp="1" noChangeArrowheads="1"/>
          </p:cNvSpPr>
          <p:nvPr>
            <p:ph type="body" idx="4294967295"/>
          </p:nvPr>
        </p:nvSpPr>
        <p:spPr>
          <a:xfrm>
            <a:off x="2133601" y="1524001"/>
            <a:ext cx="7775575" cy="3902075"/>
          </a:xfrm>
        </p:spPr>
        <p:txBody>
          <a:bodyPr/>
          <a:lstStyle/>
          <a:p>
            <a:pPr eaLnBrk="1" hangingPunct="1"/>
            <a:r>
              <a:rPr lang="en-US" altLang="en-US" sz="1800"/>
              <a:t>Content and display logic are separated.</a:t>
            </a:r>
          </a:p>
          <a:p>
            <a:pPr eaLnBrk="1" hangingPunct="1"/>
            <a:r>
              <a:rPr lang="en-US" altLang="en-US" sz="1800"/>
              <a:t>Simplify web application development with JSP, JavaBeans and  custom tags.</a:t>
            </a:r>
          </a:p>
          <a:p>
            <a:pPr eaLnBrk="1" hangingPunct="1"/>
            <a:r>
              <a:rPr lang="en-US" altLang="en-US" sz="1800"/>
              <a:t>Supports software reuse through the use of components (JavaBeans, Custom tags).</a:t>
            </a:r>
          </a:p>
          <a:p>
            <a:pPr eaLnBrk="1" hangingPunct="1"/>
            <a:r>
              <a:rPr lang="en-US" altLang="en-US" sz="1800"/>
              <a:t>Automatic deployment.</a:t>
            </a:r>
          </a:p>
          <a:p>
            <a:pPr eaLnBrk="1" hangingPunct="1"/>
            <a:r>
              <a:rPr lang="en-US" altLang="en-US" sz="1800"/>
              <a:t>Recompile automatically when changes are made to JSP pages.</a:t>
            </a:r>
          </a:p>
          <a:p>
            <a:pPr eaLnBrk="1" hangingPunct="1"/>
            <a:r>
              <a:rPr lang="en-US" altLang="en-US" sz="1800"/>
              <a:t>Easier to author web pages.</a:t>
            </a:r>
          </a:p>
          <a:p>
            <a:pPr eaLnBrk="1" hangingPunct="1"/>
            <a:r>
              <a:rPr lang="en-US" altLang="en-US" sz="1800"/>
              <a:t>Platform-independent.</a:t>
            </a:r>
          </a:p>
        </p:txBody>
      </p:sp>
      <p:sp>
        <p:nvSpPr>
          <p:cNvPr id="746500" name="Rectangle 4">
            <a:extLst>
              <a:ext uri="{FF2B5EF4-FFF2-40B4-BE49-F238E27FC236}">
                <a16:creationId xmlns:a16="http://schemas.microsoft.com/office/drawing/2014/main" id="{51C78B28-CE4A-41B0-971F-80A2029BEAF4}"/>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Benefits of JSP </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a:extLst>
              <a:ext uri="{FF2B5EF4-FFF2-40B4-BE49-F238E27FC236}">
                <a16:creationId xmlns:a16="http://schemas.microsoft.com/office/drawing/2014/main" id="{47237277-5E2E-4DE5-A5E9-6A1F706AA691}"/>
              </a:ext>
            </a:extLst>
          </p:cNvPr>
          <p:cNvSpPr txBox="1">
            <a:spLocks noGrp="1"/>
          </p:cNvSpPr>
          <p:nvPr/>
        </p:nvSpPr>
        <p:spPr bwMode="auto">
          <a:xfrm>
            <a:off x="9185275" y="6526213"/>
            <a:ext cx="1219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241F616E-212B-4FAB-AECD-A9E6B862A358}" type="slidenum">
              <a:rPr lang="en-US" altLang="en-US" sz="1000" b="0" i="0">
                <a:solidFill>
                  <a:schemeClr val="bg1"/>
                </a:solidFill>
                <a:latin typeface="IBMHelvetica" pitchFamily="2" charset="0"/>
              </a:rPr>
              <a:pPr algn="r" eaLnBrk="1" hangingPunct="1">
                <a:spcBef>
                  <a:spcPct val="0"/>
                </a:spcBef>
              </a:pPr>
              <a:t>228</a:t>
            </a:fld>
            <a:endParaRPr lang="en-US" altLang="en-US" sz="1000" b="0" i="0">
              <a:solidFill>
                <a:schemeClr val="bg1"/>
              </a:solidFill>
              <a:latin typeface="IBMHelvetica" pitchFamily="2" charset="0"/>
            </a:endParaRPr>
          </a:p>
        </p:txBody>
      </p:sp>
      <p:sp>
        <p:nvSpPr>
          <p:cNvPr id="8195" name="Rectangle 2">
            <a:extLst>
              <a:ext uri="{FF2B5EF4-FFF2-40B4-BE49-F238E27FC236}">
                <a16:creationId xmlns:a16="http://schemas.microsoft.com/office/drawing/2014/main" id="{87D6BB98-9DEE-4FCD-B6E3-1386D2591266}"/>
              </a:ext>
            </a:extLst>
          </p:cNvPr>
          <p:cNvSpPr>
            <a:spLocks noGrp="1" noChangeArrowheads="1"/>
          </p:cNvSpPr>
          <p:nvPr>
            <p:ph type="title" idx="4294967295"/>
          </p:nvPr>
        </p:nvSpPr>
        <p:spPr/>
        <p:txBody>
          <a:bodyPr vert="horz" lIns="0" tIns="45720" rIns="0" bIns="45720" rtlCol="0" anchor="ctr">
            <a:normAutofit/>
          </a:bodyPr>
          <a:lstStyle/>
          <a:p>
            <a:r>
              <a:rPr lang="en-US" altLang="en-US" sz="3600"/>
              <a:t>MVC Architecture</a:t>
            </a:r>
          </a:p>
        </p:txBody>
      </p:sp>
      <p:sp>
        <p:nvSpPr>
          <p:cNvPr id="8196" name="Rectangle 3">
            <a:extLst>
              <a:ext uri="{FF2B5EF4-FFF2-40B4-BE49-F238E27FC236}">
                <a16:creationId xmlns:a16="http://schemas.microsoft.com/office/drawing/2014/main" id="{5392C518-601C-4493-B90F-037122AF238E}"/>
              </a:ext>
            </a:extLst>
          </p:cNvPr>
          <p:cNvSpPr>
            <a:spLocks noGrp="1" noChangeArrowheads="1"/>
          </p:cNvSpPr>
          <p:nvPr>
            <p:ph type="body" idx="4294967295"/>
          </p:nvPr>
        </p:nvSpPr>
        <p:spPr/>
        <p:txBody>
          <a:bodyPr vert="horz" lIns="45720" tIns="45720" rIns="45720" bIns="45720" rtlCol="0">
            <a:normAutofit/>
          </a:bodyPr>
          <a:lstStyle/>
          <a:p>
            <a:pPr marL="192088" indent="-192088"/>
            <a:endParaRPr lang="en-US" altLang="en-US" sz="1800"/>
          </a:p>
          <a:p>
            <a:pPr marL="192088" indent="-192088">
              <a:buNone/>
            </a:pPr>
            <a:endParaRPr lang="en-US" altLang="en-US" sz="1800"/>
          </a:p>
          <a:p>
            <a:pPr marL="192088" indent="-192088"/>
            <a:r>
              <a:rPr lang="en-US" altLang="en-US" sz="1800"/>
              <a:t>What is MVC Architecture ?</a:t>
            </a:r>
          </a:p>
          <a:p>
            <a:pPr marL="192088" indent="-192088"/>
            <a:r>
              <a:rPr lang="en-US" altLang="en-US" sz="1800"/>
              <a:t>Why MVC Architecture ?</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a:extLst>
              <a:ext uri="{FF2B5EF4-FFF2-40B4-BE49-F238E27FC236}">
                <a16:creationId xmlns:a16="http://schemas.microsoft.com/office/drawing/2014/main" id="{8AF3556E-3882-49FB-8E8E-9C5389C3E9B4}"/>
              </a:ext>
            </a:extLst>
          </p:cNvPr>
          <p:cNvSpPr txBox="1">
            <a:spLocks noGrp="1"/>
          </p:cNvSpPr>
          <p:nvPr/>
        </p:nvSpPr>
        <p:spPr bwMode="auto">
          <a:xfrm>
            <a:off x="9185275" y="6526213"/>
            <a:ext cx="1219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A4557EE6-5175-4599-B449-3C97C6FE12AD}" type="slidenum">
              <a:rPr lang="en-US" altLang="en-US" sz="1000" b="0" i="0">
                <a:solidFill>
                  <a:schemeClr val="bg1"/>
                </a:solidFill>
                <a:latin typeface="IBMHelvetica" pitchFamily="2" charset="0"/>
              </a:rPr>
              <a:pPr algn="r" eaLnBrk="1" hangingPunct="1">
                <a:spcBef>
                  <a:spcPct val="0"/>
                </a:spcBef>
              </a:pPr>
              <a:t>229</a:t>
            </a:fld>
            <a:endParaRPr lang="en-US" altLang="en-US" sz="1000" b="0" i="0">
              <a:solidFill>
                <a:schemeClr val="bg1"/>
              </a:solidFill>
              <a:latin typeface="IBMHelvetica" pitchFamily="2" charset="0"/>
            </a:endParaRPr>
          </a:p>
        </p:txBody>
      </p:sp>
      <p:sp>
        <p:nvSpPr>
          <p:cNvPr id="9219" name="Rectangle 2">
            <a:extLst>
              <a:ext uri="{FF2B5EF4-FFF2-40B4-BE49-F238E27FC236}">
                <a16:creationId xmlns:a16="http://schemas.microsoft.com/office/drawing/2014/main" id="{37F67C80-487E-4807-9B6F-5B81BD7D2149}"/>
              </a:ext>
            </a:extLst>
          </p:cNvPr>
          <p:cNvSpPr>
            <a:spLocks noGrp="1" noChangeArrowheads="1"/>
          </p:cNvSpPr>
          <p:nvPr>
            <p:ph type="title" idx="4294967295"/>
          </p:nvPr>
        </p:nvSpPr>
        <p:spPr/>
        <p:txBody>
          <a:bodyPr vert="horz" lIns="0" tIns="45720" rIns="0" bIns="45720" rtlCol="0" anchor="ctr">
            <a:normAutofit/>
          </a:bodyPr>
          <a:lstStyle/>
          <a:p>
            <a:r>
              <a:rPr lang="en-US" altLang="en-US" sz="2900"/>
              <a:t>What is MVC Architecture ?</a:t>
            </a:r>
          </a:p>
        </p:txBody>
      </p:sp>
      <p:sp>
        <p:nvSpPr>
          <p:cNvPr id="9220" name="Rectangle 3">
            <a:extLst>
              <a:ext uri="{FF2B5EF4-FFF2-40B4-BE49-F238E27FC236}">
                <a16:creationId xmlns:a16="http://schemas.microsoft.com/office/drawing/2014/main" id="{493F57F3-1AFA-477E-9812-5353F2C15E26}"/>
              </a:ext>
            </a:extLst>
          </p:cNvPr>
          <p:cNvSpPr>
            <a:spLocks noGrp="1" noChangeArrowheads="1"/>
          </p:cNvSpPr>
          <p:nvPr>
            <p:ph type="body" sz="half" idx="4294967295"/>
          </p:nvPr>
        </p:nvSpPr>
        <p:spPr>
          <a:xfrm>
            <a:off x="2209801" y="1776413"/>
            <a:ext cx="7572375" cy="3598862"/>
          </a:xfrm>
        </p:spPr>
        <p:txBody>
          <a:bodyPr vert="horz" lIns="45720" tIns="45720" rIns="45720" bIns="45720" rtlCol="0">
            <a:normAutofit/>
          </a:bodyPr>
          <a:lstStyle/>
          <a:p>
            <a:pPr marL="192088" indent="-192088" algn="just">
              <a:spcBef>
                <a:spcPct val="0"/>
              </a:spcBef>
              <a:buNone/>
            </a:pPr>
            <a:endParaRPr lang="en-US" altLang="en-US" sz="1800"/>
          </a:p>
          <a:p>
            <a:pPr marL="192088" indent="-192088" algn="just">
              <a:spcBef>
                <a:spcPct val="0"/>
              </a:spcBef>
              <a:buNone/>
            </a:pPr>
            <a:r>
              <a:rPr lang="en-US" altLang="en-US" sz="1800"/>
              <a:t>	An architecture which implements the separation of business logic and application data from the presentation data to the user is called MVC Architecture</a:t>
            </a:r>
          </a:p>
          <a:p>
            <a:pPr marL="192088" indent="-192088" algn="just">
              <a:spcBef>
                <a:spcPct val="0"/>
              </a:spcBef>
              <a:buNone/>
            </a:pPr>
            <a:endParaRPr lang="en-US" altLang="en-US" sz="1800"/>
          </a:p>
          <a:p>
            <a:pPr marL="192088" indent="-192088" algn="just">
              <a:spcBef>
                <a:spcPct val="0"/>
              </a:spcBef>
              <a:buNone/>
            </a:pPr>
            <a:endParaRPr lang="en-US" altLang="en-US"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a:extLst>
              <a:ext uri="{FF2B5EF4-FFF2-40B4-BE49-F238E27FC236}">
                <a16:creationId xmlns:a16="http://schemas.microsoft.com/office/drawing/2014/main" id="{BD641C63-D863-4C13-8F37-BD8D86F3EF55}"/>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66C29A94-389F-42AF-9F80-DBA26B4BC96A}" type="slidenum">
              <a:rPr lang="en-US" altLang="en-US" sz="1000" i="0">
                <a:solidFill>
                  <a:srgbClr val="FFFFFF"/>
                </a:solidFill>
              </a:rPr>
              <a:pPr algn="l" eaLnBrk="1" hangingPunct="1"/>
              <a:t>23</a:t>
            </a:fld>
            <a:endParaRPr lang="en-US" altLang="en-US" sz="1000" i="0">
              <a:solidFill>
                <a:srgbClr val="FFFFFF"/>
              </a:solidFill>
            </a:endParaRPr>
          </a:p>
        </p:txBody>
      </p:sp>
      <p:sp>
        <p:nvSpPr>
          <p:cNvPr id="23555" name="Rectangle 2">
            <a:extLst>
              <a:ext uri="{FF2B5EF4-FFF2-40B4-BE49-F238E27FC236}">
                <a16:creationId xmlns:a16="http://schemas.microsoft.com/office/drawing/2014/main" id="{567A98B3-96BC-4401-8439-57128B78DB77}"/>
              </a:ext>
            </a:extLst>
          </p:cNvPr>
          <p:cNvSpPr>
            <a:spLocks noGrp="1" noChangeArrowheads="1"/>
          </p:cNvSpPr>
          <p:nvPr>
            <p:ph type="title" idx="4294967295"/>
          </p:nvPr>
        </p:nvSpPr>
        <p:spPr bwMode="auto">
          <a:xfrm>
            <a:off x="1524000" y="871539"/>
            <a:ext cx="9144000" cy="498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r>
              <a:rPr lang="en-US" altLang="en-US"/>
              <a:t>Building a Servlet</a:t>
            </a:r>
          </a:p>
        </p:txBody>
      </p:sp>
      <p:sp>
        <p:nvSpPr>
          <p:cNvPr id="23556" name="Rectangle 3">
            <a:extLst>
              <a:ext uri="{FF2B5EF4-FFF2-40B4-BE49-F238E27FC236}">
                <a16:creationId xmlns:a16="http://schemas.microsoft.com/office/drawing/2014/main" id="{08D3702E-B58C-47C3-8A2F-7A6205D244CB}"/>
              </a:ext>
            </a:extLst>
          </p:cNvPr>
          <p:cNvSpPr>
            <a:spLocks noChangeArrowheads="1"/>
          </p:cNvSpPr>
          <p:nvPr/>
        </p:nvSpPr>
        <p:spPr bwMode="auto">
          <a:xfrm>
            <a:off x="5257800" y="1600200"/>
            <a:ext cx="4495800" cy="4724400"/>
          </a:xfrm>
          <a:prstGeom prst="rect">
            <a:avLst/>
          </a:prstGeom>
          <a:gradFill rotWithShape="1">
            <a:gsLst>
              <a:gs pos="0">
                <a:srgbClr val="FFFF99"/>
              </a:gs>
              <a:gs pos="100000">
                <a:srgbClr val="D5DAFD"/>
              </a:gs>
            </a:gsLst>
            <a:lin ang="5400000" scaled="1"/>
          </a:gradFill>
          <a:ln w="9525">
            <a:miter lim="800000"/>
            <a:headEnd/>
            <a:tailEnd/>
          </a:ln>
          <a:scene3d>
            <a:camera prst="legacyPerspectiveBottom"/>
            <a:lightRig rig="legacyFlat3" dir="t"/>
          </a:scene3d>
          <a:sp3d extrusionH="887400" prstMaterial="legacyMatte">
            <a:bevelT w="13500" h="13500" prst="angle"/>
            <a:bevelB w="13500" h="13500" prst="angle"/>
            <a:extrusionClr>
              <a:srgbClr val="FFFF99"/>
            </a:extrusionClr>
            <a:contourClr>
              <a:srgbClr val="FFFF99"/>
            </a:contourClr>
          </a:sp3d>
        </p:spPr>
        <p:txBody>
          <a:bodyPr>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i="0"/>
              <a:t>J2EE Application Server</a:t>
            </a:r>
          </a:p>
        </p:txBody>
      </p:sp>
      <p:sp>
        <p:nvSpPr>
          <p:cNvPr id="23557" name="Rectangle 4">
            <a:extLst>
              <a:ext uri="{FF2B5EF4-FFF2-40B4-BE49-F238E27FC236}">
                <a16:creationId xmlns:a16="http://schemas.microsoft.com/office/drawing/2014/main" id="{418ECA50-B12A-4A1D-8700-1EBF9910652B}"/>
              </a:ext>
            </a:extLst>
          </p:cNvPr>
          <p:cNvSpPr>
            <a:spLocks noChangeArrowheads="1"/>
          </p:cNvSpPr>
          <p:nvPr/>
        </p:nvSpPr>
        <p:spPr bwMode="auto">
          <a:xfrm>
            <a:off x="5486401" y="2209800"/>
            <a:ext cx="4017963" cy="3962400"/>
          </a:xfrm>
          <a:prstGeom prst="rect">
            <a:avLst/>
          </a:prstGeom>
          <a:gradFill rotWithShape="1">
            <a:gsLst>
              <a:gs pos="0">
                <a:srgbClr val="FFFF99">
                  <a:alpha val="60001"/>
                </a:srgbClr>
              </a:gs>
              <a:gs pos="100000">
                <a:srgbClr val="D5DAFD"/>
              </a:gs>
            </a:gsLst>
            <a:lin ang="5400000" scaled="1"/>
          </a:gradFill>
          <a:ln>
            <a:noFill/>
          </a:ln>
          <a:effectLst>
            <a:prstShdw prst="shdw17" dist="17961" dir="13500000">
              <a:srgbClr val="99995C"/>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i="0"/>
              <a:t>Web Container</a:t>
            </a:r>
          </a:p>
        </p:txBody>
      </p:sp>
      <p:sp>
        <p:nvSpPr>
          <p:cNvPr id="23558" name="Rectangle 5">
            <a:extLst>
              <a:ext uri="{FF2B5EF4-FFF2-40B4-BE49-F238E27FC236}">
                <a16:creationId xmlns:a16="http://schemas.microsoft.com/office/drawing/2014/main" id="{31D5FF67-20BD-4721-96DC-38D6445F2606}"/>
              </a:ext>
            </a:extLst>
          </p:cNvPr>
          <p:cNvSpPr>
            <a:spLocks noChangeArrowheads="1"/>
          </p:cNvSpPr>
          <p:nvPr/>
        </p:nvSpPr>
        <p:spPr bwMode="auto">
          <a:xfrm>
            <a:off x="5638801" y="2743200"/>
            <a:ext cx="3698875" cy="533400"/>
          </a:xfrm>
          <a:prstGeom prst="rect">
            <a:avLst/>
          </a:prstGeom>
          <a:gradFill rotWithShape="1">
            <a:gsLst>
              <a:gs pos="0">
                <a:srgbClr val="FFFF99"/>
              </a:gs>
              <a:gs pos="100000">
                <a:srgbClr val="D5DAFD"/>
              </a:gs>
            </a:gsLst>
            <a:lin ang="5400000" scaled="1"/>
          </a:gradFill>
          <a:ln>
            <a:noFill/>
          </a:ln>
          <a:effectLst>
            <a:prstShdw prst="shdw17" dist="17961" dir="2700000">
              <a:srgbClr val="99995C"/>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Loads The Servlet class</a:t>
            </a:r>
          </a:p>
        </p:txBody>
      </p:sp>
      <p:sp>
        <p:nvSpPr>
          <p:cNvPr id="23559" name="Rectangle 6">
            <a:extLst>
              <a:ext uri="{FF2B5EF4-FFF2-40B4-BE49-F238E27FC236}">
                <a16:creationId xmlns:a16="http://schemas.microsoft.com/office/drawing/2014/main" id="{41731E39-96F5-42BD-9179-096B3EF47468}"/>
              </a:ext>
            </a:extLst>
          </p:cNvPr>
          <p:cNvSpPr>
            <a:spLocks noChangeArrowheads="1"/>
          </p:cNvSpPr>
          <p:nvPr/>
        </p:nvSpPr>
        <p:spPr bwMode="auto">
          <a:xfrm>
            <a:off x="5638801" y="3429000"/>
            <a:ext cx="3698875" cy="533400"/>
          </a:xfrm>
          <a:prstGeom prst="rect">
            <a:avLst/>
          </a:prstGeom>
          <a:gradFill rotWithShape="1">
            <a:gsLst>
              <a:gs pos="0">
                <a:srgbClr val="FFFF99"/>
              </a:gs>
              <a:gs pos="100000">
                <a:srgbClr val="D5DAFD"/>
              </a:gs>
            </a:gsLst>
            <a:lin ang="5400000" scaled="1"/>
          </a:gradFill>
          <a:ln>
            <a:noFill/>
          </a:ln>
          <a:effectLst>
            <a:prstShdw prst="shdw17" dist="17961" dir="2700000">
              <a:srgbClr val="99995C"/>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Instantiates the Servlet</a:t>
            </a:r>
          </a:p>
        </p:txBody>
      </p:sp>
      <p:sp>
        <p:nvSpPr>
          <p:cNvPr id="23560" name="Rectangle 7">
            <a:extLst>
              <a:ext uri="{FF2B5EF4-FFF2-40B4-BE49-F238E27FC236}">
                <a16:creationId xmlns:a16="http://schemas.microsoft.com/office/drawing/2014/main" id="{96359C7B-752D-406E-979D-592AEBC6B14B}"/>
              </a:ext>
            </a:extLst>
          </p:cNvPr>
          <p:cNvSpPr>
            <a:spLocks noChangeArrowheads="1"/>
          </p:cNvSpPr>
          <p:nvPr/>
        </p:nvSpPr>
        <p:spPr bwMode="auto">
          <a:xfrm>
            <a:off x="5638801" y="4114800"/>
            <a:ext cx="3698875" cy="533400"/>
          </a:xfrm>
          <a:prstGeom prst="rect">
            <a:avLst/>
          </a:prstGeom>
          <a:gradFill rotWithShape="1">
            <a:gsLst>
              <a:gs pos="0">
                <a:srgbClr val="FFFF99"/>
              </a:gs>
              <a:gs pos="100000">
                <a:srgbClr val="D5DAFD"/>
              </a:gs>
            </a:gsLst>
            <a:lin ang="5400000" scaled="1"/>
          </a:gradFill>
          <a:ln>
            <a:noFill/>
          </a:ln>
          <a:effectLst>
            <a:prstShdw prst="shdw17" dist="17961" dir="2700000">
              <a:srgbClr val="99995C"/>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Initializes the Servlet Instance</a:t>
            </a:r>
          </a:p>
        </p:txBody>
      </p:sp>
      <p:sp>
        <p:nvSpPr>
          <p:cNvPr id="23561" name="Rectangle 8">
            <a:extLst>
              <a:ext uri="{FF2B5EF4-FFF2-40B4-BE49-F238E27FC236}">
                <a16:creationId xmlns:a16="http://schemas.microsoft.com/office/drawing/2014/main" id="{F2FC8F0D-C802-4F46-BC66-3D90C47032AC}"/>
              </a:ext>
            </a:extLst>
          </p:cNvPr>
          <p:cNvSpPr>
            <a:spLocks noChangeArrowheads="1"/>
          </p:cNvSpPr>
          <p:nvPr/>
        </p:nvSpPr>
        <p:spPr bwMode="auto">
          <a:xfrm>
            <a:off x="5638801" y="4800600"/>
            <a:ext cx="3698875" cy="533400"/>
          </a:xfrm>
          <a:prstGeom prst="rect">
            <a:avLst/>
          </a:prstGeom>
          <a:gradFill rotWithShape="1">
            <a:gsLst>
              <a:gs pos="0">
                <a:srgbClr val="FFFF99"/>
              </a:gs>
              <a:gs pos="100000">
                <a:srgbClr val="D5DAFD"/>
              </a:gs>
            </a:gsLst>
            <a:lin ang="5400000" scaled="1"/>
          </a:gradFill>
          <a:ln>
            <a:noFill/>
          </a:ln>
          <a:effectLst>
            <a:prstShdw prst="shdw17" dist="17961" dir="2700000">
              <a:srgbClr val="99995C"/>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Passes request to the Servlet Instance</a:t>
            </a:r>
          </a:p>
        </p:txBody>
      </p:sp>
      <p:sp>
        <p:nvSpPr>
          <p:cNvPr id="23562" name="Rectangle 9">
            <a:extLst>
              <a:ext uri="{FF2B5EF4-FFF2-40B4-BE49-F238E27FC236}">
                <a16:creationId xmlns:a16="http://schemas.microsoft.com/office/drawing/2014/main" id="{BAD13D0E-08F1-4B42-A44C-0C674D4A65F3}"/>
              </a:ext>
            </a:extLst>
          </p:cNvPr>
          <p:cNvSpPr>
            <a:spLocks noChangeArrowheads="1"/>
          </p:cNvSpPr>
          <p:nvPr/>
        </p:nvSpPr>
        <p:spPr bwMode="auto">
          <a:xfrm>
            <a:off x="5638801" y="5486400"/>
            <a:ext cx="3698875" cy="533400"/>
          </a:xfrm>
          <a:prstGeom prst="rect">
            <a:avLst/>
          </a:prstGeom>
          <a:gradFill rotWithShape="1">
            <a:gsLst>
              <a:gs pos="0">
                <a:srgbClr val="FFFF99"/>
              </a:gs>
              <a:gs pos="100000">
                <a:srgbClr val="D5DAFD"/>
              </a:gs>
            </a:gsLst>
            <a:lin ang="5400000" scaled="1"/>
          </a:gradFill>
          <a:ln>
            <a:noFill/>
          </a:ln>
          <a:effectLst>
            <a:prstShdw prst="shdw17" dist="17961" dir="2700000">
              <a:srgbClr val="99995C"/>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Sends Response</a:t>
            </a:r>
          </a:p>
        </p:txBody>
      </p:sp>
      <p:sp>
        <p:nvSpPr>
          <p:cNvPr id="23563" name="Rectangle 10">
            <a:extLst>
              <a:ext uri="{FF2B5EF4-FFF2-40B4-BE49-F238E27FC236}">
                <a16:creationId xmlns:a16="http://schemas.microsoft.com/office/drawing/2014/main" id="{EFCE4790-6174-40C9-9F8C-2FD6AB2466E5}"/>
              </a:ext>
            </a:extLst>
          </p:cNvPr>
          <p:cNvSpPr>
            <a:spLocks noChangeArrowheads="1"/>
          </p:cNvSpPr>
          <p:nvPr/>
        </p:nvSpPr>
        <p:spPr bwMode="auto">
          <a:xfrm>
            <a:off x="1676400" y="3429000"/>
            <a:ext cx="2133600" cy="685800"/>
          </a:xfrm>
          <a:prstGeom prst="rect">
            <a:avLst/>
          </a:prstGeom>
          <a:solidFill>
            <a:srgbClr val="D5DAFD"/>
          </a:solidFill>
          <a:ln>
            <a:noFill/>
          </a:ln>
          <a:effectLst>
            <a:prstShdw prst="shdw17" dist="17961" dir="2700000">
              <a:srgbClr val="808398"/>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b="0" i="0"/>
              <a:t>First Client Request</a:t>
            </a:r>
          </a:p>
        </p:txBody>
      </p:sp>
      <p:sp>
        <p:nvSpPr>
          <p:cNvPr id="23564" name="AutoShape 11">
            <a:extLst>
              <a:ext uri="{FF2B5EF4-FFF2-40B4-BE49-F238E27FC236}">
                <a16:creationId xmlns:a16="http://schemas.microsoft.com/office/drawing/2014/main" id="{AEAE66B0-AD0D-4DA6-8E2D-B15F1DE9F8EC}"/>
              </a:ext>
            </a:extLst>
          </p:cNvPr>
          <p:cNvSpPr>
            <a:spLocks noChangeArrowheads="1"/>
          </p:cNvSpPr>
          <p:nvPr/>
        </p:nvSpPr>
        <p:spPr bwMode="auto">
          <a:xfrm>
            <a:off x="2743200" y="2438400"/>
            <a:ext cx="152400" cy="990600"/>
          </a:xfrm>
          <a:prstGeom prst="flowChartAlternateProcess">
            <a:avLst/>
          </a:prstGeom>
          <a:gradFill rotWithShape="1">
            <a:gsLst>
              <a:gs pos="0">
                <a:srgbClr val="D5DAFD"/>
              </a:gs>
              <a:gs pos="100000">
                <a:srgbClr val="FFFF99"/>
              </a:gs>
            </a:gsLst>
            <a:lin ang="5400000" scaled="1"/>
          </a:gradFill>
          <a:ln>
            <a:noFill/>
          </a:ln>
          <a:effectLst>
            <a:prstShdw prst="shdw17" dist="17961" dir="2700000">
              <a:srgbClr val="99995C"/>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23565" name="AutoShape 12">
            <a:extLst>
              <a:ext uri="{FF2B5EF4-FFF2-40B4-BE49-F238E27FC236}">
                <a16:creationId xmlns:a16="http://schemas.microsoft.com/office/drawing/2014/main" id="{7DEB6B72-FB5A-49A2-A1B1-1AA6BA5BD486}"/>
              </a:ext>
            </a:extLst>
          </p:cNvPr>
          <p:cNvSpPr>
            <a:spLocks noChangeArrowheads="1"/>
          </p:cNvSpPr>
          <p:nvPr/>
        </p:nvSpPr>
        <p:spPr bwMode="auto">
          <a:xfrm>
            <a:off x="2743200" y="2362200"/>
            <a:ext cx="2514600" cy="304800"/>
          </a:xfrm>
          <a:prstGeom prst="rightArrow">
            <a:avLst>
              <a:gd name="adj1" fmla="val 50000"/>
              <a:gd name="adj2" fmla="val 206250"/>
            </a:avLst>
          </a:prstGeom>
          <a:gradFill rotWithShape="1">
            <a:gsLst>
              <a:gs pos="0">
                <a:srgbClr val="D5DAFD"/>
              </a:gs>
              <a:gs pos="100000">
                <a:srgbClr val="FFFF99"/>
              </a:gs>
            </a:gsLst>
            <a:lin ang="5400000" scaled="1"/>
          </a:gradFill>
          <a:ln>
            <a:noFill/>
          </a:ln>
          <a:effectLst>
            <a:prstShdw prst="shdw17" dist="17961" dir="2700000">
              <a:srgbClr val="99995C"/>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23566" name="AutoShape 13">
            <a:extLst>
              <a:ext uri="{FF2B5EF4-FFF2-40B4-BE49-F238E27FC236}">
                <a16:creationId xmlns:a16="http://schemas.microsoft.com/office/drawing/2014/main" id="{E74BEE4C-716C-4CC8-983D-B42477EC1413}"/>
              </a:ext>
            </a:extLst>
          </p:cNvPr>
          <p:cNvSpPr>
            <a:spLocks noChangeArrowheads="1"/>
          </p:cNvSpPr>
          <p:nvPr/>
        </p:nvSpPr>
        <p:spPr bwMode="auto">
          <a:xfrm flipH="1">
            <a:off x="2743200" y="5562600"/>
            <a:ext cx="2514600" cy="152400"/>
          </a:xfrm>
          <a:prstGeom prst="flowChartAlternateProcess">
            <a:avLst/>
          </a:prstGeom>
          <a:gradFill rotWithShape="1">
            <a:gsLst>
              <a:gs pos="0">
                <a:srgbClr val="D5DAFD"/>
              </a:gs>
              <a:gs pos="100000">
                <a:srgbClr val="FFFF99"/>
              </a:gs>
            </a:gsLst>
            <a:lin ang="5400000" scaled="1"/>
          </a:gradFill>
          <a:ln>
            <a:noFill/>
          </a:ln>
          <a:effectLst>
            <a:prstShdw prst="shdw17" dist="17961" dir="2700000">
              <a:srgbClr val="99995C"/>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23567" name="AutoShape 14">
            <a:extLst>
              <a:ext uri="{FF2B5EF4-FFF2-40B4-BE49-F238E27FC236}">
                <a16:creationId xmlns:a16="http://schemas.microsoft.com/office/drawing/2014/main" id="{DD018133-CFCF-4F33-BD1B-B4D8CFE59B19}"/>
              </a:ext>
            </a:extLst>
          </p:cNvPr>
          <p:cNvSpPr>
            <a:spLocks noChangeArrowheads="1"/>
          </p:cNvSpPr>
          <p:nvPr/>
        </p:nvSpPr>
        <p:spPr bwMode="auto">
          <a:xfrm rot="16200000">
            <a:off x="2019300" y="4762500"/>
            <a:ext cx="1600200" cy="304800"/>
          </a:xfrm>
          <a:prstGeom prst="rightArrow">
            <a:avLst>
              <a:gd name="adj1" fmla="val 50000"/>
              <a:gd name="adj2" fmla="val 131250"/>
            </a:avLst>
          </a:prstGeom>
          <a:gradFill rotWithShape="1">
            <a:gsLst>
              <a:gs pos="0">
                <a:srgbClr val="D5DAFD"/>
              </a:gs>
              <a:gs pos="100000">
                <a:srgbClr val="FFFF99"/>
              </a:gs>
            </a:gsLst>
            <a:lin ang="5400000" scaled="1"/>
          </a:gradFill>
          <a:ln>
            <a:noFill/>
          </a:ln>
          <a:effectLst>
            <a:prstShdw prst="shdw17" dist="17961" dir="2700000">
              <a:srgbClr val="99995C"/>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4">
            <a:extLst>
              <a:ext uri="{FF2B5EF4-FFF2-40B4-BE49-F238E27FC236}">
                <a16:creationId xmlns:a16="http://schemas.microsoft.com/office/drawing/2014/main" id="{5C9D004C-C348-4310-BE45-0CFA3C215B48}"/>
              </a:ext>
            </a:extLst>
          </p:cNvPr>
          <p:cNvSpPr txBox="1">
            <a:spLocks noGrp="1"/>
          </p:cNvSpPr>
          <p:nvPr/>
        </p:nvSpPr>
        <p:spPr bwMode="auto">
          <a:xfrm>
            <a:off x="9185275" y="6526213"/>
            <a:ext cx="1219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3283EBF1-D25D-4F8C-9A37-D9678C65DD3F}" type="slidenum">
              <a:rPr lang="en-US" altLang="en-US" sz="1000" b="0" i="0">
                <a:solidFill>
                  <a:schemeClr val="bg1"/>
                </a:solidFill>
                <a:latin typeface="IBMHelvetica" pitchFamily="2" charset="0"/>
              </a:rPr>
              <a:pPr algn="r" eaLnBrk="1" hangingPunct="1">
                <a:spcBef>
                  <a:spcPct val="0"/>
                </a:spcBef>
              </a:pPr>
              <a:t>230</a:t>
            </a:fld>
            <a:endParaRPr lang="en-US" altLang="en-US" sz="1000" b="0" i="0">
              <a:solidFill>
                <a:schemeClr val="bg1"/>
              </a:solidFill>
              <a:latin typeface="IBMHelvetica" pitchFamily="2" charset="0"/>
            </a:endParaRPr>
          </a:p>
        </p:txBody>
      </p:sp>
      <p:sp>
        <p:nvSpPr>
          <p:cNvPr id="10243" name="Rectangle 18">
            <a:extLst>
              <a:ext uri="{FF2B5EF4-FFF2-40B4-BE49-F238E27FC236}">
                <a16:creationId xmlns:a16="http://schemas.microsoft.com/office/drawing/2014/main" id="{47E01220-A408-4CD1-BAED-5A9867F2F4AA}"/>
              </a:ext>
            </a:extLst>
          </p:cNvPr>
          <p:cNvSpPr>
            <a:spLocks noGrp="1" noChangeArrowheads="1"/>
          </p:cNvSpPr>
          <p:nvPr>
            <p:ph type="title" idx="4294967295"/>
          </p:nvPr>
        </p:nvSpPr>
        <p:spPr/>
        <p:txBody>
          <a:bodyPr vert="horz" lIns="0" tIns="45720" rIns="0" bIns="45720" rtlCol="0" anchor="ctr">
            <a:normAutofit/>
          </a:bodyPr>
          <a:lstStyle/>
          <a:p>
            <a:r>
              <a:rPr lang="en-US" altLang="en-US" sz="2900"/>
              <a:t>Why MVC Architecture ?</a:t>
            </a:r>
          </a:p>
        </p:txBody>
      </p:sp>
      <p:sp>
        <p:nvSpPr>
          <p:cNvPr id="10244" name="Rectangle 20">
            <a:extLst>
              <a:ext uri="{FF2B5EF4-FFF2-40B4-BE49-F238E27FC236}">
                <a16:creationId xmlns:a16="http://schemas.microsoft.com/office/drawing/2014/main" id="{3000AA9A-96CB-417A-ACEA-A7E2FB43E40E}"/>
              </a:ext>
            </a:extLst>
          </p:cNvPr>
          <p:cNvSpPr>
            <a:spLocks noGrp="1" noChangeArrowheads="1"/>
          </p:cNvSpPr>
          <p:nvPr>
            <p:ph type="body" idx="4294967295"/>
          </p:nvPr>
        </p:nvSpPr>
        <p:spPr/>
        <p:txBody>
          <a:bodyPr vert="horz" lIns="45720" tIns="45720" rIns="45720" bIns="45720" rtlCol="0">
            <a:normAutofit/>
          </a:bodyPr>
          <a:lstStyle/>
          <a:p>
            <a:pPr marL="192088" indent="-192088" algn="just"/>
            <a:r>
              <a:rPr lang="en-US" altLang="en-US" sz="1800" b="1"/>
              <a:t>Reusable</a:t>
            </a:r>
            <a:r>
              <a:rPr lang="en-US" altLang="en-US" sz="1800"/>
              <a:t> : When the problems recurs, there is no need to invent a new solution, we just have to follow the pattern and adapt it as necessary. </a:t>
            </a:r>
          </a:p>
          <a:p>
            <a:pPr marL="192088" indent="-192088" algn="just"/>
            <a:r>
              <a:rPr lang="en-US" altLang="en-US" sz="1800" b="1"/>
              <a:t>Expressive</a:t>
            </a:r>
            <a:r>
              <a:rPr lang="en-US" altLang="en-US" sz="1800"/>
              <a:t>: By using the MVC design pattern our application becomes more expressive. </a:t>
            </a:r>
          </a:p>
          <a:p>
            <a:pPr marL="192088" indent="-192088" algn="just">
              <a:buNone/>
            </a:pPr>
            <a:endParaRPr lang="en-US" altLang="en-US" sz="180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4">
            <a:extLst>
              <a:ext uri="{FF2B5EF4-FFF2-40B4-BE49-F238E27FC236}">
                <a16:creationId xmlns:a16="http://schemas.microsoft.com/office/drawing/2014/main" id="{53823E62-CFBF-4A3D-94DF-5B714A45FF58}"/>
              </a:ext>
            </a:extLst>
          </p:cNvPr>
          <p:cNvSpPr txBox="1">
            <a:spLocks noGrp="1"/>
          </p:cNvSpPr>
          <p:nvPr/>
        </p:nvSpPr>
        <p:spPr bwMode="auto">
          <a:xfrm>
            <a:off x="9185275" y="6526213"/>
            <a:ext cx="1219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0E61BE00-587D-4BF8-A657-578A55240315}" type="slidenum">
              <a:rPr lang="en-US" altLang="en-US" sz="1000" b="0" i="0">
                <a:solidFill>
                  <a:schemeClr val="bg1"/>
                </a:solidFill>
                <a:latin typeface="IBMHelvetica" pitchFamily="2" charset="0"/>
              </a:rPr>
              <a:pPr algn="r" eaLnBrk="1" hangingPunct="1">
                <a:spcBef>
                  <a:spcPct val="0"/>
                </a:spcBef>
              </a:pPr>
              <a:t>231</a:t>
            </a:fld>
            <a:endParaRPr lang="en-US" altLang="en-US" sz="1000" b="0" i="0">
              <a:solidFill>
                <a:schemeClr val="bg1"/>
              </a:solidFill>
              <a:latin typeface="IBMHelvetica" pitchFamily="2" charset="0"/>
            </a:endParaRPr>
          </a:p>
        </p:txBody>
      </p:sp>
      <p:sp>
        <p:nvSpPr>
          <p:cNvPr id="11267" name="Rectangle 2">
            <a:extLst>
              <a:ext uri="{FF2B5EF4-FFF2-40B4-BE49-F238E27FC236}">
                <a16:creationId xmlns:a16="http://schemas.microsoft.com/office/drawing/2014/main" id="{F9730B0A-A4D3-4046-B243-768914C2C243}"/>
              </a:ext>
            </a:extLst>
          </p:cNvPr>
          <p:cNvSpPr>
            <a:spLocks noGrp="1" noChangeArrowheads="1"/>
          </p:cNvSpPr>
          <p:nvPr>
            <p:ph type="title" idx="4294967295"/>
          </p:nvPr>
        </p:nvSpPr>
        <p:spPr/>
        <p:txBody>
          <a:bodyPr vert="horz" lIns="0" tIns="45720" rIns="0" bIns="45720" rtlCol="0" anchor="ctr">
            <a:normAutofit/>
          </a:bodyPr>
          <a:lstStyle/>
          <a:p>
            <a:r>
              <a:rPr lang="en-US" altLang="en-US" sz="3300"/>
              <a:t>Advantages</a:t>
            </a:r>
          </a:p>
        </p:txBody>
      </p:sp>
      <p:sp>
        <p:nvSpPr>
          <p:cNvPr id="11268" name="Rectangle 3">
            <a:extLst>
              <a:ext uri="{FF2B5EF4-FFF2-40B4-BE49-F238E27FC236}">
                <a16:creationId xmlns:a16="http://schemas.microsoft.com/office/drawing/2014/main" id="{91EE4798-CBEE-4308-96D6-401BCDB776F6}"/>
              </a:ext>
            </a:extLst>
          </p:cNvPr>
          <p:cNvSpPr>
            <a:spLocks noGrp="1" noChangeArrowheads="1"/>
          </p:cNvSpPr>
          <p:nvPr>
            <p:ph type="body" idx="4294967295"/>
          </p:nvPr>
        </p:nvSpPr>
        <p:spPr/>
        <p:txBody>
          <a:bodyPr vert="horz" lIns="45720" tIns="45720" rIns="45720" bIns="45720" rtlCol="0">
            <a:normAutofit/>
          </a:bodyPr>
          <a:lstStyle/>
          <a:p>
            <a:pPr marL="192088" indent="-192088"/>
            <a:r>
              <a:rPr lang="en-US" altLang="en-US" sz="1800">
                <a:solidFill>
                  <a:srgbClr val="000000"/>
                </a:solidFill>
                <a:cs typeface="Times New Roman" panose="02020603050405020304" pitchFamily="18" charset="0"/>
              </a:rPr>
              <a:t>Independence of the </a:t>
            </a:r>
            <a:r>
              <a:rPr lang="en-US" altLang="en-US" sz="1800" i="1">
                <a:solidFill>
                  <a:srgbClr val="000000"/>
                </a:solidFill>
                <a:cs typeface="Times New Roman" panose="02020603050405020304" pitchFamily="18" charset="0"/>
              </a:rPr>
              <a:t>model </a:t>
            </a:r>
            <a:r>
              <a:rPr lang="en-US" altLang="en-US" sz="1800">
                <a:solidFill>
                  <a:srgbClr val="000000"/>
                </a:solidFill>
                <a:cs typeface="Times New Roman" panose="02020603050405020304" pitchFamily="18" charset="0"/>
              </a:rPr>
              <a:t>and </a:t>
            </a:r>
            <a:r>
              <a:rPr lang="en-US" altLang="en-US" sz="1800" i="1">
                <a:solidFill>
                  <a:srgbClr val="000000"/>
                </a:solidFill>
                <a:cs typeface="Times New Roman" panose="02020603050405020304" pitchFamily="18" charset="0"/>
              </a:rPr>
              <a:t>views</a:t>
            </a:r>
            <a:endParaRPr lang="en-US" altLang="en-US" sz="1800">
              <a:cs typeface="Times New Roman" panose="02020603050405020304" pitchFamily="18" charset="0"/>
            </a:endParaRPr>
          </a:p>
          <a:p>
            <a:pPr marL="192088" indent="-192088"/>
            <a:r>
              <a:rPr lang="en-US" altLang="en-US" sz="1800">
                <a:solidFill>
                  <a:srgbClr val="000000"/>
                </a:solidFill>
                <a:cs typeface="Times New Roman" panose="02020603050405020304" pitchFamily="18" charset="0"/>
              </a:rPr>
              <a:t>Can have multiple views simultaneously open</a:t>
            </a:r>
            <a:endParaRPr lang="en-US" altLang="en-US" sz="1800">
              <a:cs typeface="Times New Roman" panose="02020603050405020304" pitchFamily="18" charset="0"/>
            </a:endParaRPr>
          </a:p>
          <a:p>
            <a:pPr marL="192088" indent="-192088"/>
            <a:r>
              <a:rPr lang="en-US" altLang="en-US" sz="1800">
                <a:solidFill>
                  <a:srgbClr val="000000"/>
                </a:solidFill>
                <a:cs typeface="Times New Roman" panose="02020603050405020304" pitchFamily="18" charset="0"/>
              </a:rPr>
              <a:t>Can create additional views without modifying the model.</a:t>
            </a:r>
            <a:endParaRPr lang="en-US" altLang="en-US" sz="1800">
              <a:cs typeface="Times New Roman" panose="02020603050405020304" pitchFamily="18" charset="0"/>
            </a:endParaRPr>
          </a:p>
          <a:p>
            <a:pPr marL="192088" indent="-192088"/>
            <a:r>
              <a:rPr lang="en-US" altLang="en-US" sz="1800">
                <a:solidFill>
                  <a:srgbClr val="000000"/>
                </a:solidFill>
                <a:cs typeface="Times New Roman" panose="02020603050405020304" pitchFamily="18" charset="0"/>
              </a:rPr>
              <a:t>Can create nested views without modifying the model.</a:t>
            </a:r>
            <a:endParaRPr lang="en-US" altLang="en-US" sz="1800">
              <a:cs typeface="Times New Roman" panose="02020603050405020304" pitchFamily="18" charset="0"/>
            </a:endParaRPr>
          </a:p>
          <a:p>
            <a:pPr marL="192088" indent="-192088"/>
            <a:r>
              <a:rPr lang="en-US" altLang="en-US" sz="1800">
                <a:solidFill>
                  <a:srgbClr val="000000"/>
                </a:solidFill>
                <a:cs typeface="Times New Roman" panose="02020603050405020304" pitchFamily="18" charset="0"/>
              </a:rPr>
              <a:t>Can enhance and/or optimize model without changing the views.</a:t>
            </a:r>
            <a:endParaRPr lang="en-US" altLang="en-US" sz="1800">
              <a:cs typeface="Times New Roman" panose="02020603050405020304" pitchFamily="18" charset="0"/>
            </a:endParaRPr>
          </a:p>
          <a:p>
            <a:pPr marL="192088" indent="-192088"/>
            <a:r>
              <a:rPr lang="en-US" altLang="en-US" sz="1800">
                <a:solidFill>
                  <a:srgbClr val="000000"/>
                </a:solidFill>
                <a:cs typeface="Times New Roman" panose="02020603050405020304" pitchFamily="18" charset="0"/>
              </a:rPr>
              <a:t>Easy to change “look and feel” of views.</a:t>
            </a:r>
            <a:endParaRPr lang="en-US" altLang="en-US" sz="1800">
              <a:cs typeface="Times New Roman" panose="02020603050405020304" pitchFamily="18" charset="0"/>
            </a:endParaRPr>
          </a:p>
          <a:p>
            <a:pPr marL="192088" indent="-192088">
              <a:buNone/>
            </a:pPr>
            <a:endParaRPr lang="en-US" altLang="en-US" sz="1800">
              <a:cs typeface="Times New Roman" panose="02020603050405020304" pitchFamily="18" charset="0"/>
            </a:endParaRPr>
          </a:p>
          <a:p>
            <a:pPr marL="192088" indent="-192088"/>
            <a:endParaRPr lang="en-US" altLang="en-US" sz="180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a:extLst>
              <a:ext uri="{FF2B5EF4-FFF2-40B4-BE49-F238E27FC236}">
                <a16:creationId xmlns:a16="http://schemas.microsoft.com/office/drawing/2014/main" id="{36F67500-62FE-438F-A41E-DE3B83C7C13E}"/>
              </a:ext>
            </a:extLst>
          </p:cNvPr>
          <p:cNvSpPr txBox="1">
            <a:spLocks noGrp="1"/>
          </p:cNvSpPr>
          <p:nvPr/>
        </p:nvSpPr>
        <p:spPr bwMode="auto">
          <a:xfrm>
            <a:off x="9185275" y="6526213"/>
            <a:ext cx="1219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A5DECDBB-A857-4DF9-A338-01231AD3FE2D}" type="slidenum">
              <a:rPr lang="en-US" altLang="en-US" sz="1000" b="0" i="0">
                <a:solidFill>
                  <a:schemeClr val="bg1"/>
                </a:solidFill>
                <a:latin typeface="IBMHelvetica" pitchFamily="2" charset="0"/>
              </a:rPr>
              <a:pPr algn="r" eaLnBrk="1" hangingPunct="1">
                <a:spcBef>
                  <a:spcPct val="0"/>
                </a:spcBef>
              </a:pPr>
              <a:t>232</a:t>
            </a:fld>
            <a:endParaRPr lang="en-US" altLang="en-US" sz="1000" b="0" i="0">
              <a:solidFill>
                <a:schemeClr val="bg1"/>
              </a:solidFill>
              <a:latin typeface="IBMHelvetica" pitchFamily="2" charset="0"/>
            </a:endParaRPr>
          </a:p>
        </p:txBody>
      </p:sp>
      <p:sp>
        <p:nvSpPr>
          <p:cNvPr id="12291" name="Rectangle 2">
            <a:extLst>
              <a:ext uri="{FF2B5EF4-FFF2-40B4-BE49-F238E27FC236}">
                <a16:creationId xmlns:a16="http://schemas.microsoft.com/office/drawing/2014/main" id="{BF647390-062D-484B-BFD7-8251E30E708A}"/>
              </a:ext>
            </a:extLst>
          </p:cNvPr>
          <p:cNvSpPr>
            <a:spLocks noGrp="1" noChangeArrowheads="1"/>
          </p:cNvSpPr>
          <p:nvPr>
            <p:ph type="title" idx="4294967295"/>
          </p:nvPr>
        </p:nvSpPr>
        <p:spPr/>
        <p:txBody>
          <a:bodyPr vert="horz" lIns="0" tIns="45720" rIns="0" bIns="45720" rtlCol="0" anchor="ctr">
            <a:normAutofit/>
          </a:bodyPr>
          <a:lstStyle/>
          <a:p>
            <a:r>
              <a:rPr lang="en-US" altLang="en-US" sz="3300"/>
              <a:t>Advantages</a:t>
            </a:r>
          </a:p>
        </p:txBody>
      </p:sp>
      <p:sp>
        <p:nvSpPr>
          <p:cNvPr id="12292" name="Rectangle 3">
            <a:extLst>
              <a:ext uri="{FF2B5EF4-FFF2-40B4-BE49-F238E27FC236}">
                <a16:creationId xmlns:a16="http://schemas.microsoft.com/office/drawing/2014/main" id="{0DC3F8A7-4A1B-4BC9-AD68-F692C53A48E9}"/>
              </a:ext>
            </a:extLst>
          </p:cNvPr>
          <p:cNvSpPr>
            <a:spLocks noGrp="1" noChangeArrowheads="1"/>
          </p:cNvSpPr>
          <p:nvPr>
            <p:ph type="body" idx="4294967295"/>
          </p:nvPr>
        </p:nvSpPr>
        <p:spPr>
          <a:xfrm>
            <a:off x="2057400" y="1447801"/>
            <a:ext cx="8077200" cy="3902075"/>
          </a:xfrm>
        </p:spPr>
        <p:txBody>
          <a:bodyPr vert="horz" lIns="45720" tIns="45720" rIns="45720" bIns="45720" rtlCol="0">
            <a:normAutofit/>
          </a:bodyPr>
          <a:lstStyle/>
          <a:p>
            <a:pPr marL="457200" indent="-457200" algn="just">
              <a:lnSpc>
                <a:spcPct val="94000"/>
              </a:lnSpc>
              <a:buNone/>
            </a:pPr>
            <a:r>
              <a:rPr lang="en-US" altLang="en-US" sz="1800"/>
              <a:t>1) </a:t>
            </a:r>
            <a:r>
              <a:rPr lang="en-US" altLang="en-US" sz="1600" b="1"/>
              <a:t>Multiple views using the same model:</a:t>
            </a:r>
            <a:r>
              <a:rPr lang="en-US" altLang="en-US" sz="1600"/>
              <a:t> The separation of model and view allows multiple views to use the same enterprise model. Consequently, an enterprise application's model components are easier to implement, test, and maintain, since all access to the model goes through these components.</a:t>
            </a:r>
          </a:p>
          <a:p>
            <a:pPr marL="457200" indent="-457200" algn="just">
              <a:lnSpc>
                <a:spcPct val="94000"/>
              </a:lnSpc>
              <a:buNone/>
            </a:pPr>
            <a:r>
              <a:rPr lang="en-US" altLang="en-US" sz="1600"/>
              <a:t>2) </a:t>
            </a:r>
            <a:r>
              <a:rPr lang="en-US" altLang="en-US" sz="1600" b="1"/>
              <a:t>Easier support for new types of clients:</a:t>
            </a:r>
            <a:r>
              <a:rPr lang="en-US" altLang="en-US" sz="1600"/>
              <a:t> To support a new type of client, you simply write a view and controller for it and wire them into the existing enterprise model.</a:t>
            </a:r>
          </a:p>
          <a:p>
            <a:pPr marL="457200" indent="-457200" algn="just">
              <a:lnSpc>
                <a:spcPct val="94000"/>
              </a:lnSpc>
            </a:pPr>
            <a:endParaRPr lang="en-US" altLang="en-US" sz="1600"/>
          </a:p>
          <a:p>
            <a:pPr marL="457200" indent="-457200" algn="just">
              <a:lnSpc>
                <a:spcPct val="94000"/>
              </a:lnSpc>
              <a:buNone/>
            </a:pPr>
            <a:r>
              <a:rPr lang="en-US" altLang="en-US" sz="1600"/>
              <a:t>3) </a:t>
            </a:r>
            <a:r>
              <a:rPr lang="en-US" altLang="en-US" sz="1600" b="1"/>
              <a:t>Clarity of design:</a:t>
            </a:r>
            <a:r>
              <a:rPr lang="en-US" altLang="en-US" sz="1600"/>
              <a:t> By glancing at the model's public method list, it should be easy to understand how to control the model's behavior. When designing the application, this trait makes the entire program easier to implement and maintain.</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a:extLst>
              <a:ext uri="{FF2B5EF4-FFF2-40B4-BE49-F238E27FC236}">
                <a16:creationId xmlns:a16="http://schemas.microsoft.com/office/drawing/2014/main" id="{E6D226A8-3F35-4DDC-82CD-6F1655DCCCB6}"/>
              </a:ext>
            </a:extLst>
          </p:cNvPr>
          <p:cNvSpPr txBox="1">
            <a:spLocks noGrp="1"/>
          </p:cNvSpPr>
          <p:nvPr/>
        </p:nvSpPr>
        <p:spPr bwMode="auto">
          <a:xfrm>
            <a:off x="9185275" y="6526213"/>
            <a:ext cx="12192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pPr>
            <a:fld id="{173232C5-6C31-4AB8-B788-FE1888935DA6}" type="slidenum">
              <a:rPr lang="en-US" altLang="en-US" sz="1000" b="0" i="0">
                <a:solidFill>
                  <a:schemeClr val="bg1"/>
                </a:solidFill>
                <a:latin typeface="IBMHelvetica" pitchFamily="2" charset="0"/>
              </a:rPr>
              <a:pPr algn="r" eaLnBrk="1" hangingPunct="1">
                <a:spcBef>
                  <a:spcPct val="0"/>
                </a:spcBef>
              </a:pPr>
              <a:t>233</a:t>
            </a:fld>
            <a:endParaRPr lang="en-US" altLang="en-US" sz="1000" b="0" i="0">
              <a:solidFill>
                <a:schemeClr val="bg1"/>
              </a:solidFill>
              <a:latin typeface="IBMHelvetica" pitchFamily="2" charset="0"/>
            </a:endParaRPr>
          </a:p>
        </p:txBody>
      </p:sp>
      <p:sp>
        <p:nvSpPr>
          <p:cNvPr id="13315" name="Rectangle 2">
            <a:extLst>
              <a:ext uri="{FF2B5EF4-FFF2-40B4-BE49-F238E27FC236}">
                <a16:creationId xmlns:a16="http://schemas.microsoft.com/office/drawing/2014/main" id="{211551AC-DB89-4B46-9F3C-7C6305784CE5}"/>
              </a:ext>
            </a:extLst>
          </p:cNvPr>
          <p:cNvSpPr>
            <a:spLocks noGrp="1" noChangeArrowheads="1"/>
          </p:cNvSpPr>
          <p:nvPr>
            <p:ph type="title" idx="4294967295"/>
          </p:nvPr>
        </p:nvSpPr>
        <p:spPr/>
        <p:txBody>
          <a:bodyPr vert="horz" lIns="0" tIns="45720" rIns="0" bIns="45720" rtlCol="0" anchor="ctr">
            <a:normAutofit/>
          </a:bodyPr>
          <a:lstStyle/>
          <a:p>
            <a:r>
              <a:rPr lang="en-US" altLang="en-US" sz="3300"/>
              <a:t>Advantages</a:t>
            </a:r>
          </a:p>
        </p:txBody>
      </p:sp>
      <p:sp>
        <p:nvSpPr>
          <p:cNvPr id="13316" name="Rectangle 3">
            <a:extLst>
              <a:ext uri="{FF2B5EF4-FFF2-40B4-BE49-F238E27FC236}">
                <a16:creationId xmlns:a16="http://schemas.microsoft.com/office/drawing/2014/main" id="{4F412E27-B5B0-4E72-8F5E-C726FA79095E}"/>
              </a:ext>
            </a:extLst>
          </p:cNvPr>
          <p:cNvSpPr>
            <a:spLocks noGrp="1" noChangeArrowheads="1"/>
          </p:cNvSpPr>
          <p:nvPr>
            <p:ph type="body" idx="4294967295"/>
          </p:nvPr>
        </p:nvSpPr>
        <p:spPr/>
        <p:txBody>
          <a:bodyPr vert="horz" lIns="45720" tIns="45720" rIns="45720" bIns="45720" rtlCol="0">
            <a:normAutofit/>
          </a:bodyPr>
          <a:lstStyle/>
          <a:p>
            <a:pPr marL="192088" indent="-192088">
              <a:buNone/>
            </a:pPr>
            <a:r>
              <a:rPr lang="en-US" altLang="en-US" sz="1800"/>
              <a:t>4)</a:t>
            </a:r>
            <a:r>
              <a:rPr lang="en-US" altLang="en-US" sz="1800" b="1"/>
              <a:t> </a:t>
            </a:r>
            <a:r>
              <a:rPr lang="en-US" altLang="en-US" sz="1600" b="1"/>
              <a:t>Efficient modularity:</a:t>
            </a:r>
            <a:r>
              <a:rPr lang="en-US" altLang="en-US" sz="1600"/>
              <a:t> of the design allows any of the components to be swapped in and out as the user or programmer desires - even the model! Changes to one aspect of the program aren't coupled to other aspects, eliminating many nasty debugging situations. Also, development of the various components can progress in parallel, once the interface between the components is clearly defined. </a:t>
            </a:r>
          </a:p>
          <a:p>
            <a:pPr marL="192088" indent="-192088">
              <a:buNone/>
            </a:pPr>
            <a:r>
              <a:rPr lang="en-US" altLang="en-US" sz="1600"/>
              <a:t>5) </a:t>
            </a:r>
            <a:r>
              <a:rPr lang="en-US" altLang="en-US" sz="1600" b="1"/>
              <a:t>Ease of growth:</a:t>
            </a:r>
            <a:r>
              <a:rPr lang="en-US" altLang="en-US" sz="1600"/>
              <a:t> Controllers and views can grow as the model grows; and older versions of the views and controllers can still be used as long as a common interface is maintained. </a:t>
            </a:r>
          </a:p>
          <a:p>
            <a:pPr marL="192088" indent="-192088">
              <a:buNone/>
            </a:pPr>
            <a:r>
              <a:rPr lang="en-US" altLang="en-US" sz="1600"/>
              <a:t>6) </a:t>
            </a:r>
            <a:r>
              <a:rPr lang="en-US" altLang="en-US" sz="1600" b="1"/>
              <a:t>Distributable:</a:t>
            </a:r>
            <a:r>
              <a:rPr lang="en-US" altLang="en-US" sz="1600"/>
              <a:t> With a couple of proxies one can easily distribute any MVC application by only altering the startup method of the application.</a:t>
            </a:r>
            <a:br>
              <a:rPr lang="en-US" altLang="en-US" sz="1600"/>
            </a:br>
            <a:endParaRPr lang="en-US" altLang="en-US" sz="160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a:extLst>
              <a:ext uri="{FF2B5EF4-FFF2-40B4-BE49-F238E27FC236}">
                <a16:creationId xmlns:a16="http://schemas.microsoft.com/office/drawing/2014/main" id="{021F3AD5-BC5D-4941-B6F0-1BE82CDD0F76}"/>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FA39B6D7-BB30-4BD2-AD81-49826F2B88AF}" type="slidenum">
              <a:rPr lang="en-US" altLang="en-US" sz="1000" i="0">
                <a:solidFill>
                  <a:srgbClr val="FFFFFF"/>
                </a:solidFill>
              </a:rPr>
              <a:pPr algn="l" eaLnBrk="1" hangingPunct="1"/>
              <a:t>234</a:t>
            </a:fld>
            <a:endParaRPr lang="en-US" altLang="en-US" sz="1000" i="0">
              <a:solidFill>
                <a:srgbClr val="FFFFFF"/>
              </a:solidFill>
            </a:endParaRPr>
          </a:p>
        </p:txBody>
      </p:sp>
      <p:sp>
        <p:nvSpPr>
          <p:cNvPr id="754691" name="Rectangle 2">
            <a:extLst>
              <a:ext uri="{FF2B5EF4-FFF2-40B4-BE49-F238E27FC236}">
                <a16:creationId xmlns:a16="http://schemas.microsoft.com/office/drawing/2014/main" id="{557EE4E4-9C24-4A54-A3AB-12B8C19DDE5E}"/>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Servlet or JSP???</a:t>
            </a:r>
          </a:p>
        </p:txBody>
      </p:sp>
      <p:sp>
        <p:nvSpPr>
          <p:cNvPr id="14340" name="Rectangle 3">
            <a:extLst>
              <a:ext uri="{FF2B5EF4-FFF2-40B4-BE49-F238E27FC236}">
                <a16:creationId xmlns:a16="http://schemas.microsoft.com/office/drawing/2014/main" id="{F8895A92-E528-46B9-9EA5-DFF5120440A7}"/>
              </a:ext>
            </a:extLst>
          </p:cNvPr>
          <p:cNvSpPr>
            <a:spLocks noGrp="1" noChangeArrowheads="1"/>
          </p:cNvSpPr>
          <p:nvPr>
            <p:ph type="body" idx="4294967295"/>
          </p:nvPr>
        </p:nvSpPr>
        <p:spPr/>
        <p:txBody>
          <a:bodyPr/>
          <a:lstStyle/>
          <a:p>
            <a:r>
              <a:rPr lang="en-US" altLang="en-US" sz="1800"/>
              <a:t> Servlet's strength is “controlling and dispatching”</a:t>
            </a:r>
          </a:p>
          <a:p>
            <a:r>
              <a:rPr lang="en-US" altLang="en-US" sz="1800"/>
              <a:t>JSP's strength is “displaying”</a:t>
            </a:r>
          </a:p>
          <a:p>
            <a:r>
              <a:rPr lang="en-US" altLang="en-US" sz="1800"/>
              <a:t> In a typically production environment, both servlet and JSP are used in a so-called MVC (Model-View-Controller) pattern</a:t>
            </a:r>
          </a:p>
          <a:p>
            <a:pPr lvl="1"/>
            <a:r>
              <a:rPr lang="en-US" altLang="en-US" sz="1800"/>
              <a:t> Servlet handles controller part</a:t>
            </a:r>
          </a:p>
          <a:p>
            <a:pPr lvl="1"/>
            <a:r>
              <a:rPr lang="en-US" altLang="en-US" sz="1800"/>
              <a:t> JSP handles view part</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2">
            <a:extLst>
              <a:ext uri="{FF2B5EF4-FFF2-40B4-BE49-F238E27FC236}">
                <a16:creationId xmlns:a16="http://schemas.microsoft.com/office/drawing/2014/main" id="{CDAB4631-55A1-4CF5-B89C-A7887141C502}"/>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3B13715E-606E-495C-B22A-73814D51A573}" type="slidenum">
              <a:rPr lang="en-US" altLang="en-US" sz="1000" i="0">
                <a:solidFill>
                  <a:srgbClr val="FFFFFF"/>
                </a:solidFill>
              </a:rPr>
              <a:pPr algn="l" eaLnBrk="1" hangingPunct="1"/>
              <a:t>235</a:t>
            </a:fld>
            <a:endParaRPr lang="en-US" altLang="en-US" sz="1000" i="0">
              <a:solidFill>
                <a:srgbClr val="FFFFFF"/>
              </a:solidFill>
            </a:endParaRPr>
          </a:p>
        </p:txBody>
      </p:sp>
      <p:sp>
        <p:nvSpPr>
          <p:cNvPr id="755715" name="Rectangle 4">
            <a:extLst>
              <a:ext uri="{FF2B5EF4-FFF2-40B4-BE49-F238E27FC236}">
                <a16:creationId xmlns:a16="http://schemas.microsoft.com/office/drawing/2014/main" id="{154458A1-B2AA-4E2D-A320-4027D68E1D12}"/>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Life Cycle of JSP</a:t>
            </a:r>
          </a:p>
        </p:txBody>
      </p:sp>
      <p:sp>
        <p:nvSpPr>
          <p:cNvPr id="15364" name="AutoShape 5">
            <a:extLst>
              <a:ext uri="{FF2B5EF4-FFF2-40B4-BE49-F238E27FC236}">
                <a16:creationId xmlns:a16="http://schemas.microsoft.com/office/drawing/2014/main" id="{6D2B9DEA-50CF-4414-AD64-9A2B5D56FE64}"/>
              </a:ext>
            </a:extLst>
          </p:cNvPr>
          <p:cNvSpPr>
            <a:spLocks noChangeArrowheads="1"/>
          </p:cNvSpPr>
          <p:nvPr/>
        </p:nvSpPr>
        <p:spPr bwMode="auto">
          <a:xfrm>
            <a:off x="4572000" y="1600200"/>
            <a:ext cx="2133600" cy="533400"/>
          </a:xfrm>
          <a:prstGeom prst="flowChartProcess">
            <a:avLst/>
          </a:prstGeom>
          <a:solidFill>
            <a:srgbClr val="99CCFF"/>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99CCFF"/>
            </a:extrusionClr>
            <a:contourClr>
              <a:srgbClr val="99CCFF"/>
            </a:contourClr>
          </a:sp3d>
        </p:spPr>
        <p:txBody>
          <a:bodyPr wrap="none" anchor="ctr">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i="0"/>
              <a:t>User Request</a:t>
            </a:r>
          </a:p>
        </p:txBody>
      </p:sp>
      <p:sp>
        <p:nvSpPr>
          <p:cNvPr id="15365" name="AutoShape 6">
            <a:extLst>
              <a:ext uri="{FF2B5EF4-FFF2-40B4-BE49-F238E27FC236}">
                <a16:creationId xmlns:a16="http://schemas.microsoft.com/office/drawing/2014/main" id="{A9DC5D63-9A5E-445E-A890-800C53B86F2C}"/>
              </a:ext>
            </a:extLst>
          </p:cNvPr>
          <p:cNvSpPr>
            <a:spLocks noChangeArrowheads="1"/>
          </p:cNvSpPr>
          <p:nvPr/>
        </p:nvSpPr>
        <p:spPr bwMode="auto">
          <a:xfrm>
            <a:off x="4572000" y="2590800"/>
            <a:ext cx="2133600" cy="457200"/>
          </a:xfrm>
          <a:prstGeom prst="flowChartProcess">
            <a:avLst/>
          </a:prstGeom>
          <a:solidFill>
            <a:srgbClr val="99CCFF"/>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99CCFF"/>
            </a:extrusionClr>
            <a:contourClr>
              <a:srgbClr val="99CCFF"/>
            </a:contourClr>
          </a:sp3d>
        </p:spPr>
        <p:txBody>
          <a:bodyPr wrap="none" anchor="ctr">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i="0"/>
              <a:t>Server</a:t>
            </a:r>
          </a:p>
        </p:txBody>
      </p:sp>
      <p:sp>
        <p:nvSpPr>
          <p:cNvPr id="15366" name="AutoShape 7">
            <a:extLst>
              <a:ext uri="{FF2B5EF4-FFF2-40B4-BE49-F238E27FC236}">
                <a16:creationId xmlns:a16="http://schemas.microsoft.com/office/drawing/2014/main" id="{802ADE2E-86D5-4353-A6AE-5B159DD95DB9}"/>
              </a:ext>
            </a:extLst>
          </p:cNvPr>
          <p:cNvSpPr>
            <a:spLocks noChangeArrowheads="1"/>
          </p:cNvSpPr>
          <p:nvPr/>
        </p:nvSpPr>
        <p:spPr bwMode="auto">
          <a:xfrm>
            <a:off x="2286000" y="4495800"/>
            <a:ext cx="2133600" cy="533400"/>
          </a:xfrm>
          <a:prstGeom prst="flowChartProcess">
            <a:avLst/>
          </a:prstGeom>
          <a:solidFill>
            <a:srgbClr val="99CCFF"/>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99CCFF"/>
            </a:extrusionClr>
            <a:contourClr>
              <a:srgbClr val="99CCFF"/>
            </a:contourClr>
          </a:sp3d>
        </p:spPr>
        <p:txBody>
          <a:bodyPr wrap="none" anchor="ctr">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i="0"/>
              <a:t>Convert to </a:t>
            </a:r>
          </a:p>
          <a:p>
            <a:pPr eaLnBrk="1" hangingPunct="1"/>
            <a:r>
              <a:rPr lang="en-US" altLang="en-US" sz="1600" i="0"/>
              <a:t>Java Code</a:t>
            </a:r>
          </a:p>
        </p:txBody>
      </p:sp>
      <p:sp>
        <p:nvSpPr>
          <p:cNvPr id="15367" name="AutoShape 9">
            <a:extLst>
              <a:ext uri="{FF2B5EF4-FFF2-40B4-BE49-F238E27FC236}">
                <a16:creationId xmlns:a16="http://schemas.microsoft.com/office/drawing/2014/main" id="{F970B3C0-BBCE-490E-8CD5-1E98B0741B31}"/>
              </a:ext>
            </a:extLst>
          </p:cNvPr>
          <p:cNvSpPr>
            <a:spLocks noChangeArrowheads="1"/>
          </p:cNvSpPr>
          <p:nvPr/>
        </p:nvSpPr>
        <p:spPr bwMode="auto">
          <a:xfrm>
            <a:off x="4038600" y="3625850"/>
            <a:ext cx="2971800" cy="838200"/>
          </a:xfrm>
          <a:prstGeom prst="flowChartDecision">
            <a:avLst/>
          </a:prstGeom>
          <a:solidFill>
            <a:srgbClr val="FFFF99"/>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FFFF99"/>
            </a:extrusionClr>
            <a:contourClr>
              <a:srgbClr val="FFFF99"/>
            </a:contourClr>
          </a:sp3d>
        </p:spPr>
        <p:txBody>
          <a:bodyPr wrap="none" anchor="ctr">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i="0"/>
              <a:t>New JSP/</a:t>
            </a:r>
          </a:p>
          <a:p>
            <a:pPr eaLnBrk="1" hangingPunct="1"/>
            <a:r>
              <a:rPr lang="en-US" altLang="en-US" sz="1600" i="0"/>
              <a:t>Modified JSP</a:t>
            </a:r>
          </a:p>
        </p:txBody>
      </p:sp>
      <p:sp>
        <p:nvSpPr>
          <p:cNvPr id="15368" name="Line 10">
            <a:extLst>
              <a:ext uri="{FF2B5EF4-FFF2-40B4-BE49-F238E27FC236}">
                <a16:creationId xmlns:a16="http://schemas.microsoft.com/office/drawing/2014/main" id="{74BDC896-A99A-4DB0-99AF-1165D28201F6}"/>
              </a:ext>
            </a:extLst>
          </p:cNvPr>
          <p:cNvSpPr>
            <a:spLocks noChangeShapeType="1"/>
          </p:cNvSpPr>
          <p:nvPr/>
        </p:nvSpPr>
        <p:spPr bwMode="auto">
          <a:xfrm>
            <a:off x="5486400" y="2286000"/>
            <a:ext cx="0" cy="304800"/>
          </a:xfrm>
          <a:prstGeom prst="line">
            <a:avLst/>
          </a:prstGeom>
          <a:noFill/>
          <a:ln w="38100">
            <a:solidFill>
              <a:schemeClr val="tx1"/>
            </a:solidFill>
            <a:round/>
            <a:headEnd type="none" w="sm" len="sm"/>
            <a:tailEnd type="stealth" w="lg" len="med"/>
          </a:ln>
          <a:extLst>
            <a:ext uri="{909E8E84-426E-40DD-AFC4-6F175D3DCCD1}">
              <a14:hiddenFill xmlns:a14="http://schemas.microsoft.com/office/drawing/2010/main">
                <a:noFill/>
              </a14:hiddenFill>
            </a:ext>
          </a:extLst>
        </p:spPr>
        <p:txBody>
          <a:bodyPr anchor="ctr"/>
          <a:lstStyle/>
          <a:p>
            <a:endParaRPr lang="en-US"/>
          </a:p>
        </p:txBody>
      </p:sp>
      <p:sp>
        <p:nvSpPr>
          <p:cNvPr id="15369" name="Line 11">
            <a:extLst>
              <a:ext uri="{FF2B5EF4-FFF2-40B4-BE49-F238E27FC236}">
                <a16:creationId xmlns:a16="http://schemas.microsoft.com/office/drawing/2014/main" id="{7475D342-4B93-4FB8-A22D-7E8C89B2D9B9}"/>
              </a:ext>
            </a:extLst>
          </p:cNvPr>
          <p:cNvSpPr>
            <a:spLocks noChangeShapeType="1"/>
          </p:cNvSpPr>
          <p:nvPr/>
        </p:nvSpPr>
        <p:spPr bwMode="auto">
          <a:xfrm>
            <a:off x="5486400" y="3200400"/>
            <a:ext cx="0" cy="381000"/>
          </a:xfrm>
          <a:prstGeom prst="line">
            <a:avLst/>
          </a:prstGeom>
          <a:noFill/>
          <a:ln w="38100">
            <a:solidFill>
              <a:schemeClr val="tx1"/>
            </a:solidFill>
            <a:round/>
            <a:headEnd type="none" w="sm" len="sm"/>
            <a:tailEnd type="stealth" w="lg" len="lg"/>
          </a:ln>
          <a:extLst>
            <a:ext uri="{909E8E84-426E-40DD-AFC4-6F175D3DCCD1}">
              <a14:hiddenFill xmlns:a14="http://schemas.microsoft.com/office/drawing/2010/main">
                <a:noFill/>
              </a14:hiddenFill>
            </a:ext>
          </a:extLst>
        </p:spPr>
        <p:txBody>
          <a:bodyPr anchor="ctr"/>
          <a:lstStyle/>
          <a:p>
            <a:endParaRPr lang="en-US"/>
          </a:p>
        </p:txBody>
      </p:sp>
      <p:sp>
        <p:nvSpPr>
          <p:cNvPr id="15370" name="AutoShape 12">
            <a:extLst>
              <a:ext uri="{FF2B5EF4-FFF2-40B4-BE49-F238E27FC236}">
                <a16:creationId xmlns:a16="http://schemas.microsoft.com/office/drawing/2014/main" id="{4AAB5E73-FA24-47F5-9CCD-586C8F273CA2}"/>
              </a:ext>
            </a:extLst>
          </p:cNvPr>
          <p:cNvSpPr>
            <a:spLocks noChangeArrowheads="1"/>
          </p:cNvSpPr>
          <p:nvPr/>
        </p:nvSpPr>
        <p:spPr bwMode="auto">
          <a:xfrm>
            <a:off x="2209800" y="5638800"/>
            <a:ext cx="2133600" cy="381000"/>
          </a:xfrm>
          <a:prstGeom prst="flowChartProcess">
            <a:avLst/>
          </a:prstGeom>
          <a:solidFill>
            <a:srgbClr val="99CCFF"/>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99CCFF"/>
            </a:extrusionClr>
            <a:contourClr>
              <a:srgbClr val="99CCFF"/>
            </a:contourClr>
          </a:sp3d>
        </p:spPr>
        <p:txBody>
          <a:bodyPr wrap="none" anchor="ctr">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i="0"/>
              <a:t>Compile</a:t>
            </a:r>
          </a:p>
        </p:txBody>
      </p:sp>
      <p:sp>
        <p:nvSpPr>
          <p:cNvPr id="15371" name="Line 13">
            <a:extLst>
              <a:ext uri="{FF2B5EF4-FFF2-40B4-BE49-F238E27FC236}">
                <a16:creationId xmlns:a16="http://schemas.microsoft.com/office/drawing/2014/main" id="{0A49DA87-9C9C-48CF-9E15-F8BEF2E8896F}"/>
              </a:ext>
            </a:extLst>
          </p:cNvPr>
          <p:cNvSpPr>
            <a:spLocks noChangeShapeType="1"/>
          </p:cNvSpPr>
          <p:nvPr/>
        </p:nvSpPr>
        <p:spPr bwMode="auto">
          <a:xfrm flipH="1">
            <a:off x="3048000" y="4191000"/>
            <a:ext cx="8382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en-US"/>
          </a:p>
        </p:txBody>
      </p:sp>
      <p:sp>
        <p:nvSpPr>
          <p:cNvPr id="15372" name="Line 14">
            <a:extLst>
              <a:ext uri="{FF2B5EF4-FFF2-40B4-BE49-F238E27FC236}">
                <a16:creationId xmlns:a16="http://schemas.microsoft.com/office/drawing/2014/main" id="{E8A80C96-CA9E-44B2-A70B-9D98BCECAD82}"/>
              </a:ext>
            </a:extLst>
          </p:cNvPr>
          <p:cNvSpPr>
            <a:spLocks noChangeShapeType="1"/>
          </p:cNvSpPr>
          <p:nvPr/>
        </p:nvSpPr>
        <p:spPr bwMode="auto">
          <a:xfrm>
            <a:off x="3048000" y="4191000"/>
            <a:ext cx="0" cy="3048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en-US"/>
          </a:p>
        </p:txBody>
      </p:sp>
      <p:sp>
        <p:nvSpPr>
          <p:cNvPr id="15373" name="Line 15">
            <a:extLst>
              <a:ext uri="{FF2B5EF4-FFF2-40B4-BE49-F238E27FC236}">
                <a16:creationId xmlns:a16="http://schemas.microsoft.com/office/drawing/2014/main" id="{8F6151A0-4CF7-4343-9906-0D7929281658}"/>
              </a:ext>
            </a:extLst>
          </p:cNvPr>
          <p:cNvSpPr>
            <a:spLocks noChangeShapeType="1"/>
          </p:cNvSpPr>
          <p:nvPr/>
        </p:nvSpPr>
        <p:spPr bwMode="auto">
          <a:xfrm>
            <a:off x="2971800" y="5181600"/>
            <a:ext cx="0" cy="4572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en-US"/>
          </a:p>
        </p:txBody>
      </p:sp>
      <p:sp>
        <p:nvSpPr>
          <p:cNvPr id="15374" name="Line 16">
            <a:extLst>
              <a:ext uri="{FF2B5EF4-FFF2-40B4-BE49-F238E27FC236}">
                <a16:creationId xmlns:a16="http://schemas.microsoft.com/office/drawing/2014/main" id="{CADFC59B-3592-42F8-B146-286E7FBCFF5B}"/>
              </a:ext>
            </a:extLst>
          </p:cNvPr>
          <p:cNvSpPr>
            <a:spLocks noChangeShapeType="1"/>
          </p:cNvSpPr>
          <p:nvPr/>
        </p:nvSpPr>
        <p:spPr bwMode="auto">
          <a:xfrm>
            <a:off x="4343400" y="5867400"/>
            <a:ext cx="6858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en-US"/>
          </a:p>
        </p:txBody>
      </p:sp>
      <p:sp>
        <p:nvSpPr>
          <p:cNvPr id="15375" name="Rectangle 17">
            <a:extLst>
              <a:ext uri="{FF2B5EF4-FFF2-40B4-BE49-F238E27FC236}">
                <a16:creationId xmlns:a16="http://schemas.microsoft.com/office/drawing/2014/main" id="{6BD5FDEE-B5D4-4C8B-BED8-F8F5708A0299}"/>
              </a:ext>
            </a:extLst>
          </p:cNvPr>
          <p:cNvSpPr>
            <a:spLocks noChangeArrowheads="1"/>
          </p:cNvSpPr>
          <p:nvPr/>
        </p:nvSpPr>
        <p:spPr bwMode="auto">
          <a:xfrm>
            <a:off x="5029200" y="5486400"/>
            <a:ext cx="2438400" cy="609600"/>
          </a:xfrm>
          <a:prstGeom prst="rect">
            <a:avLst/>
          </a:prstGeom>
          <a:solidFill>
            <a:srgbClr val="99CCFF"/>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99CCFF"/>
            </a:extrusionClr>
            <a:contourClr>
              <a:srgbClr val="99CCFF"/>
            </a:contourClr>
          </a:sp3d>
        </p:spPr>
        <p:txBody>
          <a:bodyPr wrap="none" anchor="ctr">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i="0"/>
              <a:t>Execute Servlet</a:t>
            </a:r>
          </a:p>
        </p:txBody>
      </p:sp>
      <p:sp>
        <p:nvSpPr>
          <p:cNvPr id="15376" name="Line 18">
            <a:extLst>
              <a:ext uri="{FF2B5EF4-FFF2-40B4-BE49-F238E27FC236}">
                <a16:creationId xmlns:a16="http://schemas.microsoft.com/office/drawing/2014/main" id="{915DB4C5-1D6D-4668-933F-D478C84D1C53}"/>
              </a:ext>
            </a:extLst>
          </p:cNvPr>
          <p:cNvSpPr>
            <a:spLocks noChangeShapeType="1"/>
          </p:cNvSpPr>
          <p:nvPr/>
        </p:nvSpPr>
        <p:spPr bwMode="auto">
          <a:xfrm>
            <a:off x="5486400" y="4572000"/>
            <a:ext cx="0" cy="9144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en-US"/>
          </a:p>
        </p:txBody>
      </p:sp>
      <p:sp>
        <p:nvSpPr>
          <p:cNvPr id="15377" name="Text Box 19">
            <a:extLst>
              <a:ext uri="{FF2B5EF4-FFF2-40B4-BE49-F238E27FC236}">
                <a16:creationId xmlns:a16="http://schemas.microsoft.com/office/drawing/2014/main" id="{6EF8CEDA-AE22-4B8C-9FD7-3D3FFD3C24B4}"/>
              </a:ext>
            </a:extLst>
          </p:cNvPr>
          <p:cNvSpPr txBox="1">
            <a:spLocks noChangeArrowheads="1"/>
          </p:cNvSpPr>
          <p:nvPr/>
        </p:nvSpPr>
        <p:spPr bwMode="auto">
          <a:xfrm>
            <a:off x="3017839" y="3870325"/>
            <a:ext cx="522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i="0"/>
              <a:t>yes</a:t>
            </a:r>
          </a:p>
        </p:txBody>
      </p:sp>
      <p:sp>
        <p:nvSpPr>
          <p:cNvPr id="15378" name="Text Box 20">
            <a:extLst>
              <a:ext uri="{FF2B5EF4-FFF2-40B4-BE49-F238E27FC236}">
                <a16:creationId xmlns:a16="http://schemas.microsoft.com/office/drawing/2014/main" id="{6451351E-2DE2-4E66-8135-76053CF0EAF4}"/>
              </a:ext>
            </a:extLst>
          </p:cNvPr>
          <p:cNvSpPr txBox="1">
            <a:spLocks noChangeArrowheads="1"/>
          </p:cNvSpPr>
          <p:nvPr/>
        </p:nvSpPr>
        <p:spPr bwMode="auto">
          <a:xfrm>
            <a:off x="5605463" y="4953000"/>
            <a:ext cx="431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i="0"/>
              <a:t>no</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a:extLst>
              <a:ext uri="{FF2B5EF4-FFF2-40B4-BE49-F238E27FC236}">
                <a16:creationId xmlns:a16="http://schemas.microsoft.com/office/drawing/2014/main" id="{5826C97C-1CBA-4467-A4CB-04D0D736A90C}"/>
              </a:ext>
            </a:extLst>
          </p:cNvPr>
          <p:cNvSpPr>
            <a:spLocks noGrp="1" noChangeArrowheads="1"/>
          </p:cNvSpPr>
          <p:nvPr>
            <p:ph type="title"/>
          </p:nvPr>
        </p:nvSpPr>
        <p:spPr>
          <a:effectLst>
            <a:outerShdw dist="17961" dir="2700000" algn="ctr" rotWithShape="0">
              <a:srgbClr val="676D97"/>
            </a:outerShdw>
          </a:effectLst>
        </p:spPr>
        <p:txBody>
          <a:bodyPr/>
          <a:lstStyle/>
          <a:p>
            <a:pPr eaLnBrk="1" hangingPunct="1">
              <a:defRPr/>
            </a:pPr>
            <a:r>
              <a:rPr lang="en-US"/>
              <a:t>Request – Response Cycle In JSP</a:t>
            </a:r>
          </a:p>
        </p:txBody>
      </p:sp>
      <p:sp>
        <p:nvSpPr>
          <p:cNvPr id="16387" name="Rectangle 3">
            <a:extLst>
              <a:ext uri="{FF2B5EF4-FFF2-40B4-BE49-F238E27FC236}">
                <a16:creationId xmlns:a16="http://schemas.microsoft.com/office/drawing/2014/main" id="{B059B0BD-55DF-46E0-8E17-23C8326D2EE8}"/>
              </a:ext>
            </a:extLst>
          </p:cNvPr>
          <p:cNvSpPr>
            <a:spLocks noGrp="1" noChangeArrowheads="1"/>
          </p:cNvSpPr>
          <p:nvPr>
            <p:ph type="body" idx="1"/>
          </p:nvPr>
        </p:nvSpPr>
        <p:spPr>
          <a:xfrm>
            <a:off x="1981201" y="1447801"/>
            <a:ext cx="7775575" cy="3902075"/>
          </a:xfrm>
        </p:spPr>
        <p:txBody>
          <a:bodyPr/>
          <a:lstStyle/>
          <a:p>
            <a:pPr algn="just">
              <a:lnSpc>
                <a:spcPct val="80000"/>
              </a:lnSpc>
              <a:buFontTx/>
              <a:buNone/>
            </a:pPr>
            <a:r>
              <a:rPr lang="en-US" altLang="en-US" sz="1800"/>
              <a:t>1. The user goes to a web site made using JSP. The user goes to a JSP page (ending with .jsp). The web browser makes the request via the Internet. </a:t>
            </a:r>
          </a:p>
          <a:p>
            <a:pPr algn="just">
              <a:lnSpc>
                <a:spcPct val="80000"/>
              </a:lnSpc>
            </a:pPr>
            <a:endParaRPr lang="en-US" altLang="en-US" sz="1800"/>
          </a:p>
          <a:p>
            <a:pPr algn="just">
              <a:lnSpc>
                <a:spcPct val="80000"/>
              </a:lnSpc>
              <a:buFontTx/>
              <a:buNone/>
            </a:pPr>
            <a:r>
              <a:rPr lang="en-US" altLang="en-US" sz="1800"/>
              <a:t>2. The JSP request gets sent to the Web server. </a:t>
            </a:r>
          </a:p>
          <a:p>
            <a:pPr algn="just">
              <a:lnSpc>
                <a:spcPct val="80000"/>
              </a:lnSpc>
            </a:pPr>
            <a:endParaRPr lang="en-US" altLang="en-US" sz="1800"/>
          </a:p>
          <a:p>
            <a:pPr algn="just">
              <a:lnSpc>
                <a:spcPct val="80000"/>
              </a:lnSpc>
              <a:buFontTx/>
              <a:buNone/>
            </a:pPr>
            <a:r>
              <a:rPr lang="en-US" altLang="en-US" sz="1800"/>
              <a:t>3. The Web server recognizes that the file required is special (.jsp), therefore passes the JSP file to the JSP Servlet Engine. </a:t>
            </a:r>
          </a:p>
          <a:p>
            <a:pPr algn="just">
              <a:lnSpc>
                <a:spcPct val="80000"/>
              </a:lnSpc>
            </a:pPr>
            <a:endParaRPr lang="en-US" altLang="en-US" sz="1800"/>
          </a:p>
          <a:p>
            <a:pPr algn="just">
              <a:lnSpc>
                <a:spcPct val="80000"/>
              </a:lnSpc>
              <a:buFontTx/>
              <a:buNone/>
            </a:pPr>
            <a:r>
              <a:rPr lang="en-US" altLang="en-US" sz="1800"/>
              <a:t>4. If the JSP file has been called the first time, the JSP file is parsed, otherwise go to step 7. </a:t>
            </a:r>
          </a:p>
          <a:p>
            <a:pPr algn="just">
              <a:lnSpc>
                <a:spcPct val="80000"/>
              </a:lnSpc>
            </a:pPr>
            <a:endParaRPr lang="en-US" altLang="en-US" sz="180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a:extLst>
              <a:ext uri="{FF2B5EF4-FFF2-40B4-BE49-F238E27FC236}">
                <a16:creationId xmlns:a16="http://schemas.microsoft.com/office/drawing/2014/main" id="{E42F5859-3F52-4EDA-9286-75C17C6A6123}"/>
              </a:ext>
            </a:extLst>
          </p:cNvPr>
          <p:cNvSpPr>
            <a:spLocks noGrp="1" noChangeArrowheads="1"/>
          </p:cNvSpPr>
          <p:nvPr>
            <p:ph type="title"/>
          </p:nvPr>
        </p:nvSpPr>
        <p:spPr>
          <a:effectLst>
            <a:outerShdw dist="17961" dir="2700000" algn="ctr" rotWithShape="0">
              <a:srgbClr val="676D97"/>
            </a:outerShdw>
          </a:effectLst>
        </p:spPr>
        <p:txBody>
          <a:bodyPr/>
          <a:lstStyle/>
          <a:p>
            <a:pPr eaLnBrk="1" hangingPunct="1">
              <a:defRPr/>
            </a:pPr>
            <a:r>
              <a:rPr lang="en-US"/>
              <a:t>Request – Response Cycle In JSP</a:t>
            </a:r>
          </a:p>
        </p:txBody>
      </p:sp>
      <p:sp>
        <p:nvSpPr>
          <p:cNvPr id="17411" name="Rectangle 3">
            <a:extLst>
              <a:ext uri="{FF2B5EF4-FFF2-40B4-BE49-F238E27FC236}">
                <a16:creationId xmlns:a16="http://schemas.microsoft.com/office/drawing/2014/main" id="{F404FAC7-7B18-4C58-9C60-7F79AFD8C7E4}"/>
              </a:ext>
            </a:extLst>
          </p:cNvPr>
          <p:cNvSpPr>
            <a:spLocks noGrp="1" noChangeArrowheads="1"/>
          </p:cNvSpPr>
          <p:nvPr>
            <p:ph type="body" idx="1"/>
          </p:nvPr>
        </p:nvSpPr>
        <p:spPr>
          <a:xfrm>
            <a:off x="2209801" y="1524001"/>
            <a:ext cx="7775575" cy="3902075"/>
          </a:xfrm>
        </p:spPr>
        <p:txBody>
          <a:bodyPr/>
          <a:lstStyle/>
          <a:p>
            <a:pPr>
              <a:lnSpc>
                <a:spcPct val="80000"/>
              </a:lnSpc>
              <a:buFontTx/>
              <a:buNone/>
            </a:pPr>
            <a:endParaRPr lang="en-US" altLang="en-US" sz="1800"/>
          </a:p>
          <a:p>
            <a:pPr>
              <a:lnSpc>
                <a:spcPct val="80000"/>
              </a:lnSpc>
              <a:buFontTx/>
              <a:buNone/>
            </a:pPr>
            <a:r>
              <a:rPr lang="en-US" altLang="en-US" sz="1800"/>
              <a:t>5. The next step is to generate a special Servlet from the JSP file. All the HTML required is converted to println statements. </a:t>
            </a:r>
          </a:p>
          <a:p>
            <a:pPr>
              <a:lnSpc>
                <a:spcPct val="80000"/>
              </a:lnSpc>
            </a:pPr>
            <a:endParaRPr lang="en-US" altLang="en-US" sz="1800"/>
          </a:p>
          <a:p>
            <a:pPr>
              <a:lnSpc>
                <a:spcPct val="80000"/>
              </a:lnSpc>
              <a:buFontTx/>
              <a:buNone/>
            </a:pPr>
            <a:r>
              <a:rPr lang="en-US" altLang="en-US" sz="1800"/>
              <a:t>6. The Servlet source code is compiled into a class. </a:t>
            </a:r>
          </a:p>
          <a:p>
            <a:pPr>
              <a:lnSpc>
                <a:spcPct val="80000"/>
              </a:lnSpc>
            </a:pPr>
            <a:endParaRPr lang="en-US" altLang="en-US" sz="1800"/>
          </a:p>
          <a:p>
            <a:pPr>
              <a:lnSpc>
                <a:spcPct val="80000"/>
              </a:lnSpc>
              <a:buFontTx/>
              <a:buNone/>
            </a:pPr>
            <a:r>
              <a:rPr lang="en-US" altLang="en-US" sz="1800"/>
              <a:t>7. The Servlet is instantiated, calling the init and service methods. </a:t>
            </a:r>
          </a:p>
          <a:p>
            <a:pPr>
              <a:lnSpc>
                <a:spcPct val="80000"/>
              </a:lnSpc>
            </a:pPr>
            <a:endParaRPr lang="en-US" altLang="en-US" sz="1800"/>
          </a:p>
          <a:p>
            <a:pPr>
              <a:lnSpc>
                <a:spcPct val="80000"/>
              </a:lnSpc>
              <a:buFontTx/>
              <a:buNone/>
            </a:pPr>
            <a:r>
              <a:rPr lang="en-US" altLang="en-US" sz="1800"/>
              <a:t>8. HTML from the Servlet output is sent via the Internet. </a:t>
            </a:r>
          </a:p>
          <a:p>
            <a:pPr>
              <a:lnSpc>
                <a:spcPct val="80000"/>
              </a:lnSpc>
            </a:pPr>
            <a:endParaRPr lang="en-US" altLang="en-US" sz="1800"/>
          </a:p>
          <a:p>
            <a:pPr>
              <a:lnSpc>
                <a:spcPct val="80000"/>
              </a:lnSpc>
              <a:buFontTx/>
              <a:buNone/>
            </a:pPr>
            <a:r>
              <a:rPr lang="en-US" altLang="en-US" sz="1800"/>
              <a:t>9. HTML results are displayed on the user's web browser</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a:extLst>
              <a:ext uri="{FF2B5EF4-FFF2-40B4-BE49-F238E27FC236}">
                <a16:creationId xmlns:a16="http://schemas.microsoft.com/office/drawing/2014/main" id="{C6B4533C-A070-4705-8774-C6CC2DF70F0A}"/>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21B0935C-9D9A-4CE9-A683-FEBB35AF683C}" type="slidenum">
              <a:rPr lang="en-US" altLang="en-US" sz="1000" i="0">
                <a:solidFill>
                  <a:srgbClr val="FFFFFF"/>
                </a:solidFill>
              </a:rPr>
              <a:pPr algn="l" eaLnBrk="1" hangingPunct="1"/>
              <a:t>238</a:t>
            </a:fld>
            <a:endParaRPr lang="en-US" altLang="en-US" sz="1000" i="0">
              <a:solidFill>
                <a:srgbClr val="FFFFFF"/>
              </a:solidFill>
            </a:endParaRPr>
          </a:p>
        </p:txBody>
      </p:sp>
      <p:sp>
        <p:nvSpPr>
          <p:cNvPr id="759811" name="Rectangle 2">
            <a:extLst>
              <a:ext uri="{FF2B5EF4-FFF2-40B4-BE49-F238E27FC236}">
                <a16:creationId xmlns:a16="http://schemas.microsoft.com/office/drawing/2014/main" id="{D5479E0F-758D-49C5-8379-67E7002BCE66}"/>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JSP Life cycle phases</a:t>
            </a:r>
          </a:p>
        </p:txBody>
      </p:sp>
      <p:sp>
        <p:nvSpPr>
          <p:cNvPr id="18436" name="Rectangle 3">
            <a:extLst>
              <a:ext uri="{FF2B5EF4-FFF2-40B4-BE49-F238E27FC236}">
                <a16:creationId xmlns:a16="http://schemas.microsoft.com/office/drawing/2014/main" id="{C298F676-60CF-4D05-A4D8-37C3E2972EA6}"/>
              </a:ext>
            </a:extLst>
          </p:cNvPr>
          <p:cNvSpPr>
            <a:spLocks noGrp="1" noChangeArrowheads="1"/>
          </p:cNvSpPr>
          <p:nvPr>
            <p:ph type="body" idx="4294967295"/>
          </p:nvPr>
        </p:nvSpPr>
        <p:spPr/>
        <p:txBody>
          <a:bodyPr/>
          <a:lstStyle/>
          <a:p>
            <a:pPr eaLnBrk="1" hangingPunct="1"/>
            <a:r>
              <a:rPr lang="en-US" altLang="en-US" sz="1800"/>
              <a:t> Translation phase</a:t>
            </a:r>
          </a:p>
          <a:p>
            <a:pPr eaLnBrk="1" hangingPunct="1"/>
            <a:r>
              <a:rPr lang="en-US" altLang="en-US" sz="1800"/>
              <a:t> Compile phase</a:t>
            </a:r>
          </a:p>
          <a:p>
            <a:pPr eaLnBrk="1" hangingPunct="1"/>
            <a:r>
              <a:rPr lang="en-US" altLang="en-US" sz="1800"/>
              <a:t> Execution phase</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a:extLst>
              <a:ext uri="{FF2B5EF4-FFF2-40B4-BE49-F238E27FC236}">
                <a16:creationId xmlns:a16="http://schemas.microsoft.com/office/drawing/2014/main" id="{8BF3B7CD-7483-4DAB-8A80-B1BE784ACB52}"/>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A591ABAB-5C67-48E7-96F4-DBAA064D2044}" type="slidenum">
              <a:rPr lang="en-US" altLang="en-US" sz="1000" i="0">
                <a:solidFill>
                  <a:srgbClr val="FFFFFF"/>
                </a:solidFill>
              </a:rPr>
              <a:pPr algn="l" eaLnBrk="1" hangingPunct="1"/>
              <a:t>239</a:t>
            </a:fld>
            <a:endParaRPr lang="en-US" altLang="en-US" sz="1000" i="0">
              <a:solidFill>
                <a:srgbClr val="FFFFFF"/>
              </a:solidFill>
            </a:endParaRPr>
          </a:p>
        </p:txBody>
      </p:sp>
      <p:sp>
        <p:nvSpPr>
          <p:cNvPr id="760835" name="Rectangle 5">
            <a:extLst>
              <a:ext uri="{FF2B5EF4-FFF2-40B4-BE49-F238E27FC236}">
                <a16:creationId xmlns:a16="http://schemas.microsoft.com/office/drawing/2014/main" id="{D8F7218A-0717-45F4-B3A4-745FAD9DEDD2}"/>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Life Cycle Methods of JSP</a:t>
            </a:r>
          </a:p>
        </p:txBody>
      </p:sp>
      <p:pic>
        <p:nvPicPr>
          <p:cNvPr id="19460" name="Picture 4">
            <a:extLst>
              <a:ext uri="{FF2B5EF4-FFF2-40B4-BE49-F238E27FC236}">
                <a16:creationId xmlns:a16="http://schemas.microsoft.com/office/drawing/2014/main" id="{57D44E58-204B-4412-9E28-A40EB524B283}"/>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438400" y="1752600"/>
            <a:ext cx="7467600" cy="4114800"/>
          </a:xfr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1">
            <a:extLst>
              <a:ext uri="{FF2B5EF4-FFF2-40B4-BE49-F238E27FC236}">
                <a16:creationId xmlns:a16="http://schemas.microsoft.com/office/drawing/2014/main" id="{83BD04AC-A483-4F86-8865-C24258DCD9D6}"/>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FEB9CAE9-4023-4DED-AE2F-B296F64B5796}" type="slidenum">
              <a:rPr lang="en-US" altLang="en-US" sz="1000" i="0">
                <a:solidFill>
                  <a:srgbClr val="FFFFFF"/>
                </a:solidFill>
              </a:rPr>
              <a:pPr algn="l" eaLnBrk="1" hangingPunct="1"/>
              <a:t>24</a:t>
            </a:fld>
            <a:endParaRPr lang="en-US" altLang="en-US" sz="1000" i="0">
              <a:solidFill>
                <a:srgbClr val="FFFFFF"/>
              </a:solidFill>
            </a:endParaRPr>
          </a:p>
        </p:txBody>
      </p:sp>
      <p:sp>
        <p:nvSpPr>
          <p:cNvPr id="24579" name="Rectangle 13">
            <a:extLst>
              <a:ext uri="{FF2B5EF4-FFF2-40B4-BE49-F238E27FC236}">
                <a16:creationId xmlns:a16="http://schemas.microsoft.com/office/drawing/2014/main" id="{3F1178B5-7EC4-40B7-B144-DC401B3617A0}"/>
              </a:ext>
            </a:extLst>
          </p:cNvPr>
          <p:cNvSpPr>
            <a:spLocks noChangeArrowheads="1"/>
          </p:cNvSpPr>
          <p:nvPr/>
        </p:nvSpPr>
        <p:spPr bwMode="auto">
          <a:xfrm>
            <a:off x="1828800" y="5181600"/>
            <a:ext cx="1676400" cy="1143000"/>
          </a:xfrm>
          <a:prstGeom prst="rect">
            <a:avLst/>
          </a:prstGeom>
          <a:gradFill rotWithShape="1">
            <a:gsLst>
              <a:gs pos="0">
                <a:srgbClr val="CBFFCB"/>
              </a:gs>
              <a:gs pos="50000">
                <a:srgbClr val="FFB9B9"/>
              </a:gs>
              <a:gs pos="100000">
                <a:srgbClr val="CBFFCB"/>
              </a:gs>
            </a:gsLst>
            <a:lin ang="5400000" scaled="1"/>
          </a:gradFill>
          <a:ln w="9525">
            <a:miter lim="800000"/>
            <a:headEnd/>
            <a:tailEnd/>
          </a:ln>
          <a:scene3d>
            <a:camera prst="legacyPerspectiveBottom"/>
            <a:lightRig rig="legacyFlat3" dir="t"/>
          </a:scene3d>
          <a:sp3d extrusionH="887400" prstMaterial="legacyMatte">
            <a:bevelT w="13500" h="13500" prst="angle"/>
            <a:bevelB w="13500" h="13500" prst="angle"/>
            <a:extrusionClr>
              <a:srgbClr val="CBFFCB"/>
            </a:extrusionClr>
            <a:contourClr>
              <a:srgbClr val="CBFFCB"/>
            </a:contourClr>
          </a:sp3d>
        </p:spPr>
        <p:txBody>
          <a:bodyPr wrap="none">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i="0"/>
              <a:t>Other Device</a:t>
            </a:r>
          </a:p>
        </p:txBody>
      </p:sp>
      <p:sp>
        <p:nvSpPr>
          <p:cNvPr id="24580" name="Rectangle 12">
            <a:extLst>
              <a:ext uri="{FF2B5EF4-FFF2-40B4-BE49-F238E27FC236}">
                <a16:creationId xmlns:a16="http://schemas.microsoft.com/office/drawing/2014/main" id="{57480FB9-18D4-4820-BF51-3CAC5D320AD6}"/>
              </a:ext>
            </a:extLst>
          </p:cNvPr>
          <p:cNvSpPr>
            <a:spLocks noChangeArrowheads="1"/>
          </p:cNvSpPr>
          <p:nvPr/>
        </p:nvSpPr>
        <p:spPr bwMode="auto">
          <a:xfrm>
            <a:off x="1828800" y="3857625"/>
            <a:ext cx="1676400" cy="1143000"/>
          </a:xfrm>
          <a:prstGeom prst="rect">
            <a:avLst/>
          </a:prstGeom>
          <a:gradFill rotWithShape="1">
            <a:gsLst>
              <a:gs pos="0">
                <a:srgbClr val="CBFFCB"/>
              </a:gs>
              <a:gs pos="50000">
                <a:srgbClr val="FFB9B9"/>
              </a:gs>
              <a:gs pos="100000">
                <a:srgbClr val="CBFFCB"/>
              </a:gs>
            </a:gsLst>
            <a:lin ang="5400000" scaled="1"/>
          </a:gradFill>
          <a:ln w="9525">
            <a:miter lim="800000"/>
            <a:headEnd/>
            <a:tailEnd/>
          </a:ln>
          <a:scene3d>
            <a:camera prst="legacyPerspectiveBottom"/>
            <a:lightRig rig="legacyFlat3" dir="t"/>
          </a:scene3d>
          <a:sp3d extrusionH="887400" prstMaterial="legacyMatte">
            <a:bevelT w="13500" h="13500" prst="angle"/>
            <a:bevelB w="13500" h="13500" prst="angle"/>
            <a:extrusionClr>
              <a:srgbClr val="CBFFCB"/>
            </a:extrusionClr>
            <a:contourClr>
              <a:srgbClr val="CBFFCB"/>
            </a:contourClr>
          </a:sp3d>
        </p:spPr>
        <p:txBody>
          <a:bodyPr wrap="none">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i="0"/>
              <a:t>Desktop</a:t>
            </a:r>
          </a:p>
        </p:txBody>
      </p:sp>
      <p:sp>
        <p:nvSpPr>
          <p:cNvPr id="24581" name="Rectangle 6">
            <a:extLst>
              <a:ext uri="{FF2B5EF4-FFF2-40B4-BE49-F238E27FC236}">
                <a16:creationId xmlns:a16="http://schemas.microsoft.com/office/drawing/2014/main" id="{8E306221-8925-46CD-9D36-D735733881B6}"/>
              </a:ext>
            </a:extLst>
          </p:cNvPr>
          <p:cNvSpPr>
            <a:spLocks noChangeArrowheads="1"/>
          </p:cNvSpPr>
          <p:nvPr/>
        </p:nvSpPr>
        <p:spPr bwMode="auto">
          <a:xfrm>
            <a:off x="1828800" y="1828800"/>
            <a:ext cx="1676400" cy="1828800"/>
          </a:xfrm>
          <a:prstGeom prst="rect">
            <a:avLst/>
          </a:prstGeom>
          <a:gradFill rotWithShape="1">
            <a:gsLst>
              <a:gs pos="0">
                <a:srgbClr val="CBFFCB"/>
              </a:gs>
              <a:gs pos="50000">
                <a:srgbClr val="FFB9B9"/>
              </a:gs>
              <a:gs pos="100000">
                <a:srgbClr val="CBFFCB"/>
              </a:gs>
            </a:gsLst>
            <a:lin ang="5400000" scaled="1"/>
          </a:gradFill>
          <a:ln w="9525">
            <a:miter lim="800000"/>
            <a:headEnd/>
            <a:tailEnd/>
          </a:ln>
          <a:scene3d>
            <a:camera prst="legacyPerspectiveBottom"/>
            <a:lightRig rig="legacyFlat3" dir="t"/>
          </a:scene3d>
          <a:sp3d extrusionH="887400" prstMaterial="legacyMatte">
            <a:bevelT w="13500" h="13500" prst="angle"/>
            <a:bevelB w="13500" h="13500" prst="angle"/>
            <a:extrusionClr>
              <a:srgbClr val="CBFFCB"/>
            </a:extrusionClr>
            <a:contourClr>
              <a:srgbClr val="CBFFCB"/>
            </a:contourClr>
          </a:sp3d>
        </p:spPr>
        <p:txBody>
          <a:bodyPr wrap="none">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i="0"/>
              <a:t>Browser</a:t>
            </a:r>
          </a:p>
        </p:txBody>
      </p:sp>
      <p:sp>
        <p:nvSpPr>
          <p:cNvPr id="24582" name="Rectangle 7">
            <a:extLst>
              <a:ext uri="{FF2B5EF4-FFF2-40B4-BE49-F238E27FC236}">
                <a16:creationId xmlns:a16="http://schemas.microsoft.com/office/drawing/2014/main" id="{DA75FF3F-4F96-48C7-B64C-59AF80F10286}"/>
              </a:ext>
            </a:extLst>
          </p:cNvPr>
          <p:cNvSpPr>
            <a:spLocks noChangeArrowheads="1"/>
          </p:cNvSpPr>
          <p:nvPr/>
        </p:nvSpPr>
        <p:spPr bwMode="auto">
          <a:xfrm>
            <a:off x="1981200" y="2209800"/>
            <a:ext cx="1371600" cy="609600"/>
          </a:xfrm>
          <a:prstGeom prst="rect">
            <a:avLst/>
          </a:prstGeom>
          <a:gradFill rotWithShape="1">
            <a:gsLst>
              <a:gs pos="0">
                <a:srgbClr val="CBFFCB"/>
              </a:gs>
              <a:gs pos="50000">
                <a:srgbClr val="FFB9B9"/>
              </a:gs>
              <a:gs pos="100000">
                <a:srgbClr val="CBFFCB"/>
              </a:gs>
            </a:gsLst>
            <a:lin ang="5400000" scaled="1"/>
          </a:gradFill>
          <a:ln w="57150">
            <a:pattFill prst="sphere">
              <a:fgClr>
                <a:srgbClr val="000066"/>
              </a:fgClr>
              <a:bgClr>
                <a:srgbClr val="FFFFFF"/>
              </a:bgClr>
            </a:pattFill>
            <a:miter lim="800000"/>
            <a:headEnd type="none" w="sm" len="sm"/>
            <a:tailEnd type="none" w="sm" len="sm"/>
          </a:ln>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Pure HTML</a:t>
            </a:r>
          </a:p>
        </p:txBody>
      </p:sp>
      <p:sp>
        <p:nvSpPr>
          <p:cNvPr id="24583" name="Rectangle 9">
            <a:extLst>
              <a:ext uri="{FF2B5EF4-FFF2-40B4-BE49-F238E27FC236}">
                <a16:creationId xmlns:a16="http://schemas.microsoft.com/office/drawing/2014/main" id="{8014617C-269C-4460-829D-356882BC832A}"/>
              </a:ext>
            </a:extLst>
          </p:cNvPr>
          <p:cNvSpPr>
            <a:spLocks noChangeArrowheads="1"/>
          </p:cNvSpPr>
          <p:nvPr/>
        </p:nvSpPr>
        <p:spPr bwMode="auto">
          <a:xfrm>
            <a:off x="1981200" y="4314825"/>
            <a:ext cx="1371600" cy="590550"/>
          </a:xfrm>
          <a:prstGeom prst="rect">
            <a:avLst/>
          </a:prstGeom>
          <a:gradFill rotWithShape="1">
            <a:gsLst>
              <a:gs pos="0">
                <a:srgbClr val="CBFFCB"/>
              </a:gs>
              <a:gs pos="50000">
                <a:srgbClr val="FFB9B9"/>
              </a:gs>
              <a:gs pos="100000">
                <a:srgbClr val="CBFFCB"/>
              </a:gs>
            </a:gsLst>
            <a:lin ang="5400000" scaled="1"/>
          </a:gradFill>
          <a:ln w="57150" algn="ctr">
            <a:pattFill prst="sphere">
              <a:fgClr>
                <a:srgbClr val="000066"/>
              </a:fgClr>
              <a:bgClr>
                <a:srgbClr val="FFFFFF"/>
              </a:bgClr>
            </a:pattFill>
            <a:miter lim="800000"/>
            <a:headEnd type="none" w="sm" len="sm"/>
            <a:tailEnd type="none" w="sm" len="sm"/>
          </a:ln>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Java Application</a:t>
            </a:r>
          </a:p>
        </p:txBody>
      </p:sp>
      <p:sp>
        <p:nvSpPr>
          <p:cNvPr id="24584" name="Rectangle 10">
            <a:extLst>
              <a:ext uri="{FF2B5EF4-FFF2-40B4-BE49-F238E27FC236}">
                <a16:creationId xmlns:a16="http://schemas.microsoft.com/office/drawing/2014/main" id="{7BB37A63-A6F6-45E4-AF72-374279C39294}"/>
              </a:ext>
            </a:extLst>
          </p:cNvPr>
          <p:cNvSpPr>
            <a:spLocks noChangeArrowheads="1"/>
          </p:cNvSpPr>
          <p:nvPr/>
        </p:nvSpPr>
        <p:spPr bwMode="auto">
          <a:xfrm>
            <a:off x="1981200" y="5562600"/>
            <a:ext cx="1371600" cy="609600"/>
          </a:xfrm>
          <a:prstGeom prst="rect">
            <a:avLst/>
          </a:prstGeom>
          <a:gradFill rotWithShape="1">
            <a:gsLst>
              <a:gs pos="0">
                <a:srgbClr val="CBFFCB"/>
              </a:gs>
              <a:gs pos="50000">
                <a:srgbClr val="FFB9B9"/>
              </a:gs>
              <a:gs pos="100000">
                <a:srgbClr val="CBFFCB"/>
              </a:gs>
            </a:gsLst>
            <a:lin ang="5400000" scaled="1"/>
          </a:gradFill>
          <a:ln w="57150" algn="ctr">
            <a:pattFill prst="sphere">
              <a:fgClr>
                <a:srgbClr val="000066"/>
              </a:fgClr>
              <a:bgClr>
                <a:srgbClr val="FFFFFF"/>
              </a:bgClr>
            </a:pattFill>
            <a:miter lim="800000"/>
            <a:headEnd type="none" w="sm" len="sm"/>
            <a:tailEnd type="none" w="sm" len="sm"/>
          </a:ln>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J2EE Client</a:t>
            </a:r>
          </a:p>
        </p:txBody>
      </p:sp>
      <p:sp>
        <p:nvSpPr>
          <p:cNvPr id="24585" name="Rectangle 11">
            <a:extLst>
              <a:ext uri="{FF2B5EF4-FFF2-40B4-BE49-F238E27FC236}">
                <a16:creationId xmlns:a16="http://schemas.microsoft.com/office/drawing/2014/main" id="{109C3253-007D-4C56-90C9-DCE36B645355}"/>
              </a:ext>
            </a:extLst>
          </p:cNvPr>
          <p:cNvSpPr>
            <a:spLocks noChangeArrowheads="1"/>
          </p:cNvSpPr>
          <p:nvPr/>
        </p:nvSpPr>
        <p:spPr bwMode="auto">
          <a:xfrm>
            <a:off x="1981200" y="2971800"/>
            <a:ext cx="1371600" cy="609600"/>
          </a:xfrm>
          <a:prstGeom prst="rect">
            <a:avLst/>
          </a:prstGeom>
          <a:gradFill rotWithShape="1">
            <a:gsLst>
              <a:gs pos="0">
                <a:srgbClr val="CBFFCB"/>
              </a:gs>
              <a:gs pos="50000">
                <a:srgbClr val="FFB9B9"/>
              </a:gs>
              <a:gs pos="100000">
                <a:srgbClr val="CBFFCB"/>
              </a:gs>
            </a:gsLst>
            <a:lin ang="5400000" scaled="1"/>
          </a:gradFill>
          <a:ln w="57150" algn="ctr">
            <a:pattFill prst="sphere">
              <a:fgClr>
                <a:srgbClr val="000066"/>
              </a:fgClr>
              <a:bgClr>
                <a:srgbClr val="FFFFFF"/>
              </a:bgClr>
            </a:pattFill>
            <a:miter lim="800000"/>
            <a:headEnd type="none" w="sm" len="sm"/>
            <a:tailEnd type="none" w="sm" len="sm"/>
          </a:ln>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Java Applet</a:t>
            </a:r>
          </a:p>
        </p:txBody>
      </p:sp>
      <p:sp>
        <p:nvSpPr>
          <p:cNvPr id="24586" name="Rectangle 14">
            <a:extLst>
              <a:ext uri="{FF2B5EF4-FFF2-40B4-BE49-F238E27FC236}">
                <a16:creationId xmlns:a16="http://schemas.microsoft.com/office/drawing/2014/main" id="{98D466C3-EE0F-4811-A97E-45D7418B7715}"/>
              </a:ext>
            </a:extLst>
          </p:cNvPr>
          <p:cNvSpPr>
            <a:spLocks noChangeArrowheads="1"/>
          </p:cNvSpPr>
          <p:nvPr/>
        </p:nvSpPr>
        <p:spPr bwMode="auto">
          <a:xfrm>
            <a:off x="4343400" y="2057401"/>
            <a:ext cx="1524000" cy="3687763"/>
          </a:xfrm>
          <a:prstGeom prst="rect">
            <a:avLst/>
          </a:prstGeom>
          <a:gradFill rotWithShape="1">
            <a:gsLst>
              <a:gs pos="0">
                <a:srgbClr val="CBFFCB"/>
              </a:gs>
              <a:gs pos="50000">
                <a:srgbClr val="FFB9B9"/>
              </a:gs>
              <a:gs pos="100000">
                <a:srgbClr val="CBFFCB"/>
              </a:gs>
            </a:gsLst>
            <a:lin ang="5400000" scaled="1"/>
          </a:gradFill>
          <a:ln w="9525">
            <a:miter lim="800000"/>
            <a:headEnd/>
            <a:tailEnd/>
          </a:ln>
          <a:scene3d>
            <a:camera prst="legacyPerspectiveBottom"/>
            <a:lightRig rig="legacyFlat3" dir="t"/>
          </a:scene3d>
          <a:sp3d extrusionH="887400" prstMaterial="legacyMatte">
            <a:bevelT w="13500" h="13500" prst="angle"/>
            <a:bevelB w="13500" h="13500" prst="angle"/>
            <a:extrusionClr>
              <a:srgbClr val="CBFFCB"/>
            </a:extrusionClr>
            <a:contourClr>
              <a:srgbClr val="CBFFCB"/>
            </a:contourClr>
          </a:sp3d>
        </p:spPr>
        <p:txBody>
          <a:bodyPr wrap="none">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i="0"/>
              <a:t>Web Server</a:t>
            </a:r>
          </a:p>
        </p:txBody>
      </p:sp>
      <p:sp>
        <p:nvSpPr>
          <p:cNvPr id="24587" name="Rectangle 15">
            <a:extLst>
              <a:ext uri="{FF2B5EF4-FFF2-40B4-BE49-F238E27FC236}">
                <a16:creationId xmlns:a16="http://schemas.microsoft.com/office/drawing/2014/main" id="{0C40F5E9-B3E1-4D6C-A560-ACA007E49FB6}"/>
              </a:ext>
            </a:extLst>
          </p:cNvPr>
          <p:cNvSpPr>
            <a:spLocks noChangeArrowheads="1"/>
          </p:cNvSpPr>
          <p:nvPr/>
        </p:nvSpPr>
        <p:spPr bwMode="auto">
          <a:xfrm>
            <a:off x="4495801" y="2590800"/>
            <a:ext cx="1184275" cy="609600"/>
          </a:xfrm>
          <a:prstGeom prst="rect">
            <a:avLst/>
          </a:prstGeom>
          <a:gradFill rotWithShape="1">
            <a:gsLst>
              <a:gs pos="0">
                <a:srgbClr val="CBFFCB"/>
              </a:gs>
              <a:gs pos="50000">
                <a:srgbClr val="FFB9B9"/>
              </a:gs>
              <a:gs pos="100000">
                <a:srgbClr val="CBFFCB"/>
              </a:gs>
            </a:gsLst>
            <a:lin ang="5400000" scaled="1"/>
          </a:gradFill>
          <a:ln w="57150" algn="ctr">
            <a:pattFill prst="sphere">
              <a:fgClr>
                <a:srgbClr val="000066"/>
              </a:fgClr>
              <a:bgClr>
                <a:srgbClr val="FFFFFF"/>
              </a:bgClr>
            </a:pattFill>
            <a:miter lim="800000"/>
            <a:headEnd type="none" w="sm" len="sm"/>
            <a:tailEnd type="none" w="sm" len="sm"/>
          </a:ln>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JSP</a:t>
            </a:r>
          </a:p>
        </p:txBody>
      </p:sp>
      <p:sp>
        <p:nvSpPr>
          <p:cNvPr id="24588" name="Rectangle 17">
            <a:extLst>
              <a:ext uri="{FF2B5EF4-FFF2-40B4-BE49-F238E27FC236}">
                <a16:creationId xmlns:a16="http://schemas.microsoft.com/office/drawing/2014/main" id="{28819C26-1B40-40BA-965D-61F0292205AD}"/>
              </a:ext>
            </a:extLst>
          </p:cNvPr>
          <p:cNvSpPr>
            <a:spLocks noChangeArrowheads="1"/>
          </p:cNvSpPr>
          <p:nvPr/>
        </p:nvSpPr>
        <p:spPr bwMode="auto">
          <a:xfrm>
            <a:off x="4495801" y="3581400"/>
            <a:ext cx="1184275" cy="609600"/>
          </a:xfrm>
          <a:prstGeom prst="rect">
            <a:avLst/>
          </a:prstGeom>
          <a:gradFill rotWithShape="1">
            <a:gsLst>
              <a:gs pos="0">
                <a:srgbClr val="CBFFCB"/>
              </a:gs>
              <a:gs pos="50000">
                <a:srgbClr val="FFB9B9"/>
              </a:gs>
              <a:gs pos="100000">
                <a:srgbClr val="CBFFCB"/>
              </a:gs>
            </a:gsLst>
            <a:lin ang="5400000" scaled="1"/>
          </a:gradFill>
          <a:ln w="57150" algn="ctr">
            <a:pattFill prst="sphere">
              <a:fgClr>
                <a:srgbClr val="000066"/>
              </a:fgClr>
              <a:bgClr>
                <a:srgbClr val="FFFFFF"/>
              </a:bgClr>
            </a:pattFill>
            <a:miter lim="800000"/>
            <a:headEnd type="none" w="sm" len="sm"/>
            <a:tailEnd type="none" w="sm" len="sm"/>
          </a:ln>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Java Servlet</a:t>
            </a:r>
          </a:p>
        </p:txBody>
      </p:sp>
      <p:sp>
        <p:nvSpPr>
          <p:cNvPr id="24589" name="Rectangle 18">
            <a:extLst>
              <a:ext uri="{FF2B5EF4-FFF2-40B4-BE49-F238E27FC236}">
                <a16:creationId xmlns:a16="http://schemas.microsoft.com/office/drawing/2014/main" id="{8D5DDDC0-3ACE-4B8A-8A2B-B9EE6C3DCC86}"/>
              </a:ext>
            </a:extLst>
          </p:cNvPr>
          <p:cNvSpPr>
            <a:spLocks noChangeArrowheads="1"/>
          </p:cNvSpPr>
          <p:nvPr/>
        </p:nvSpPr>
        <p:spPr bwMode="auto">
          <a:xfrm>
            <a:off x="4495801" y="4602163"/>
            <a:ext cx="1184275" cy="762000"/>
          </a:xfrm>
          <a:prstGeom prst="rect">
            <a:avLst/>
          </a:prstGeom>
          <a:gradFill rotWithShape="1">
            <a:gsLst>
              <a:gs pos="0">
                <a:srgbClr val="CBFFCB"/>
              </a:gs>
              <a:gs pos="50000">
                <a:srgbClr val="FFB9B9"/>
              </a:gs>
              <a:gs pos="100000">
                <a:srgbClr val="CBFFCB"/>
              </a:gs>
            </a:gsLst>
            <a:lin ang="5400000" scaled="1"/>
          </a:gradFill>
          <a:ln w="57150" algn="ctr">
            <a:pattFill prst="sphere">
              <a:fgClr>
                <a:srgbClr val="000066"/>
              </a:fgClr>
              <a:bgClr>
                <a:srgbClr val="FFFFFF"/>
              </a:bgClr>
            </a:pattFill>
            <a:miter lim="800000"/>
            <a:headEnd type="none" w="sm" len="sm"/>
            <a:tailEnd type="none" w="sm" len="sm"/>
          </a:ln>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b="0" i="0"/>
              <a:t>J2EE Platforms</a:t>
            </a:r>
          </a:p>
        </p:txBody>
      </p:sp>
      <p:sp>
        <p:nvSpPr>
          <p:cNvPr id="24590" name="Rectangle 20">
            <a:extLst>
              <a:ext uri="{FF2B5EF4-FFF2-40B4-BE49-F238E27FC236}">
                <a16:creationId xmlns:a16="http://schemas.microsoft.com/office/drawing/2014/main" id="{2800CBC1-A652-4EB9-91C4-DDEEF8E14DA1}"/>
              </a:ext>
            </a:extLst>
          </p:cNvPr>
          <p:cNvSpPr>
            <a:spLocks noChangeArrowheads="1"/>
          </p:cNvSpPr>
          <p:nvPr/>
        </p:nvSpPr>
        <p:spPr bwMode="auto">
          <a:xfrm>
            <a:off x="6564313" y="2063750"/>
            <a:ext cx="1600200" cy="3651250"/>
          </a:xfrm>
          <a:prstGeom prst="rect">
            <a:avLst/>
          </a:prstGeom>
          <a:gradFill rotWithShape="1">
            <a:gsLst>
              <a:gs pos="0">
                <a:srgbClr val="CBFFCB"/>
              </a:gs>
              <a:gs pos="50000">
                <a:srgbClr val="FFB9B9"/>
              </a:gs>
              <a:gs pos="100000">
                <a:srgbClr val="CBFFCB"/>
              </a:gs>
            </a:gsLst>
            <a:lin ang="5400000" scaled="1"/>
          </a:gradFill>
          <a:ln w="9525">
            <a:miter lim="800000"/>
            <a:headEnd/>
            <a:tailEnd/>
          </a:ln>
          <a:scene3d>
            <a:camera prst="legacyPerspectiveBottom"/>
            <a:lightRig rig="legacyFlat3" dir="t"/>
          </a:scene3d>
          <a:sp3d extrusionH="887400" prstMaterial="legacyMatte">
            <a:bevelT w="13500" h="13500" prst="angle"/>
            <a:bevelB w="13500" h="13500" prst="angle"/>
            <a:extrusionClr>
              <a:srgbClr val="CBFFCB"/>
            </a:extrusionClr>
            <a:contourClr>
              <a:srgbClr val="CBFFCB"/>
            </a:contourClr>
          </a:sp3d>
        </p:spPr>
        <p:txBody>
          <a:bodyPr wrap="none">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i="0"/>
              <a:t>EJB </a:t>
            </a:r>
          </a:p>
          <a:p>
            <a:pPr eaLnBrk="1" hangingPunct="1">
              <a:spcBef>
                <a:spcPct val="0"/>
              </a:spcBef>
            </a:pPr>
            <a:r>
              <a:rPr lang="en-US" altLang="en-US" sz="2000" i="0"/>
              <a:t>Container</a:t>
            </a:r>
          </a:p>
        </p:txBody>
      </p:sp>
      <p:sp>
        <p:nvSpPr>
          <p:cNvPr id="24591" name="Rectangle 21">
            <a:extLst>
              <a:ext uri="{FF2B5EF4-FFF2-40B4-BE49-F238E27FC236}">
                <a16:creationId xmlns:a16="http://schemas.microsoft.com/office/drawing/2014/main" id="{10C3EFAB-4CF7-4DF1-A658-0A7CD9C08085}"/>
              </a:ext>
            </a:extLst>
          </p:cNvPr>
          <p:cNvSpPr>
            <a:spLocks noChangeArrowheads="1"/>
          </p:cNvSpPr>
          <p:nvPr/>
        </p:nvSpPr>
        <p:spPr bwMode="auto">
          <a:xfrm>
            <a:off x="6751639" y="2819400"/>
            <a:ext cx="1184275" cy="609600"/>
          </a:xfrm>
          <a:prstGeom prst="rect">
            <a:avLst/>
          </a:prstGeom>
          <a:gradFill rotWithShape="1">
            <a:gsLst>
              <a:gs pos="0">
                <a:srgbClr val="CBFFCB"/>
              </a:gs>
              <a:gs pos="50000">
                <a:srgbClr val="FFB9B9"/>
              </a:gs>
              <a:gs pos="100000">
                <a:srgbClr val="CBFFCB"/>
              </a:gs>
            </a:gsLst>
            <a:lin ang="5400000" scaled="1"/>
          </a:gradFill>
          <a:ln w="57150" algn="ctr">
            <a:pattFill prst="sphere">
              <a:fgClr>
                <a:srgbClr val="000066"/>
              </a:fgClr>
              <a:bgClr>
                <a:srgbClr val="FFFFFF"/>
              </a:bgClr>
            </a:pattFill>
            <a:miter lim="800000"/>
            <a:headEnd type="none" w="sm" len="sm"/>
            <a:tailEnd type="none" w="sm" len="sm"/>
          </a:ln>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EJB</a:t>
            </a:r>
          </a:p>
        </p:txBody>
      </p:sp>
      <p:sp>
        <p:nvSpPr>
          <p:cNvPr id="24592" name="Rectangle 22">
            <a:extLst>
              <a:ext uri="{FF2B5EF4-FFF2-40B4-BE49-F238E27FC236}">
                <a16:creationId xmlns:a16="http://schemas.microsoft.com/office/drawing/2014/main" id="{1AB66A5D-8BEA-4CF7-9466-C5E97A67E2D2}"/>
              </a:ext>
            </a:extLst>
          </p:cNvPr>
          <p:cNvSpPr>
            <a:spLocks noChangeArrowheads="1"/>
          </p:cNvSpPr>
          <p:nvPr/>
        </p:nvSpPr>
        <p:spPr bwMode="auto">
          <a:xfrm>
            <a:off x="6751639" y="3657600"/>
            <a:ext cx="1184275" cy="609600"/>
          </a:xfrm>
          <a:prstGeom prst="rect">
            <a:avLst/>
          </a:prstGeom>
          <a:gradFill rotWithShape="1">
            <a:gsLst>
              <a:gs pos="0">
                <a:srgbClr val="CBFFCB"/>
              </a:gs>
              <a:gs pos="50000">
                <a:srgbClr val="FFB9B9"/>
              </a:gs>
              <a:gs pos="100000">
                <a:srgbClr val="CBFFCB"/>
              </a:gs>
            </a:gsLst>
            <a:lin ang="5400000" scaled="1"/>
          </a:gradFill>
          <a:ln w="57150" algn="ctr">
            <a:pattFill prst="sphere">
              <a:fgClr>
                <a:srgbClr val="000066"/>
              </a:fgClr>
              <a:bgClr>
                <a:srgbClr val="FFFFFF"/>
              </a:bgClr>
            </a:pattFill>
            <a:miter lim="800000"/>
            <a:headEnd type="none" w="sm" len="sm"/>
            <a:tailEnd type="none" w="sm" len="sm"/>
          </a:ln>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EJB</a:t>
            </a:r>
          </a:p>
        </p:txBody>
      </p:sp>
      <p:sp>
        <p:nvSpPr>
          <p:cNvPr id="24593" name="Rectangle 24">
            <a:extLst>
              <a:ext uri="{FF2B5EF4-FFF2-40B4-BE49-F238E27FC236}">
                <a16:creationId xmlns:a16="http://schemas.microsoft.com/office/drawing/2014/main" id="{F97593C0-01D6-489A-8A24-8B34F2789050}"/>
              </a:ext>
            </a:extLst>
          </p:cNvPr>
          <p:cNvSpPr>
            <a:spLocks noChangeArrowheads="1"/>
          </p:cNvSpPr>
          <p:nvPr/>
        </p:nvSpPr>
        <p:spPr bwMode="auto">
          <a:xfrm>
            <a:off x="6751639" y="4724400"/>
            <a:ext cx="1184275" cy="609600"/>
          </a:xfrm>
          <a:prstGeom prst="rect">
            <a:avLst/>
          </a:prstGeom>
          <a:gradFill rotWithShape="1">
            <a:gsLst>
              <a:gs pos="0">
                <a:srgbClr val="CBFFCB"/>
              </a:gs>
              <a:gs pos="50000">
                <a:srgbClr val="FFB9B9"/>
              </a:gs>
              <a:gs pos="100000">
                <a:srgbClr val="CBFFCB"/>
              </a:gs>
            </a:gsLst>
            <a:lin ang="5400000" scaled="1"/>
          </a:gradFill>
          <a:ln w="57150" algn="ctr">
            <a:pattFill prst="sphere">
              <a:fgClr>
                <a:srgbClr val="000066"/>
              </a:fgClr>
              <a:bgClr>
                <a:srgbClr val="FFFFFF"/>
              </a:bgClr>
            </a:pattFill>
            <a:miter lim="800000"/>
            <a:headEnd type="none" w="sm" len="sm"/>
            <a:tailEnd type="none" w="sm" len="sm"/>
          </a:ln>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b="0" i="0"/>
              <a:t>J2EE Platforms</a:t>
            </a:r>
          </a:p>
        </p:txBody>
      </p:sp>
      <p:sp>
        <p:nvSpPr>
          <p:cNvPr id="24594" name="Rectangle 25">
            <a:extLst>
              <a:ext uri="{FF2B5EF4-FFF2-40B4-BE49-F238E27FC236}">
                <a16:creationId xmlns:a16="http://schemas.microsoft.com/office/drawing/2014/main" id="{D03456CC-178A-4155-BE04-469D4A67134F}"/>
              </a:ext>
            </a:extLst>
          </p:cNvPr>
          <p:cNvSpPr>
            <a:spLocks noChangeArrowheads="1"/>
          </p:cNvSpPr>
          <p:nvPr/>
        </p:nvSpPr>
        <p:spPr bwMode="auto">
          <a:xfrm>
            <a:off x="8915400" y="2063750"/>
            <a:ext cx="1600200" cy="3956050"/>
          </a:xfrm>
          <a:prstGeom prst="rect">
            <a:avLst/>
          </a:prstGeom>
          <a:gradFill rotWithShape="1">
            <a:gsLst>
              <a:gs pos="0">
                <a:srgbClr val="CBFFCB"/>
              </a:gs>
              <a:gs pos="50000">
                <a:srgbClr val="FFB9B9"/>
              </a:gs>
              <a:gs pos="100000">
                <a:srgbClr val="CBFFCB"/>
              </a:gs>
            </a:gsLst>
            <a:lin ang="5400000" scaled="1"/>
          </a:gradFill>
          <a:ln w="9525">
            <a:miter lim="800000"/>
            <a:headEnd/>
            <a:tailEnd/>
          </a:ln>
          <a:scene3d>
            <a:camera prst="legacyPerspectiveBottom"/>
            <a:lightRig rig="legacyFlat3" dir="t"/>
          </a:scene3d>
          <a:sp3d extrusionH="887400" prstMaterial="legacyMatte">
            <a:bevelT w="13500" h="13500" prst="angle"/>
            <a:bevelB w="13500" h="13500" prst="angle"/>
            <a:extrusionClr>
              <a:srgbClr val="CBFFCB"/>
            </a:extrusionClr>
            <a:contourClr>
              <a:srgbClr val="CBFFCB"/>
            </a:contourClr>
          </a:sp3d>
        </p:spPr>
        <p:txBody>
          <a:bodyPr wrap="none">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endParaRPr lang="en-US" altLang="en-US" sz="2000" i="0"/>
          </a:p>
        </p:txBody>
      </p:sp>
      <p:sp>
        <p:nvSpPr>
          <p:cNvPr id="24595" name="Rectangle 27">
            <a:extLst>
              <a:ext uri="{FF2B5EF4-FFF2-40B4-BE49-F238E27FC236}">
                <a16:creationId xmlns:a16="http://schemas.microsoft.com/office/drawing/2014/main" id="{A9C7B3AF-2560-4EFE-A88D-4F436096719C}"/>
              </a:ext>
            </a:extLst>
          </p:cNvPr>
          <p:cNvSpPr>
            <a:spLocks noChangeArrowheads="1"/>
          </p:cNvSpPr>
          <p:nvPr/>
        </p:nvSpPr>
        <p:spPr bwMode="auto">
          <a:xfrm>
            <a:off x="9296400" y="2209800"/>
            <a:ext cx="838200" cy="1143000"/>
          </a:xfrm>
          <a:prstGeom prst="rect">
            <a:avLst/>
          </a:prstGeom>
          <a:noFill/>
          <a:ln w="12700">
            <a:solidFill>
              <a:schemeClr val="hlink"/>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24596" name="AutoShape 28">
            <a:extLst>
              <a:ext uri="{FF2B5EF4-FFF2-40B4-BE49-F238E27FC236}">
                <a16:creationId xmlns:a16="http://schemas.microsoft.com/office/drawing/2014/main" id="{1EDA893E-24F7-4FA8-8D6C-C972CB3D8F82}"/>
              </a:ext>
            </a:extLst>
          </p:cNvPr>
          <p:cNvSpPr>
            <a:spLocks noChangeArrowheads="1"/>
          </p:cNvSpPr>
          <p:nvPr/>
        </p:nvSpPr>
        <p:spPr bwMode="auto">
          <a:xfrm>
            <a:off x="9448800" y="3657600"/>
            <a:ext cx="533400" cy="838200"/>
          </a:xfrm>
          <a:prstGeom prst="can">
            <a:avLst>
              <a:gd name="adj" fmla="val 39286"/>
            </a:avLst>
          </a:prstGeom>
          <a:gradFill rotWithShape="0">
            <a:gsLst>
              <a:gs pos="0">
                <a:srgbClr val="FF6699"/>
              </a:gs>
              <a:gs pos="100000">
                <a:srgbClr val="762F47"/>
              </a:gs>
            </a:gsLst>
            <a:lin ang="5400000" scaled="1"/>
          </a:gradFill>
          <a:ln w="38100">
            <a:pattFill prst="sphere">
              <a:fgClr>
                <a:schemeClr val="hlink"/>
              </a:fgClr>
              <a:bgClr>
                <a:srgbClr val="FFFFFF"/>
              </a:bgClr>
            </a:pattFill>
            <a:round/>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24597" name="Rectangle 29">
            <a:extLst>
              <a:ext uri="{FF2B5EF4-FFF2-40B4-BE49-F238E27FC236}">
                <a16:creationId xmlns:a16="http://schemas.microsoft.com/office/drawing/2014/main" id="{E1954706-0E88-4231-8C25-95FBCB6B9D7B}"/>
              </a:ext>
            </a:extLst>
          </p:cNvPr>
          <p:cNvSpPr>
            <a:spLocks noChangeArrowheads="1"/>
          </p:cNvSpPr>
          <p:nvPr/>
        </p:nvSpPr>
        <p:spPr bwMode="auto">
          <a:xfrm>
            <a:off x="9296400" y="3505200"/>
            <a:ext cx="838200" cy="1143000"/>
          </a:xfrm>
          <a:prstGeom prst="rect">
            <a:avLst/>
          </a:prstGeom>
          <a:noFill/>
          <a:ln w="12700">
            <a:solidFill>
              <a:schemeClr val="hlink"/>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grpSp>
        <p:nvGrpSpPr>
          <p:cNvPr id="24598" name="Group 44">
            <a:extLst>
              <a:ext uri="{FF2B5EF4-FFF2-40B4-BE49-F238E27FC236}">
                <a16:creationId xmlns:a16="http://schemas.microsoft.com/office/drawing/2014/main" id="{561CD16D-D4DB-4203-BC1A-A37EC790824F}"/>
              </a:ext>
            </a:extLst>
          </p:cNvPr>
          <p:cNvGrpSpPr>
            <a:grpSpLocks/>
          </p:cNvGrpSpPr>
          <p:nvPr/>
        </p:nvGrpSpPr>
        <p:grpSpPr bwMode="auto">
          <a:xfrm>
            <a:off x="9296400" y="4800600"/>
            <a:ext cx="838200" cy="1143000"/>
            <a:chOff x="4512" y="3024"/>
            <a:chExt cx="528" cy="720"/>
          </a:xfrm>
        </p:grpSpPr>
        <p:sp>
          <p:nvSpPr>
            <p:cNvPr id="24621" name="AutoShape 30">
              <a:extLst>
                <a:ext uri="{FF2B5EF4-FFF2-40B4-BE49-F238E27FC236}">
                  <a16:creationId xmlns:a16="http://schemas.microsoft.com/office/drawing/2014/main" id="{A483C8BA-6E37-49CC-A36B-D936807AB62F}"/>
                </a:ext>
              </a:extLst>
            </p:cNvPr>
            <p:cNvSpPr>
              <a:spLocks noChangeArrowheads="1"/>
            </p:cNvSpPr>
            <p:nvPr/>
          </p:nvSpPr>
          <p:spPr bwMode="auto">
            <a:xfrm>
              <a:off x="4608" y="3120"/>
              <a:ext cx="336" cy="528"/>
            </a:xfrm>
            <a:prstGeom prst="can">
              <a:avLst>
                <a:gd name="adj" fmla="val 39286"/>
              </a:avLst>
            </a:prstGeom>
            <a:gradFill rotWithShape="0">
              <a:gsLst>
                <a:gs pos="0">
                  <a:srgbClr val="FF6699"/>
                </a:gs>
                <a:gs pos="100000">
                  <a:srgbClr val="762F47"/>
                </a:gs>
              </a:gsLst>
              <a:lin ang="5400000" scaled="1"/>
            </a:gradFill>
            <a:ln w="38100">
              <a:pattFill prst="sphere">
                <a:fgClr>
                  <a:schemeClr val="hlink"/>
                </a:fgClr>
                <a:bgClr>
                  <a:srgbClr val="FFFFFF"/>
                </a:bgClr>
              </a:pattFill>
              <a:round/>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24622" name="Rectangle 31">
              <a:extLst>
                <a:ext uri="{FF2B5EF4-FFF2-40B4-BE49-F238E27FC236}">
                  <a16:creationId xmlns:a16="http://schemas.microsoft.com/office/drawing/2014/main" id="{38A6D2CD-C296-49D7-BAD1-58596F5D4F9C}"/>
                </a:ext>
              </a:extLst>
            </p:cNvPr>
            <p:cNvSpPr>
              <a:spLocks noChangeArrowheads="1"/>
            </p:cNvSpPr>
            <p:nvPr/>
          </p:nvSpPr>
          <p:spPr bwMode="auto">
            <a:xfrm>
              <a:off x="4512" y="3024"/>
              <a:ext cx="528" cy="720"/>
            </a:xfrm>
            <a:prstGeom prst="rect">
              <a:avLst/>
            </a:prstGeom>
            <a:noFill/>
            <a:ln w="12700">
              <a:solidFill>
                <a:schemeClr val="hlink"/>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grpSp>
      <p:sp>
        <p:nvSpPr>
          <p:cNvPr id="24599" name="Text Box 32">
            <a:extLst>
              <a:ext uri="{FF2B5EF4-FFF2-40B4-BE49-F238E27FC236}">
                <a16:creationId xmlns:a16="http://schemas.microsoft.com/office/drawing/2014/main" id="{A49CBF42-5CE7-498B-86BA-AEA5EE8D9DD7}"/>
              </a:ext>
            </a:extLst>
          </p:cNvPr>
          <p:cNvSpPr txBox="1">
            <a:spLocks noChangeArrowheads="1"/>
          </p:cNvSpPr>
          <p:nvPr/>
        </p:nvSpPr>
        <p:spPr bwMode="auto">
          <a:xfrm>
            <a:off x="4333876" y="1230314"/>
            <a:ext cx="1609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b="0" i="0"/>
              <a:t>Server-Side </a:t>
            </a:r>
          </a:p>
          <a:p>
            <a:pPr eaLnBrk="1" hangingPunct="1">
              <a:spcBef>
                <a:spcPct val="0"/>
              </a:spcBef>
            </a:pPr>
            <a:r>
              <a:rPr lang="en-US" altLang="en-US" sz="2000" b="0" i="0"/>
              <a:t>Presentation</a:t>
            </a:r>
          </a:p>
        </p:txBody>
      </p:sp>
      <p:sp>
        <p:nvSpPr>
          <p:cNvPr id="24600" name="Text Box 33">
            <a:extLst>
              <a:ext uri="{FF2B5EF4-FFF2-40B4-BE49-F238E27FC236}">
                <a16:creationId xmlns:a16="http://schemas.microsoft.com/office/drawing/2014/main" id="{532E1AE9-8A2E-4715-8664-71248FD3C9F0}"/>
              </a:ext>
            </a:extLst>
          </p:cNvPr>
          <p:cNvSpPr txBox="1">
            <a:spLocks noChangeArrowheads="1"/>
          </p:cNvSpPr>
          <p:nvPr/>
        </p:nvSpPr>
        <p:spPr bwMode="auto">
          <a:xfrm>
            <a:off x="4343401" y="5943600"/>
            <a:ext cx="1470025" cy="457200"/>
          </a:xfrm>
          <a:prstGeom prst="rect">
            <a:avLst/>
          </a:prstGeom>
          <a:gradFill rotWithShape="1">
            <a:gsLst>
              <a:gs pos="0">
                <a:srgbClr val="CBFFCB"/>
              </a:gs>
              <a:gs pos="50000">
                <a:srgbClr val="FFB9B9"/>
              </a:gs>
              <a:gs pos="100000">
                <a:srgbClr val="CBFFCB"/>
              </a:gs>
            </a:gsLst>
            <a:lin ang="5400000" scaled="1"/>
          </a:gradFill>
          <a:ln>
            <a:noFill/>
          </a:ln>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i="0"/>
              <a:t>Web Tier</a:t>
            </a:r>
          </a:p>
        </p:txBody>
      </p:sp>
      <p:sp>
        <p:nvSpPr>
          <p:cNvPr id="24601" name="Text Box 34">
            <a:extLst>
              <a:ext uri="{FF2B5EF4-FFF2-40B4-BE49-F238E27FC236}">
                <a16:creationId xmlns:a16="http://schemas.microsoft.com/office/drawing/2014/main" id="{F192424F-40D6-4452-8772-4DB433815F64}"/>
              </a:ext>
            </a:extLst>
          </p:cNvPr>
          <p:cNvSpPr txBox="1">
            <a:spLocks noChangeArrowheads="1"/>
          </p:cNvSpPr>
          <p:nvPr/>
        </p:nvSpPr>
        <p:spPr bwMode="auto">
          <a:xfrm>
            <a:off x="6411914" y="1279526"/>
            <a:ext cx="18938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b="0" i="0"/>
              <a:t>Server-Side </a:t>
            </a:r>
          </a:p>
          <a:p>
            <a:pPr eaLnBrk="1" hangingPunct="1">
              <a:spcBef>
                <a:spcPct val="0"/>
              </a:spcBef>
            </a:pPr>
            <a:r>
              <a:rPr lang="en-US" altLang="en-US" sz="2000" b="0" i="0"/>
              <a:t>Business Logic</a:t>
            </a:r>
          </a:p>
        </p:txBody>
      </p:sp>
      <p:sp>
        <p:nvSpPr>
          <p:cNvPr id="24602" name="Text Box 35">
            <a:extLst>
              <a:ext uri="{FF2B5EF4-FFF2-40B4-BE49-F238E27FC236}">
                <a16:creationId xmlns:a16="http://schemas.microsoft.com/office/drawing/2014/main" id="{0E37CB72-4109-4DFE-A908-1B7BD87027F3}"/>
              </a:ext>
            </a:extLst>
          </p:cNvPr>
          <p:cNvSpPr txBox="1">
            <a:spLocks noChangeArrowheads="1"/>
          </p:cNvSpPr>
          <p:nvPr/>
        </p:nvSpPr>
        <p:spPr bwMode="auto">
          <a:xfrm>
            <a:off x="8915401" y="1066801"/>
            <a:ext cx="145256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b="0" i="0"/>
              <a:t>Enterprise </a:t>
            </a:r>
          </a:p>
          <a:p>
            <a:pPr eaLnBrk="1" hangingPunct="1">
              <a:spcBef>
                <a:spcPct val="0"/>
              </a:spcBef>
            </a:pPr>
            <a:r>
              <a:rPr lang="en-US" altLang="en-US" sz="2000" b="0" i="0"/>
              <a:t>Information</a:t>
            </a:r>
          </a:p>
          <a:p>
            <a:pPr eaLnBrk="1" hangingPunct="1">
              <a:spcBef>
                <a:spcPct val="0"/>
              </a:spcBef>
            </a:pPr>
            <a:r>
              <a:rPr lang="en-US" altLang="en-US" sz="2000" b="0" i="0"/>
              <a:t>System</a:t>
            </a:r>
          </a:p>
        </p:txBody>
      </p:sp>
      <p:sp>
        <p:nvSpPr>
          <p:cNvPr id="24603" name="Text Box 36">
            <a:extLst>
              <a:ext uri="{FF2B5EF4-FFF2-40B4-BE49-F238E27FC236}">
                <a16:creationId xmlns:a16="http://schemas.microsoft.com/office/drawing/2014/main" id="{875C6A87-9970-44E8-B931-ACA0AE8AD384}"/>
              </a:ext>
            </a:extLst>
          </p:cNvPr>
          <p:cNvSpPr txBox="1">
            <a:spLocks noChangeArrowheads="1"/>
          </p:cNvSpPr>
          <p:nvPr/>
        </p:nvSpPr>
        <p:spPr bwMode="auto">
          <a:xfrm>
            <a:off x="6565900" y="5943600"/>
            <a:ext cx="1587500" cy="457200"/>
          </a:xfrm>
          <a:prstGeom prst="rect">
            <a:avLst/>
          </a:prstGeom>
          <a:gradFill rotWithShape="1">
            <a:gsLst>
              <a:gs pos="0">
                <a:srgbClr val="CBFFCB"/>
              </a:gs>
              <a:gs pos="50000">
                <a:srgbClr val="FFB9B9"/>
              </a:gs>
              <a:gs pos="100000">
                <a:srgbClr val="CBFFCB"/>
              </a:gs>
            </a:gsLst>
            <a:lin ang="5400000" scaled="1"/>
          </a:gradFill>
          <a:ln>
            <a:noFill/>
          </a:ln>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i="0"/>
              <a:t>EJB Tier</a:t>
            </a:r>
          </a:p>
        </p:txBody>
      </p:sp>
      <p:sp>
        <p:nvSpPr>
          <p:cNvPr id="1199141" name="AutoShape 37">
            <a:extLst>
              <a:ext uri="{FF2B5EF4-FFF2-40B4-BE49-F238E27FC236}">
                <a16:creationId xmlns:a16="http://schemas.microsoft.com/office/drawing/2014/main" id="{7D5BD8CE-B90C-49BB-A4FE-F785459AF8B3}"/>
              </a:ext>
            </a:extLst>
          </p:cNvPr>
          <p:cNvSpPr>
            <a:spLocks noChangeArrowheads="1"/>
          </p:cNvSpPr>
          <p:nvPr/>
        </p:nvSpPr>
        <p:spPr bwMode="auto">
          <a:xfrm>
            <a:off x="3657600" y="2895600"/>
            <a:ext cx="533400" cy="381000"/>
          </a:xfrm>
          <a:prstGeom prst="leftRightArrow">
            <a:avLst>
              <a:gd name="adj1" fmla="val 50000"/>
              <a:gd name="adj2" fmla="val 28000"/>
            </a:avLst>
          </a:prstGeom>
          <a:gradFill rotWithShape="1">
            <a:gsLst>
              <a:gs pos="0">
                <a:srgbClr val="CBFFCB">
                  <a:alpha val="50000"/>
                </a:srgbClr>
              </a:gs>
              <a:gs pos="50000">
                <a:srgbClr val="FFB9B9"/>
              </a:gs>
              <a:gs pos="100000">
                <a:srgbClr val="CBFFCB">
                  <a:alpha val="50000"/>
                </a:srgbClr>
              </a:gs>
            </a:gsLst>
            <a:lin ang="5400000" scaled="1"/>
          </a:gradFill>
          <a:ln w="12700">
            <a:noFill/>
            <a:miter lim="800000"/>
            <a:headEnd type="none" w="sm" len="sm"/>
            <a:tailEnd type="none" w="sm" len="sm"/>
          </a:ln>
          <a:effectLst>
            <a:prstShdw prst="shdw17" dist="17961" dir="2700000">
              <a:srgbClr val="CBFFCB">
                <a:gamma/>
                <a:shade val="60000"/>
                <a:invGamma/>
              </a:srgbClr>
            </a:prstShdw>
          </a:effectLst>
        </p:spPr>
        <p:txBody>
          <a:bodyPr wrap="none" anchor="ctr"/>
          <a:lstStyle/>
          <a:p>
            <a:pPr>
              <a:defRPr/>
            </a:pPr>
            <a:endParaRPr lang="en-US" sz="2400"/>
          </a:p>
        </p:txBody>
      </p:sp>
      <p:sp>
        <p:nvSpPr>
          <p:cNvPr id="1199142" name="AutoShape 38">
            <a:extLst>
              <a:ext uri="{FF2B5EF4-FFF2-40B4-BE49-F238E27FC236}">
                <a16:creationId xmlns:a16="http://schemas.microsoft.com/office/drawing/2014/main" id="{A0D6F3E1-7BDF-469C-B75A-8EEEF28D6D99}"/>
              </a:ext>
            </a:extLst>
          </p:cNvPr>
          <p:cNvSpPr>
            <a:spLocks noChangeArrowheads="1"/>
          </p:cNvSpPr>
          <p:nvPr/>
        </p:nvSpPr>
        <p:spPr bwMode="auto">
          <a:xfrm>
            <a:off x="3657600" y="4343400"/>
            <a:ext cx="533400" cy="381000"/>
          </a:xfrm>
          <a:prstGeom prst="leftRightArrow">
            <a:avLst>
              <a:gd name="adj1" fmla="val 50000"/>
              <a:gd name="adj2" fmla="val 28000"/>
            </a:avLst>
          </a:prstGeom>
          <a:gradFill rotWithShape="1">
            <a:gsLst>
              <a:gs pos="0">
                <a:srgbClr val="CBFFCB">
                  <a:alpha val="50000"/>
                </a:srgbClr>
              </a:gs>
              <a:gs pos="50000">
                <a:srgbClr val="FFB9B9"/>
              </a:gs>
              <a:gs pos="100000">
                <a:srgbClr val="CBFFCB">
                  <a:alpha val="50000"/>
                </a:srgbClr>
              </a:gs>
            </a:gsLst>
            <a:lin ang="5400000" scaled="1"/>
          </a:gradFill>
          <a:ln w="12700">
            <a:noFill/>
            <a:miter lim="800000"/>
            <a:headEnd type="none" w="sm" len="sm"/>
            <a:tailEnd type="none" w="sm" len="sm"/>
          </a:ln>
          <a:effectLst>
            <a:prstShdw prst="shdw17" dist="17961" dir="2700000">
              <a:srgbClr val="CBFFCB">
                <a:gamma/>
                <a:shade val="60000"/>
                <a:invGamma/>
              </a:srgbClr>
            </a:prstShdw>
          </a:effectLst>
        </p:spPr>
        <p:txBody>
          <a:bodyPr wrap="none" anchor="ctr"/>
          <a:lstStyle/>
          <a:p>
            <a:pPr>
              <a:defRPr/>
            </a:pPr>
            <a:endParaRPr lang="en-US" sz="2400"/>
          </a:p>
        </p:txBody>
      </p:sp>
      <p:sp>
        <p:nvSpPr>
          <p:cNvPr id="1199143" name="AutoShape 39">
            <a:extLst>
              <a:ext uri="{FF2B5EF4-FFF2-40B4-BE49-F238E27FC236}">
                <a16:creationId xmlns:a16="http://schemas.microsoft.com/office/drawing/2014/main" id="{D7E2B939-AB88-4250-B065-78FD08E5BA7B}"/>
              </a:ext>
            </a:extLst>
          </p:cNvPr>
          <p:cNvSpPr>
            <a:spLocks noChangeArrowheads="1"/>
          </p:cNvSpPr>
          <p:nvPr/>
        </p:nvSpPr>
        <p:spPr bwMode="auto">
          <a:xfrm>
            <a:off x="5943600" y="3733800"/>
            <a:ext cx="533400" cy="381000"/>
          </a:xfrm>
          <a:prstGeom prst="leftRightArrow">
            <a:avLst>
              <a:gd name="adj1" fmla="val 50000"/>
              <a:gd name="adj2" fmla="val 28000"/>
            </a:avLst>
          </a:prstGeom>
          <a:gradFill rotWithShape="1">
            <a:gsLst>
              <a:gs pos="0">
                <a:srgbClr val="CBFFCB">
                  <a:alpha val="50000"/>
                </a:srgbClr>
              </a:gs>
              <a:gs pos="50000">
                <a:srgbClr val="FFB9B9"/>
              </a:gs>
              <a:gs pos="100000">
                <a:srgbClr val="CBFFCB">
                  <a:alpha val="50000"/>
                </a:srgbClr>
              </a:gs>
            </a:gsLst>
            <a:lin ang="5400000" scaled="1"/>
          </a:gradFill>
          <a:ln w="12700">
            <a:noFill/>
            <a:miter lim="800000"/>
            <a:headEnd type="none" w="sm" len="sm"/>
            <a:tailEnd type="none" w="sm" len="sm"/>
          </a:ln>
          <a:effectLst>
            <a:prstShdw prst="shdw17" dist="17961" dir="2700000">
              <a:srgbClr val="CBFFCB">
                <a:gamma/>
                <a:shade val="60000"/>
                <a:invGamma/>
              </a:srgbClr>
            </a:prstShdw>
          </a:effectLst>
        </p:spPr>
        <p:txBody>
          <a:bodyPr wrap="none" anchor="ctr"/>
          <a:lstStyle/>
          <a:p>
            <a:pPr>
              <a:defRPr/>
            </a:pPr>
            <a:endParaRPr lang="en-US" sz="2400"/>
          </a:p>
        </p:txBody>
      </p:sp>
      <p:sp>
        <p:nvSpPr>
          <p:cNvPr id="1199144" name="AutoShape 40">
            <a:extLst>
              <a:ext uri="{FF2B5EF4-FFF2-40B4-BE49-F238E27FC236}">
                <a16:creationId xmlns:a16="http://schemas.microsoft.com/office/drawing/2014/main" id="{E931A5E9-5EDF-4A62-A3C2-3B3C4492D0A4}"/>
              </a:ext>
            </a:extLst>
          </p:cNvPr>
          <p:cNvSpPr>
            <a:spLocks noChangeArrowheads="1"/>
          </p:cNvSpPr>
          <p:nvPr/>
        </p:nvSpPr>
        <p:spPr bwMode="auto">
          <a:xfrm>
            <a:off x="8229600" y="2971800"/>
            <a:ext cx="533400" cy="381000"/>
          </a:xfrm>
          <a:prstGeom prst="leftRightArrow">
            <a:avLst>
              <a:gd name="adj1" fmla="val 50000"/>
              <a:gd name="adj2" fmla="val 28000"/>
            </a:avLst>
          </a:prstGeom>
          <a:gradFill rotWithShape="1">
            <a:gsLst>
              <a:gs pos="0">
                <a:srgbClr val="CBFFCB">
                  <a:alpha val="50000"/>
                </a:srgbClr>
              </a:gs>
              <a:gs pos="50000">
                <a:srgbClr val="FFB9B9"/>
              </a:gs>
              <a:gs pos="100000">
                <a:srgbClr val="CBFFCB">
                  <a:alpha val="50000"/>
                </a:srgbClr>
              </a:gs>
            </a:gsLst>
            <a:lin ang="5400000" scaled="1"/>
          </a:gradFill>
          <a:ln w="12700">
            <a:noFill/>
            <a:miter lim="800000"/>
            <a:headEnd type="none" w="sm" len="sm"/>
            <a:tailEnd type="none" w="sm" len="sm"/>
          </a:ln>
          <a:effectLst>
            <a:prstShdw prst="shdw17" dist="17961" dir="2700000">
              <a:srgbClr val="CBFFCB">
                <a:gamma/>
                <a:shade val="60000"/>
                <a:invGamma/>
              </a:srgbClr>
            </a:prstShdw>
          </a:effectLst>
        </p:spPr>
        <p:txBody>
          <a:bodyPr wrap="none" anchor="ctr"/>
          <a:lstStyle/>
          <a:p>
            <a:pPr>
              <a:defRPr/>
            </a:pPr>
            <a:endParaRPr lang="en-US" sz="2400"/>
          </a:p>
        </p:txBody>
      </p:sp>
      <p:sp>
        <p:nvSpPr>
          <p:cNvPr id="1199145" name="AutoShape 41">
            <a:extLst>
              <a:ext uri="{FF2B5EF4-FFF2-40B4-BE49-F238E27FC236}">
                <a16:creationId xmlns:a16="http://schemas.microsoft.com/office/drawing/2014/main" id="{97B5DBDF-41F5-463F-8171-CC111F397D74}"/>
              </a:ext>
            </a:extLst>
          </p:cNvPr>
          <p:cNvSpPr>
            <a:spLocks noChangeArrowheads="1"/>
          </p:cNvSpPr>
          <p:nvPr/>
        </p:nvSpPr>
        <p:spPr bwMode="auto">
          <a:xfrm>
            <a:off x="8229600" y="4343400"/>
            <a:ext cx="533400" cy="381000"/>
          </a:xfrm>
          <a:prstGeom prst="leftRightArrow">
            <a:avLst>
              <a:gd name="adj1" fmla="val 50000"/>
              <a:gd name="adj2" fmla="val 28000"/>
            </a:avLst>
          </a:prstGeom>
          <a:gradFill rotWithShape="1">
            <a:gsLst>
              <a:gs pos="0">
                <a:srgbClr val="CBFFCB">
                  <a:alpha val="50000"/>
                </a:srgbClr>
              </a:gs>
              <a:gs pos="50000">
                <a:srgbClr val="FFB9B9"/>
              </a:gs>
              <a:gs pos="100000">
                <a:srgbClr val="CBFFCB">
                  <a:alpha val="50000"/>
                </a:srgbClr>
              </a:gs>
            </a:gsLst>
            <a:lin ang="5400000" scaled="1"/>
          </a:gradFill>
          <a:ln w="12700">
            <a:noFill/>
            <a:miter lim="800000"/>
            <a:headEnd type="none" w="sm" len="sm"/>
            <a:tailEnd type="none" w="sm" len="sm"/>
          </a:ln>
          <a:effectLst>
            <a:prstShdw prst="shdw17" dist="17961" dir="2700000">
              <a:srgbClr val="CBFFCB">
                <a:gamma/>
                <a:shade val="60000"/>
                <a:invGamma/>
              </a:srgbClr>
            </a:prstShdw>
          </a:effectLst>
        </p:spPr>
        <p:txBody>
          <a:bodyPr wrap="none" anchor="ctr"/>
          <a:lstStyle/>
          <a:p>
            <a:pPr>
              <a:defRPr/>
            </a:pPr>
            <a:endParaRPr lang="en-US" sz="2400"/>
          </a:p>
        </p:txBody>
      </p:sp>
      <p:sp>
        <p:nvSpPr>
          <p:cNvPr id="24619" name="AutoShape 26">
            <a:extLst>
              <a:ext uri="{FF2B5EF4-FFF2-40B4-BE49-F238E27FC236}">
                <a16:creationId xmlns:a16="http://schemas.microsoft.com/office/drawing/2014/main" id="{A36A8C48-D4C9-4088-A044-7A5DB7B1F7A7}"/>
              </a:ext>
            </a:extLst>
          </p:cNvPr>
          <p:cNvSpPr>
            <a:spLocks noChangeArrowheads="1"/>
          </p:cNvSpPr>
          <p:nvPr/>
        </p:nvSpPr>
        <p:spPr bwMode="auto">
          <a:xfrm>
            <a:off x="9448800" y="2362200"/>
            <a:ext cx="533400" cy="838200"/>
          </a:xfrm>
          <a:prstGeom prst="can">
            <a:avLst>
              <a:gd name="adj" fmla="val 39286"/>
            </a:avLst>
          </a:prstGeom>
          <a:gradFill rotWithShape="0">
            <a:gsLst>
              <a:gs pos="0">
                <a:srgbClr val="FF6699"/>
              </a:gs>
              <a:gs pos="100000">
                <a:srgbClr val="762F47"/>
              </a:gs>
            </a:gsLst>
            <a:lin ang="5400000" scaled="1"/>
          </a:gradFill>
          <a:ln w="38100">
            <a:pattFill prst="sphere">
              <a:fgClr>
                <a:schemeClr val="hlink"/>
              </a:fgClr>
              <a:bgClr>
                <a:srgbClr val="FFFFFF"/>
              </a:bgClr>
            </a:pattFill>
            <a:round/>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24620" name="Rectangle 46">
            <a:extLst>
              <a:ext uri="{FF2B5EF4-FFF2-40B4-BE49-F238E27FC236}">
                <a16:creationId xmlns:a16="http://schemas.microsoft.com/office/drawing/2014/main" id="{430ACB9B-235D-4E0D-B1BA-4BE689AA9795}"/>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Building a Servlet</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a:extLst>
              <a:ext uri="{FF2B5EF4-FFF2-40B4-BE49-F238E27FC236}">
                <a16:creationId xmlns:a16="http://schemas.microsoft.com/office/drawing/2014/main" id="{AD064C55-0EA2-411A-91E1-08614B27511B}"/>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0F1B327C-9E6C-4178-A42B-D93625073BA8}" type="slidenum">
              <a:rPr lang="en-US" altLang="en-US" sz="1000" i="0">
                <a:solidFill>
                  <a:srgbClr val="FFFFFF"/>
                </a:solidFill>
              </a:rPr>
              <a:pPr algn="l" eaLnBrk="1" hangingPunct="1"/>
              <a:t>240</a:t>
            </a:fld>
            <a:endParaRPr lang="en-US" altLang="en-US" sz="1000" i="0">
              <a:solidFill>
                <a:srgbClr val="FFFFFF"/>
              </a:solidFill>
            </a:endParaRPr>
          </a:p>
        </p:txBody>
      </p:sp>
      <p:sp>
        <p:nvSpPr>
          <p:cNvPr id="761859" name="Rectangle 2">
            <a:extLst>
              <a:ext uri="{FF2B5EF4-FFF2-40B4-BE49-F238E27FC236}">
                <a16:creationId xmlns:a16="http://schemas.microsoft.com/office/drawing/2014/main" id="{2263048C-A940-404C-BB40-C7D5366D94F2}"/>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Initialization of a JSP Page</a:t>
            </a:r>
          </a:p>
        </p:txBody>
      </p:sp>
      <p:sp>
        <p:nvSpPr>
          <p:cNvPr id="20484" name="Rectangle 3">
            <a:extLst>
              <a:ext uri="{FF2B5EF4-FFF2-40B4-BE49-F238E27FC236}">
                <a16:creationId xmlns:a16="http://schemas.microsoft.com/office/drawing/2014/main" id="{7FB0B150-D5E1-4CEF-B984-EC8032629436}"/>
              </a:ext>
            </a:extLst>
          </p:cNvPr>
          <p:cNvSpPr>
            <a:spLocks noGrp="1" noChangeArrowheads="1"/>
          </p:cNvSpPr>
          <p:nvPr>
            <p:ph type="body" idx="4294967295"/>
          </p:nvPr>
        </p:nvSpPr>
        <p:spPr/>
        <p:txBody>
          <a:bodyPr/>
          <a:lstStyle/>
          <a:p>
            <a:pPr eaLnBrk="1" hangingPunct="1"/>
            <a:r>
              <a:rPr lang="en-US" altLang="en-US" sz="1800"/>
              <a:t>Declare methods for performing the following tasks using JSP declaration mechanism</a:t>
            </a:r>
          </a:p>
          <a:p>
            <a:pPr lvl="1" eaLnBrk="1" hangingPunct="1"/>
            <a:r>
              <a:rPr lang="en-US" altLang="en-US" sz="1800"/>
              <a:t> Read persistent configuration data</a:t>
            </a:r>
          </a:p>
          <a:p>
            <a:pPr lvl="1" eaLnBrk="1" hangingPunct="1"/>
            <a:r>
              <a:rPr lang="en-US" altLang="en-US" sz="1800"/>
              <a:t> Initialize resources</a:t>
            </a:r>
          </a:p>
          <a:p>
            <a:pPr lvl="1" eaLnBrk="1" hangingPunct="1">
              <a:spcBef>
                <a:spcPct val="0"/>
              </a:spcBef>
              <a:spcAft>
                <a:spcPct val="0"/>
              </a:spcAft>
            </a:pPr>
            <a:r>
              <a:rPr lang="en-US" altLang="en-US" sz="1800"/>
              <a:t> Perform any other one-time activities by overriding </a:t>
            </a:r>
            <a:r>
              <a:rPr lang="en-US" altLang="en-US" sz="1800">
                <a:solidFill>
                  <a:srgbClr val="0000CC"/>
                </a:solidFill>
              </a:rPr>
              <a:t>jspInit()</a:t>
            </a:r>
            <a:r>
              <a:rPr lang="en-US" altLang="en-US" sz="1800"/>
              <a:t> </a:t>
            </a:r>
          </a:p>
          <a:p>
            <a:pPr lvl="1" eaLnBrk="1" hangingPunct="1">
              <a:spcBef>
                <a:spcPct val="0"/>
              </a:spcBef>
              <a:spcAft>
                <a:spcPct val="0"/>
              </a:spcAft>
              <a:buFont typeface="Wingdings" panose="05000000000000000000" pitchFamily="2" charset="2"/>
              <a:buNone/>
            </a:pPr>
            <a:r>
              <a:rPr lang="en-US" altLang="en-US" sz="1800"/>
              <a:t>    method of JspPage interface</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a:extLst>
              <a:ext uri="{FF2B5EF4-FFF2-40B4-BE49-F238E27FC236}">
                <a16:creationId xmlns:a16="http://schemas.microsoft.com/office/drawing/2014/main" id="{18916B55-FA00-4C8C-95E2-B61444DDD73F}"/>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31601FAF-334A-4835-B7F9-3B6EFB7649ED}" type="slidenum">
              <a:rPr lang="en-US" altLang="en-US" sz="1000" i="0">
                <a:solidFill>
                  <a:srgbClr val="FFFFFF"/>
                </a:solidFill>
              </a:rPr>
              <a:pPr algn="l" eaLnBrk="1" hangingPunct="1"/>
              <a:t>241</a:t>
            </a:fld>
            <a:endParaRPr lang="en-US" altLang="en-US" sz="1000" i="0">
              <a:solidFill>
                <a:srgbClr val="FFFFFF"/>
              </a:solidFill>
            </a:endParaRPr>
          </a:p>
        </p:txBody>
      </p:sp>
      <p:sp>
        <p:nvSpPr>
          <p:cNvPr id="762883" name="Rectangle 2">
            <a:extLst>
              <a:ext uri="{FF2B5EF4-FFF2-40B4-BE49-F238E27FC236}">
                <a16:creationId xmlns:a16="http://schemas.microsoft.com/office/drawing/2014/main" id="{FDA42810-E640-4DA2-950A-8C99244E9148}"/>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Finalization of JSP Page</a:t>
            </a:r>
          </a:p>
        </p:txBody>
      </p:sp>
      <p:sp>
        <p:nvSpPr>
          <p:cNvPr id="21508" name="Rectangle 3">
            <a:extLst>
              <a:ext uri="{FF2B5EF4-FFF2-40B4-BE49-F238E27FC236}">
                <a16:creationId xmlns:a16="http://schemas.microsoft.com/office/drawing/2014/main" id="{B07201CE-EA10-49A7-995A-7FDA30E45114}"/>
              </a:ext>
            </a:extLst>
          </p:cNvPr>
          <p:cNvSpPr>
            <a:spLocks noGrp="1" noChangeArrowheads="1"/>
          </p:cNvSpPr>
          <p:nvPr>
            <p:ph type="body" idx="4294967295"/>
          </p:nvPr>
        </p:nvSpPr>
        <p:spPr/>
        <p:txBody>
          <a:bodyPr/>
          <a:lstStyle/>
          <a:p>
            <a:pPr eaLnBrk="1" hangingPunct="1"/>
            <a:r>
              <a:rPr lang="en-US" altLang="en-US" sz="1800"/>
              <a:t>Declare methods for performing the following tasks using JSP declaration mechanism</a:t>
            </a:r>
          </a:p>
          <a:p>
            <a:pPr lvl="1" eaLnBrk="1" hangingPunct="1"/>
            <a:r>
              <a:rPr lang="en-US" altLang="en-US" sz="1800"/>
              <a:t> Release resources</a:t>
            </a:r>
          </a:p>
          <a:p>
            <a:pPr lvl="1" eaLnBrk="1" hangingPunct="1">
              <a:spcBef>
                <a:spcPct val="0"/>
              </a:spcBef>
              <a:spcAft>
                <a:spcPct val="0"/>
              </a:spcAft>
            </a:pPr>
            <a:r>
              <a:rPr lang="en-US" altLang="en-US" sz="1800"/>
              <a:t> Perform any other one-time cleanup activities by overriding </a:t>
            </a:r>
          </a:p>
          <a:p>
            <a:pPr lvl="1" eaLnBrk="1" hangingPunct="1">
              <a:spcBef>
                <a:spcPct val="0"/>
              </a:spcBef>
              <a:spcAft>
                <a:spcPct val="0"/>
              </a:spcAft>
              <a:buFont typeface="Wingdings" panose="05000000000000000000" pitchFamily="2" charset="2"/>
              <a:buNone/>
            </a:pPr>
            <a:r>
              <a:rPr lang="en-US" altLang="en-US" sz="1800"/>
              <a:t>    jspDestroy() method of JspPage interface</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a:extLst>
              <a:ext uri="{FF2B5EF4-FFF2-40B4-BE49-F238E27FC236}">
                <a16:creationId xmlns:a16="http://schemas.microsoft.com/office/drawing/2014/main" id="{137F9A5C-4CBD-4D5E-A0FF-CFC8465D4E53}"/>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5D3BE711-1485-4B30-B393-1B467D9903C6}" type="slidenum">
              <a:rPr lang="en-US" altLang="en-US" sz="1000" i="0">
                <a:solidFill>
                  <a:srgbClr val="FFFFFF"/>
                </a:solidFill>
              </a:rPr>
              <a:pPr algn="l" eaLnBrk="1" hangingPunct="1"/>
              <a:t>242</a:t>
            </a:fld>
            <a:endParaRPr lang="en-US" altLang="en-US" sz="1000" i="0">
              <a:solidFill>
                <a:srgbClr val="FFFFFF"/>
              </a:solidFill>
            </a:endParaRPr>
          </a:p>
        </p:txBody>
      </p:sp>
      <p:sp>
        <p:nvSpPr>
          <p:cNvPr id="763907" name="Rectangle 5">
            <a:extLst>
              <a:ext uri="{FF2B5EF4-FFF2-40B4-BE49-F238E27FC236}">
                <a16:creationId xmlns:a16="http://schemas.microsoft.com/office/drawing/2014/main" id="{8D067A18-35E0-4554-AA7E-46E96CB45C22}"/>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JSP Engine</a:t>
            </a:r>
          </a:p>
        </p:txBody>
      </p:sp>
      <p:pic>
        <p:nvPicPr>
          <p:cNvPr id="22532" name="Picture 4">
            <a:extLst>
              <a:ext uri="{FF2B5EF4-FFF2-40B4-BE49-F238E27FC236}">
                <a16:creationId xmlns:a16="http://schemas.microsoft.com/office/drawing/2014/main" id="{80FC7CD5-D707-4A66-89F8-26011F1E68D6}"/>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39471" t="18918" r="3334" b="23955"/>
          <a:stretch>
            <a:fillRect/>
          </a:stretch>
        </p:blipFill>
        <p:spPr>
          <a:xfrm>
            <a:off x="5257800" y="1371600"/>
            <a:ext cx="5410200" cy="5105400"/>
          </a:xfrm>
          <a:noFill/>
        </p:spPr>
      </p:pic>
      <p:sp>
        <p:nvSpPr>
          <p:cNvPr id="22533" name="Text Box 5">
            <a:extLst>
              <a:ext uri="{FF2B5EF4-FFF2-40B4-BE49-F238E27FC236}">
                <a16:creationId xmlns:a16="http://schemas.microsoft.com/office/drawing/2014/main" id="{C49C7493-00F4-4924-B261-756F1F860707}"/>
              </a:ext>
            </a:extLst>
          </p:cNvPr>
          <p:cNvSpPr txBox="1">
            <a:spLocks noChangeArrowheads="1"/>
          </p:cNvSpPr>
          <p:nvPr/>
        </p:nvSpPr>
        <p:spPr bwMode="auto">
          <a:xfrm>
            <a:off x="1676400" y="1524000"/>
            <a:ext cx="3657600" cy="4953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spcBef>
                <a:spcPct val="0"/>
              </a:spcBef>
              <a:buClr>
                <a:schemeClr val="accent1"/>
              </a:buClr>
              <a:buFontTx/>
              <a:buChar char="•"/>
            </a:pPr>
            <a:r>
              <a:rPr lang="en-US" altLang="en-US" b="0" i="0"/>
              <a:t> A JSP page is interpreted by a  JSP engine. </a:t>
            </a:r>
          </a:p>
          <a:p>
            <a:pPr algn="just" eaLnBrk="1" hangingPunct="1">
              <a:spcBef>
                <a:spcPct val="0"/>
              </a:spcBef>
              <a:buClr>
                <a:schemeClr val="accent1"/>
              </a:buClr>
              <a:buFontTx/>
              <a:buChar char="•"/>
            </a:pPr>
            <a:endParaRPr lang="en-US" altLang="en-US" b="0" i="0"/>
          </a:p>
          <a:p>
            <a:pPr algn="just" eaLnBrk="1" hangingPunct="1">
              <a:spcBef>
                <a:spcPct val="0"/>
              </a:spcBef>
              <a:buClr>
                <a:schemeClr val="accent1"/>
              </a:buClr>
              <a:buFontTx/>
              <a:buChar char="•"/>
            </a:pPr>
            <a:r>
              <a:rPr lang="en-US" altLang="en-US" b="0" i="0"/>
              <a:t> The JSP engine handles requests from the client to the JSP page and then sends appropriate responses from the JSP page back to the client.</a:t>
            </a:r>
          </a:p>
          <a:p>
            <a:pPr algn="just" eaLnBrk="1" hangingPunct="1">
              <a:spcBef>
                <a:spcPct val="0"/>
              </a:spcBef>
              <a:buClr>
                <a:schemeClr val="accent1"/>
              </a:buClr>
              <a:buFontTx/>
              <a:buChar char="•"/>
            </a:pPr>
            <a:endParaRPr lang="en-US" altLang="en-US" b="0" i="0"/>
          </a:p>
          <a:p>
            <a:pPr algn="just" eaLnBrk="1" hangingPunct="1">
              <a:spcBef>
                <a:spcPct val="0"/>
              </a:spcBef>
              <a:buClr>
                <a:schemeClr val="accent1"/>
              </a:buClr>
              <a:buFontTx/>
              <a:buChar char="•"/>
            </a:pPr>
            <a:r>
              <a:rPr lang="en-US" altLang="en-US" b="0" i="0"/>
              <a:t> The JSP engine processes the JSP tags and scriptlets of your JSP page, and then gets the required content for the page.</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a:extLst>
              <a:ext uri="{FF2B5EF4-FFF2-40B4-BE49-F238E27FC236}">
                <a16:creationId xmlns:a16="http://schemas.microsoft.com/office/drawing/2014/main" id="{0A9C494A-944F-46C6-BB0A-4DE83BDEAC6D}"/>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74CD8095-E46B-4B08-89A3-D8F3FAC24093}" type="slidenum">
              <a:rPr lang="en-US" altLang="en-US" sz="1000" i="0">
                <a:solidFill>
                  <a:srgbClr val="FFFFFF"/>
                </a:solidFill>
              </a:rPr>
              <a:pPr algn="l" eaLnBrk="1" hangingPunct="1"/>
              <a:t>243</a:t>
            </a:fld>
            <a:endParaRPr lang="en-US" altLang="en-US" sz="1000" i="0">
              <a:solidFill>
                <a:srgbClr val="FFFFFF"/>
              </a:solidFill>
            </a:endParaRPr>
          </a:p>
        </p:txBody>
      </p:sp>
      <p:sp>
        <p:nvSpPr>
          <p:cNvPr id="764931" name="Rectangle 5">
            <a:extLst>
              <a:ext uri="{FF2B5EF4-FFF2-40B4-BE49-F238E27FC236}">
                <a16:creationId xmlns:a16="http://schemas.microsoft.com/office/drawing/2014/main" id="{82EC1CB7-14C8-4160-B250-F7AC116A151E}"/>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Running a JSP Page</a:t>
            </a:r>
          </a:p>
        </p:txBody>
      </p:sp>
      <p:pic>
        <p:nvPicPr>
          <p:cNvPr id="23556" name="Picture 4">
            <a:extLst>
              <a:ext uri="{FF2B5EF4-FFF2-40B4-BE49-F238E27FC236}">
                <a16:creationId xmlns:a16="http://schemas.microsoft.com/office/drawing/2014/main" id="{AA97F8C6-C359-4F0B-9573-DFA038477F69}"/>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2499" t="19272" r="3334" b="23692"/>
          <a:stretch>
            <a:fillRect/>
          </a:stretch>
        </p:blipFill>
        <p:spPr>
          <a:xfrm>
            <a:off x="1676400" y="1385888"/>
            <a:ext cx="8991600" cy="5105400"/>
          </a:xfrm>
          <a:noFill/>
        </p:spPr>
      </p:pic>
      <p:sp>
        <p:nvSpPr>
          <p:cNvPr id="23557" name="Text Box 5">
            <a:extLst>
              <a:ext uri="{FF2B5EF4-FFF2-40B4-BE49-F238E27FC236}">
                <a16:creationId xmlns:a16="http://schemas.microsoft.com/office/drawing/2014/main" id="{A9E7AC32-17DB-4E4C-8AFD-D628DE867B3A}"/>
              </a:ext>
            </a:extLst>
          </p:cNvPr>
          <p:cNvSpPr txBox="1">
            <a:spLocks noChangeArrowheads="1"/>
          </p:cNvSpPr>
          <p:nvPr/>
        </p:nvSpPr>
        <p:spPr bwMode="auto">
          <a:xfrm>
            <a:off x="1600200" y="1524000"/>
            <a:ext cx="3657600" cy="4953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spcBef>
                <a:spcPct val="0"/>
              </a:spcBef>
            </a:pPr>
            <a:r>
              <a:rPr lang="en-US" altLang="en-US" b="0" i="0"/>
              <a:t>Making JSPs accessible on the web is a straightforward process. You give your file a </a:t>
            </a:r>
            <a:r>
              <a:rPr lang="en-US" altLang="en-US" i="0"/>
              <a:t>.jsp </a:t>
            </a:r>
            <a:r>
              <a:rPr lang="en-US" altLang="en-US" b="0" i="0"/>
              <a:t>extension and place it in the same directories as your normal HTML pages.</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a:extLst>
              <a:ext uri="{FF2B5EF4-FFF2-40B4-BE49-F238E27FC236}">
                <a16:creationId xmlns:a16="http://schemas.microsoft.com/office/drawing/2014/main" id="{FC2C6CA6-0559-4F69-A86D-B4AF7EBAD178}"/>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CF3C4B66-52C7-4FC8-856B-3847CFABD0EA}" type="slidenum">
              <a:rPr lang="en-US" altLang="en-US" sz="1000" i="0">
                <a:solidFill>
                  <a:srgbClr val="FFFFFF"/>
                </a:solidFill>
              </a:rPr>
              <a:pPr algn="l" eaLnBrk="1" hangingPunct="1"/>
              <a:t>244</a:t>
            </a:fld>
            <a:endParaRPr lang="en-US" altLang="en-US" sz="1000" i="0">
              <a:solidFill>
                <a:srgbClr val="FFFFFF"/>
              </a:solidFill>
            </a:endParaRPr>
          </a:p>
        </p:txBody>
      </p:sp>
      <p:sp>
        <p:nvSpPr>
          <p:cNvPr id="765955" name="Rectangle 5">
            <a:extLst>
              <a:ext uri="{FF2B5EF4-FFF2-40B4-BE49-F238E27FC236}">
                <a16:creationId xmlns:a16="http://schemas.microsoft.com/office/drawing/2014/main" id="{1954E1F2-A4E0-4931-8F96-5090393E04C0}"/>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Running a JSP Page (Contd.)</a:t>
            </a:r>
          </a:p>
        </p:txBody>
      </p:sp>
      <p:pic>
        <p:nvPicPr>
          <p:cNvPr id="24580" name="Picture 4">
            <a:extLst>
              <a:ext uri="{FF2B5EF4-FFF2-40B4-BE49-F238E27FC236}">
                <a16:creationId xmlns:a16="http://schemas.microsoft.com/office/drawing/2014/main" id="{699E68FD-1684-44E0-9175-B8CC06798D3E}"/>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2499" t="18918" r="3334" b="23605"/>
          <a:stretch>
            <a:fillRect/>
          </a:stretch>
        </p:blipFill>
        <p:spPr>
          <a:xfrm>
            <a:off x="1752600" y="1385888"/>
            <a:ext cx="8915400" cy="5105400"/>
          </a:xfrm>
          <a:noFill/>
        </p:spPr>
      </p:pic>
      <p:sp>
        <p:nvSpPr>
          <p:cNvPr id="24581" name="Rectangle 7">
            <a:extLst>
              <a:ext uri="{FF2B5EF4-FFF2-40B4-BE49-F238E27FC236}">
                <a16:creationId xmlns:a16="http://schemas.microsoft.com/office/drawing/2014/main" id="{EF62A19D-AA9D-4907-947B-934EC3121BC4}"/>
              </a:ext>
            </a:extLst>
          </p:cNvPr>
          <p:cNvSpPr>
            <a:spLocks noChangeArrowheads="1"/>
          </p:cNvSpPr>
          <p:nvPr/>
        </p:nvSpPr>
        <p:spPr bwMode="auto">
          <a:xfrm flipV="1">
            <a:off x="1752600" y="1981200"/>
            <a:ext cx="762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4582" name="Rectangle 8">
            <a:extLst>
              <a:ext uri="{FF2B5EF4-FFF2-40B4-BE49-F238E27FC236}">
                <a16:creationId xmlns:a16="http://schemas.microsoft.com/office/drawing/2014/main" id="{DFD0C72C-A6A8-443D-AE7B-DC8F9754EA63}"/>
              </a:ext>
            </a:extLst>
          </p:cNvPr>
          <p:cNvSpPr>
            <a:spLocks noChangeArrowheads="1"/>
          </p:cNvSpPr>
          <p:nvPr/>
        </p:nvSpPr>
        <p:spPr bwMode="auto">
          <a:xfrm>
            <a:off x="1828800" y="2057400"/>
            <a:ext cx="685800" cy="152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i="0"/>
              <a:t>server</a:t>
            </a:r>
          </a:p>
        </p:txBody>
      </p:sp>
      <p:sp>
        <p:nvSpPr>
          <p:cNvPr id="24583" name="Rectangle 9">
            <a:extLst>
              <a:ext uri="{FF2B5EF4-FFF2-40B4-BE49-F238E27FC236}">
                <a16:creationId xmlns:a16="http://schemas.microsoft.com/office/drawing/2014/main" id="{DF7E135D-07FF-4AA7-973B-66964F39DC25}"/>
              </a:ext>
            </a:extLst>
          </p:cNvPr>
          <p:cNvSpPr>
            <a:spLocks noChangeArrowheads="1"/>
          </p:cNvSpPr>
          <p:nvPr/>
        </p:nvSpPr>
        <p:spPr bwMode="auto">
          <a:xfrm>
            <a:off x="1828800" y="2362200"/>
            <a:ext cx="2590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4584" name="Rectangle 10">
            <a:extLst>
              <a:ext uri="{FF2B5EF4-FFF2-40B4-BE49-F238E27FC236}">
                <a16:creationId xmlns:a16="http://schemas.microsoft.com/office/drawing/2014/main" id="{001CF2F3-F026-477D-885D-833A0BBA22A3}"/>
              </a:ext>
            </a:extLst>
          </p:cNvPr>
          <p:cNvSpPr>
            <a:spLocks noChangeArrowheads="1"/>
          </p:cNvSpPr>
          <p:nvPr/>
        </p:nvSpPr>
        <p:spPr bwMode="auto">
          <a:xfrm>
            <a:off x="1676400" y="4572000"/>
            <a:ext cx="2590800" cy="304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4585" name="Rectangle 11">
            <a:extLst>
              <a:ext uri="{FF2B5EF4-FFF2-40B4-BE49-F238E27FC236}">
                <a16:creationId xmlns:a16="http://schemas.microsoft.com/office/drawing/2014/main" id="{B612CEA3-8440-4295-BCD8-2F53C0FCB924}"/>
              </a:ext>
            </a:extLst>
          </p:cNvPr>
          <p:cNvSpPr>
            <a:spLocks noChangeArrowheads="1"/>
          </p:cNvSpPr>
          <p:nvPr/>
        </p:nvSpPr>
        <p:spPr bwMode="auto">
          <a:xfrm>
            <a:off x="1828800" y="4419600"/>
            <a:ext cx="3810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4586" name="Text Box 10">
            <a:extLst>
              <a:ext uri="{FF2B5EF4-FFF2-40B4-BE49-F238E27FC236}">
                <a16:creationId xmlns:a16="http://schemas.microsoft.com/office/drawing/2014/main" id="{137C5C84-B2D3-4267-BEB1-93DFBE7F788E}"/>
              </a:ext>
            </a:extLst>
          </p:cNvPr>
          <p:cNvSpPr txBox="1">
            <a:spLocks noChangeArrowheads="1"/>
          </p:cNvSpPr>
          <p:nvPr/>
        </p:nvSpPr>
        <p:spPr bwMode="auto">
          <a:xfrm>
            <a:off x="1666875" y="1524000"/>
            <a:ext cx="3657600" cy="4953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spcBef>
                <a:spcPct val="0"/>
              </a:spcBef>
            </a:pPr>
            <a:r>
              <a:rPr lang="en-US" altLang="en-US" b="0" i="0"/>
              <a:t>Lets say you want to deploy a JSP page – </a:t>
            </a:r>
            <a:r>
              <a:rPr lang="en-US" altLang="en-US" i="0"/>
              <a:t>HelloWorld.jsp</a:t>
            </a:r>
            <a:r>
              <a:rPr lang="en-US" altLang="en-US" b="0" i="0"/>
              <a:t> on a Tomcat Server. </a:t>
            </a:r>
          </a:p>
          <a:p>
            <a:pPr algn="just" eaLnBrk="1" hangingPunct="1">
              <a:spcBef>
                <a:spcPct val="0"/>
              </a:spcBef>
            </a:pPr>
            <a:r>
              <a:rPr lang="en-US" altLang="en-US" b="0" i="0"/>
              <a:t>You place the JSP page itself in the default location for HTML pages.</a:t>
            </a:r>
          </a:p>
          <a:p>
            <a:pPr algn="just" eaLnBrk="1" hangingPunct="1">
              <a:spcBef>
                <a:spcPct val="0"/>
              </a:spcBef>
            </a:pPr>
            <a:endParaRPr lang="en-US" altLang="en-US" b="0" i="0"/>
          </a:p>
          <a:p>
            <a:pPr algn="just" eaLnBrk="1" hangingPunct="1">
              <a:spcBef>
                <a:spcPct val="0"/>
              </a:spcBef>
            </a:pPr>
            <a:r>
              <a:rPr lang="en-US" altLang="en-US" b="0" i="0"/>
              <a:t>Any class files required by this page are placed in the corresponding WEB-INF/classes folder.</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a:extLst>
              <a:ext uri="{FF2B5EF4-FFF2-40B4-BE49-F238E27FC236}">
                <a16:creationId xmlns:a16="http://schemas.microsoft.com/office/drawing/2014/main" id="{FD11DB82-2235-4085-A4FC-6B9C746FE4CF}"/>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62E305AB-DEE7-4B1E-9563-A292AD8D3BE2}" type="slidenum">
              <a:rPr lang="en-US" altLang="en-US" sz="1000" i="0">
                <a:solidFill>
                  <a:srgbClr val="FFFFFF"/>
                </a:solidFill>
              </a:rPr>
              <a:pPr algn="l" eaLnBrk="1" hangingPunct="1"/>
              <a:t>245</a:t>
            </a:fld>
            <a:endParaRPr lang="en-US" altLang="en-US" sz="1000" i="0">
              <a:solidFill>
                <a:srgbClr val="FFFFFF"/>
              </a:solidFill>
            </a:endParaRPr>
          </a:p>
        </p:txBody>
      </p:sp>
      <p:sp>
        <p:nvSpPr>
          <p:cNvPr id="766979" name="Rectangle 6">
            <a:extLst>
              <a:ext uri="{FF2B5EF4-FFF2-40B4-BE49-F238E27FC236}">
                <a16:creationId xmlns:a16="http://schemas.microsoft.com/office/drawing/2014/main" id="{668B423B-F303-4349-80E9-E681ADA49C50}"/>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Web Application Design</a:t>
            </a:r>
          </a:p>
        </p:txBody>
      </p:sp>
      <p:pic>
        <p:nvPicPr>
          <p:cNvPr id="25604" name="Picture 5">
            <a:extLst>
              <a:ext uri="{FF2B5EF4-FFF2-40B4-BE49-F238E27FC236}">
                <a16:creationId xmlns:a16="http://schemas.microsoft.com/office/drawing/2014/main" id="{E2A6E806-13DC-4A5E-96FE-A175594530EE}"/>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981200" y="1828800"/>
            <a:ext cx="8001000" cy="3849688"/>
          </a:xfrm>
          <a:noFill/>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2">
            <a:extLst>
              <a:ext uri="{FF2B5EF4-FFF2-40B4-BE49-F238E27FC236}">
                <a16:creationId xmlns:a16="http://schemas.microsoft.com/office/drawing/2014/main" id="{468EFCCB-CE90-4DA4-A452-0007CA12C66E}"/>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7C57A383-4C30-4EF0-9AB7-33778C045105}" type="slidenum">
              <a:rPr lang="en-US" altLang="en-US" sz="1000" i="0">
                <a:solidFill>
                  <a:srgbClr val="FFFFFF"/>
                </a:solidFill>
              </a:rPr>
              <a:pPr algn="l" eaLnBrk="1" hangingPunct="1"/>
              <a:t>246</a:t>
            </a:fld>
            <a:endParaRPr lang="en-US" altLang="en-US" sz="1000" i="0">
              <a:solidFill>
                <a:srgbClr val="FFFFFF"/>
              </a:solidFill>
            </a:endParaRPr>
          </a:p>
        </p:txBody>
      </p:sp>
      <p:sp>
        <p:nvSpPr>
          <p:cNvPr id="768003" name="Rectangle 2">
            <a:extLst>
              <a:ext uri="{FF2B5EF4-FFF2-40B4-BE49-F238E27FC236}">
                <a16:creationId xmlns:a16="http://schemas.microsoft.com/office/drawing/2014/main" id="{29661FEB-9DFC-4943-846A-73A8DF0C6707}"/>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Separate Request processing From Presentation</a:t>
            </a:r>
          </a:p>
        </p:txBody>
      </p:sp>
      <p:sp>
        <p:nvSpPr>
          <p:cNvPr id="26628" name="Rectangle 4">
            <a:extLst>
              <a:ext uri="{FF2B5EF4-FFF2-40B4-BE49-F238E27FC236}">
                <a16:creationId xmlns:a16="http://schemas.microsoft.com/office/drawing/2014/main" id="{FDB9982F-D860-4467-9A0E-EA24DD7F8899}"/>
              </a:ext>
            </a:extLst>
          </p:cNvPr>
          <p:cNvSpPr>
            <a:spLocks noChangeArrowheads="1"/>
          </p:cNvSpPr>
          <p:nvPr/>
        </p:nvSpPr>
        <p:spPr bwMode="auto">
          <a:xfrm>
            <a:off x="2819400" y="2209800"/>
            <a:ext cx="2743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863237" name="Rectangle 5">
            <a:extLst>
              <a:ext uri="{FF2B5EF4-FFF2-40B4-BE49-F238E27FC236}">
                <a16:creationId xmlns:a16="http://schemas.microsoft.com/office/drawing/2014/main" id="{78B82D24-405D-4F63-948E-C54E39C1F409}"/>
              </a:ext>
            </a:extLst>
          </p:cNvPr>
          <p:cNvSpPr>
            <a:spLocks noChangeArrowheads="1"/>
          </p:cNvSpPr>
          <p:nvPr/>
        </p:nvSpPr>
        <p:spPr bwMode="auto">
          <a:xfrm>
            <a:off x="1752600" y="1524000"/>
            <a:ext cx="2743200" cy="4648200"/>
          </a:xfrm>
          <a:prstGeom prst="rect">
            <a:avLst/>
          </a:prstGeom>
          <a:solidFill>
            <a:srgbClr val="99CCFF"/>
          </a:solidFill>
          <a:ln w="12700">
            <a:solidFill>
              <a:schemeClr val="tx1"/>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1400" i="0"/>
              <a:t>public class OrderServlet…{</a:t>
            </a:r>
          </a:p>
          <a:p>
            <a:pPr algn="l" eaLnBrk="1" hangingPunct="1"/>
            <a:r>
              <a:rPr lang="en-US" altLang="en-US" sz="1400" i="0"/>
              <a:t>public void doGet(…){</a:t>
            </a:r>
          </a:p>
          <a:p>
            <a:pPr algn="l" eaLnBrk="1" hangingPunct="1"/>
            <a:r>
              <a:rPr lang="en-US" altLang="en-US" sz="1400" i="0"/>
              <a:t>if(isOrderValid(req)){</a:t>
            </a:r>
          </a:p>
          <a:p>
            <a:pPr algn="l" eaLnBrk="1" hangingPunct="1"/>
            <a:r>
              <a:rPr lang="en-US" altLang="en-US" sz="1400" i="0"/>
              <a:t>saveOrder(req);</a:t>
            </a:r>
          </a:p>
          <a:p>
            <a:pPr algn="l" eaLnBrk="1" hangingPunct="1"/>
            <a:endParaRPr lang="en-US" altLang="en-US" sz="1400" i="0"/>
          </a:p>
          <a:p>
            <a:pPr algn="l" eaLnBrk="1" hangingPunct="1"/>
            <a:r>
              <a:rPr lang="en-US" altLang="en-US" sz="1400" i="0"/>
              <a:t>out.println(“&lt;html&gt;”);</a:t>
            </a:r>
          </a:p>
          <a:p>
            <a:pPr algn="l" eaLnBrk="1" hangingPunct="1"/>
            <a:r>
              <a:rPr lang="en-US" altLang="en-US" sz="1400" i="0"/>
              <a:t>out.println(“&lt;body&gt;”);</a:t>
            </a:r>
          </a:p>
          <a:p>
            <a:pPr algn="l" eaLnBrk="1" hangingPunct="1"/>
            <a:r>
              <a:rPr lang="en-US" altLang="en-US" sz="1400" i="0"/>
              <a:t>……</a:t>
            </a:r>
          </a:p>
          <a:p>
            <a:pPr algn="l" eaLnBrk="1" hangingPunct="1"/>
            <a:r>
              <a:rPr lang="en-US" altLang="en-US" sz="1400" i="0"/>
              <a:t>private void isOrderValid(….){</a:t>
            </a:r>
          </a:p>
          <a:p>
            <a:pPr algn="l" eaLnBrk="1" hangingPunct="1"/>
            <a:r>
              <a:rPr lang="en-US" altLang="en-US" sz="1400" i="0"/>
              <a:t>……</a:t>
            </a:r>
          </a:p>
          <a:p>
            <a:pPr algn="l" eaLnBrk="1" hangingPunct="1"/>
            <a:r>
              <a:rPr lang="en-US" altLang="en-US" sz="1400" i="0"/>
              <a:t>}</a:t>
            </a:r>
          </a:p>
          <a:p>
            <a:pPr algn="l" eaLnBrk="1" hangingPunct="1"/>
            <a:r>
              <a:rPr lang="en-US" altLang="en-US" sz="1400" i="0"/>
              <a:t>private void saveOrder(….){</a:t>
            </a:r>
          </a:p>
          <a:p>
            <a:pPr algn="l" eaLnBrk="1" hangingPunct="1"/>
            <a:r>
              <a:rPr lang="en-US" altLang="en-US" sz="1400" i="0"/>
              <a:t>……}</a:t>
            </a:r>
          </a:p>
          <a:p>
            <a:pPr algn="l" eaLnBrk="1" hangingPunct="1"/>
            <a:r>
              <a:rPr lang="en-US" altLang="en-US" sz="1400" i="0"/>
              <a:t>}</a:t>
            </a:r>
          </a:p>
          <a:p>
            <a:pPr algn="l" eaLnBrk="1" hangingPunct="1"/>
            <a:endParaRPr lang="en-US" altLang="en-US" sz="1400" i="0"/>
          </a:p>
        </p:txBody>
      </p:sp>
      <p:sp>
        <p:nvSpPr>
          <p:cNvPr id="863238" name="Rectangle 6">
            <a:extLst>
              <a:ext uri="{FF2B5EF4-FFF2-40B4-BE49-F238E27FC236}">
                <a16:creationId xmlns:a16="http://schemas.microsoft.com/office/drawing/2014/main" id="{D5EAC54A-EB3D-4EC7-B0A2-1336849B6BE1}"/>
              </a:ext>
            </a:extLst>
          </p:cNvPr>
          <p:cNvSpPr>
            <a:spLocks noChangeArrowheads="1"/>
          </p:cNvSpPr>
          <p:nvPr/>
        </p:nvSpPr>
        <p:spPr bwMode="auto">
          <a:xfrm>
            <a:off x="7010400" y="3886200"/>
            <a:ext cx="2286000" cy="1524000"/>
          </a:xfrm>
          <a:prstGeom prst="rect">
            <a:avLst/>
          </a:prstGeom>
          <a:solidFill>
            <a:srgbClr val="CCFFFF"/>
          </a:solidFill>
          <a:ln w="12700">
            <a:solidFill>
              <a:schemeClr val="tx1"/>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1400" i="0"/>
              <a:t>&lt;html&gt;</a:t>
            </a:r>
          </a:p>
          <a:p>
            <a:pPr algn="l" eaLnBrk="1" hangingPunct="1"/>
            <a:r>
              <a:rPr lang="en-US" altLang="en-US" sz="1400" i="0"/>
              <a:t>&lt;body&gt;</a:t>
            </a:r>
          </a:p>
          <a:p>
            <a:pPr algn="l" eaLnBrk="1" hangingPunct="1"/>
            <a:endParaRPr lang="en-US" altLang="en-US" sz="1400" i="0"/>
          </a:p>
          <a:p>
            <a:pPr algn="l" eaLnBrk="1" hangingPunct="1"/>
            <a:r>
              <a:rPr lang="en-US" altLang="en-US" sz="1400" i="0"/>
              <a:t>&lt;body&gt;</a:t>
            </a:r>
          </a:p>
          <a:p>
            <a:pPr algn="l" eaLnBrk="1" hangingPunct="1"/>
            <a:r>
              <a:rPr lang="en-US" altLang="en-US" sz="1400" i="0"/>
              <a:t>&lt;/html&gt;</a:t>
            </a:r>
          </a:p>
        </p:txBody>
      </p:sp>
      <p:sp>
        <p:nvSpPr>
          <p:cNvPr id="863239" name="Rectangle 7">
            <a:extLst>
              <a:ext uri="{FF2B5EF4-FFF2-40B4-BE49-F238E27FC236}">
                <a16:creationId xmlns:a16="http://schemas.microsoft.com/office/drawing/2014/main" id="{DE7D55A6-5EB1-4332-BB36-7543C44E7507}"/>
              </a:ext>
            </a:extLst>
          </p:cNvPr>
          <p:cNvSpPr>
            <a:spLocks noChangeArrowheads="1"/>
          </p:cNvSpPr>
          <p:nvPr/>
        </p:nvSpPr>
        <p:spPr bwMode="auto">
          <a:xfrm>
            <a:off x="7239000" y="1524000"/>
            <a:ext cx="2514600" cy="2209800"/>
          </a:xfrm>
          <a:prstGeom prst="rect">
            <a:avLst/>
          </a:prstGeom>
          <a:solidFill>
            <a:srgbClr val="FFFF99"/>
          </a:solidFill>
          <a:ln w="12700">
            <a:solidFill>
              <a:schemeClr val="tx1"/>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1400" i="0"/>
              <a:t>public class OrderServlet…{</a:t>
            </a:r>
          </a:p>
          <a:p>
            <a:pPr algn="l" eaLnBrk="1" hangingPunct="1"/>
            <a:r>
              <a:rPr lang="en-US" altLang="en-US" sz="1400" i="0"/>
              <a:t>public void doGet(…){</a:t>
            </a:r>
          </a:p>
          <a:p>
            <a:pPr algn="l" eaLnBrk="1" hangingPunct="1"/>
            <a:r>
              <a:rPr lang="en-US" altLang="en-US" sz="1400" i="0"/>
              <a:t>……if(bean.isOrderValid(..)){</a:t>
            </a:r>
          </a:p>
          <a:p>
            <a:pPr algn="l" eaLnBrk="1" hangingPunct="1"/>
            <a:r>
              <a:rPr lang="en-US" altLang="en-US" sz="1400" i="0"/>
              <a:t>bean.saveOrder(….);</a:t>
            </a:r>
          </a:p>
          <a:p>
            <a:pPr algn="l" eaLnBrk="1" hangingPunct="1"/>
            <a:r>
              <a:rPr lang="en-US" altLang="en-US" sz="1400" i="0"/>
              <a:t>forward(“conf.jsp”);</a:t>
            </a:r>
          </a:p>
          <a:p>
            <a:pPr algn="l" eaLnBrk="1" hangingPunct="1"/>
            <a:r>
              <a:rPr lang="en-US" altLang="en-US" sz="1400" i="0"/>
              <a:t>}}</a:t>
            </a:r>
          </a:p>
          <a:p>
            <a:pPr algn="l" eaLnBrk="1" hangingPunct="1"/>
            <a:endParaRPr lang="en-US" altLang="en-US" sz="1400" i="0"/>
          </a:p>
        </p:txBody>
      </p:sp>
      <p:sp>
        <p:nvSpPr>
          <p:cNvPr id="863240" name="Rectangle 8">
            <a:extLst>
              <a:ext uri="{FF2B5EF4-FFF2-40B4-BE49-F238E27FC236}">
                <a16:creationId xmlns:a16="http://schemas.microsoft.com/office/drawing/2014/main" id="{5F2D95FD-C7D5-44AE-ABC8-5E984B95CF72}"/>
              </a:ext>
            </a:extLst>
          </p:cNvPr>
          <p:cNvSpPr>
            <a:spLocks noChangeArrowheads="1"/>
          </p:cNvSpPr>
          <p:nvPr/>
        </p:nvSpPr>
        <p:spPr bwMode="auto">
          <a:xfrm>
            <a:off x="6400800" y="5715000"/>
            <a:ext cx="4038600" cy="762000"/>
          </a:xfrm>
          <a:prstGeom prst="rect">
            <a:avLst/>
          </a:prstGeom>
          <a:solidFill>
            <a:srgbClr val="FFCC99"/>
          </a:solidFill>
          <a:ln w="12700">
            <a:solidFill>
              <a:schemeClr val="tx1"/>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endParaRPr lang="en-US" altLang="en-US" sz="1000" i="0"/>
          </a:p>
        </p:txBody>
      </p:sp>
      <p:sp>
        <p:nvSpPr>
          <p:cNvPr id="26633" name="Oval 9">
            <a:extLst>
              <a:ext uri="{FF2B5EF4-FFF2-40B4-BE49-F238E27FC236}">
                <a16:creationId xmlns:a16="http://schemas.microsoft.com/office/drawing/2014/main" id="{30396521-DA64-41E6-AB22-8CBED2557CEB}"/>
              </a:ext>
            </a:extLst>
          </p:cNvPr>
          <p:cNvSpPr>
            <a:spLocks noChangeArrowheads="1"/>
          </p:cNvSpPr>
          <p:nvPr/>
        </p:nvSpPr>
        <p:spPr bwMode="auto">
          <a:xfrm>
            <a:off x="8610600" y="5638800"/>
            <a:ext cx="685800" cy="533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34" name="Oval 10">
            <a:extLst>
              <a:ext uri="{FF2B5EF4-FFF2-40B4-BE49-F238E27FC236}">
                <a16:creationId xmlns:a16="http://schemas.microsoft.com/office/drawing/2014/main" id="{2CEFDE7B-33FC-44A9-A886-3C2F0A044D4F}"/>
              </a:ext>
            </a:extLst>
          </p:cNvPr>
          <p:cNvSpPr>
            <a:spLocks noChangeArrowheads="1"/>
          </p:cNvSpPr>
          <p:nvPr/>
        </p:nvSpPr>
        <p:spPr bwMode="auto">
          <a:xfrm>
            <a:off x="8382000" y="55626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35" name="Oval 11">
            <a:extLst>
              <a:ext uri="{FF2B5EF4-FFF2-40B4-BE49-F238E27FC236}">
                <a16:creationId xmlns:a16="http://schemas.microsoft.com/office/drawing/2014/main" id="{76DE2B8B-447D-41FF-BA5C-E36207331828}"/>
              </a:ext>
            </a:extLst>
          </p:cNvPr>
          <p:cNvSpPr>
            <a:spLocks noChangeArrowheads="1"/>
          </p:cNvSpPr>
          <p:nvPr/>
        </p:nvSpPr>
        <p:spPr bwMode="auto">
          <a:xfrm>
            <a:off x="7086600" y="59436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863244" name="Oval 12">
            <a:extLst>
              <a:ext uri="{FF2B5EF4-FFF2-40B4-BE49-F238E27FC236}">
                <a16:creationId xmlns:a16="http://schemas.microsoft.com/office/drawing/2014/main" id="{5A85C761-582C-4184-8E87-882B91D670C4}"/>
              </a:ext>
            </a:extLst>
          </p:cNvPr>
          <p:cNvSpPr>
            <a:spLocks noChangeArrowheads="1"/>
          </p:cNvSpPr>
          <p:nvPr/>
        </p:nvSpPr>
        <p:spPr bwMode="auto">
          <a:xfrm>
            <a:off x="6477000" y="5715000"/>
            <a:ext cx="1219200" cy="685800"/>
          </a:xfrm>
          <a:prstGeom prst="ellipse">
            <a:avLst/>
          </a:prstGeom>
          <a:solidFill>
            <a:srgbClr val="FFCCFF"/>
          </a:solidFill>
          <a:ln w="12700">
            <a:solidFill>
              <a:schemeClr val="tx1"/>
            </a:solidFill>
            <a:round/>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i="0"/>
              <a:t>isOrderValid</a:t>
            </a:r>
          </a:p>
        </p:txBody>
      </p:sp>
      <p:sp>
        <p:nvSpPr>
          <p:cNvPr id="26637" name="Oval 13">
            <a:extLst>
              <a:ext uri="{FF2B5EF4-FFF2-40B4-BE49-F238E27FC236}">
                <a16:creationId xmlns:a16="http://schemas.microsoft.com/office/drawing/2014/main" id="{7FBA7D50-D0C6-44C6-8229-FBA186618CBB}"/>
              </a:ext>
            </a:extLst>
          </p:cNvPr>
          <p:cNvSpPr>
            <a:spLocks noChangeArrowheads="1"/>
          </p:cNvSpPr>
          <p:nvPr/>
        </p:nvSpPr>
        <p:spPr bwMode="auto">
          <a:xfrm>
            <a:off x="7543800" y="5715000"/>
            <a:ext cx="609600" cy="3810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38" name="Oval 14">
            <a:extLst>
              <a:ext uri="{FF2B5EF4-FFF2-40B4-BE49-F238E27FC236}">
                <a16:creationId xmlns:a16="http://schemas.microsoft.com/office/drawing/2014/main" id="{6EA5BF1A-BC2C-47B6-90BA-2E01C35C913A}"/>
              </a:ext>
            </a:extLst>
          </p:cNvPr>
          <p:cNvSpPr>
            <a:spLocks noChangeArrowheads="1"/>
          </p:cNvSpPr>
          <p:nvPr/>
        </p:nvSpPr>
        <p:spPr bwMode="auto">
          <a:xfrm>
            <a:off x="8229600" y="59436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39" name="Oval 15">
            <a:extLst>
              <a:ext uri="{FF2B5EF4-FFF2-40B4-BE49-F238E27FC236}">
                <a16:creationId xmlns:a16="http://schemas.microsoft.com/office/drawing/2014/main" id="{9AC6038B-F213-4ED7-A21C-FD880BEF6694}"/>
              </a:ext>
            </a:extLst>
          </p:cNvPr>
          <p:cNvSpPr>
            <a:spLocks noChangeArrowheads="1"/>
          </p:cNvSpPr>
          <p:nvPr/>
        </p:nvSpPr>
        <p:spPr bwMode="auto">
          <a:xfrm>
            <a:off x="8153400" y="59436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40" name="Oval 16">
            <a:extLst>
              <a:ext uri="{FF2B5EF4-FFF2-40B4-BE49-F238E27FC236}">
                <a16:creationId xmlns:a16="http://schemas.microsoft.com/office/drawing/2014/main" id="{2DAF2A73-347D-4E87-BB5B-0BE1E653EEC7}"/>
              </a:ext>
            </a:extLst>
          </p:cNvPr>
          <p:cNvSpPr>
            <a:spLocks noChangeArrowheads="1"/>
          </p:cNvSpPr>
          <p:nvPr/>
        </p:nvSpPr>
        <p:spPr bwMode="auto">
          <a:xfrm>
            <a:off x="7924800" y="59436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41" name="Oval 17">
            <a:extLst>
              <a:ext uri="{FF2B5EF4-FFF2-40B4-BE49-F238E27FC236}">
                <a16:creationId xmlns:a16="http://schemas.microsoft.com/office/drawing/2014/main" id="{0056E2EF-51B3-4D5D-8959-F6508A40AF7E}"/>
              </a:ext>
            </a:extLst>
          </p:cNvPr>
          <p:cNvSpPr>
            <a:spLocks noChangeArrowheads="1"/>
          </p:cNvSpPr>
          <p:nvPr/>
        </p:nvSpPr>
        <p:spPr bwMode="auto">
          <a:xfrm>
            <a:off x="7696200" y="61722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42" name="Oval 18">
            <a:extLst>
              <a:ext uri="{FF2B5EF4-FFF2-40B4-BE49-F238E27FC236}">
                <a16:creationId xmlns:a16="http://schemas.microsoft.com/office/drawing/2014/main" id="{0D4C8876-158C-4B09-86F1-D94BD0BFE502}"/>
              </a:ext>
            </a:extLst>
          </p:cNvPr>
          <p:cNvSpPr>
            <a:spLocks noChangeArrowheads="1"/>
          </p:cNvSpPr>
          <p:nvPr/>
        </p:nvSpPr>
        <p:spPr bwMode="auto">
          <a:xfrm>
            <a:off x="8001000" y="60198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43" name="Oval 19">
            <a:extLst>
              <a:ext uri="{FF2B5EF4-FFF2-40B4-BE49-F238E27FC236}">
                <a16:creationId xmlns:a16="http://schemas.microsoft.com/office/drawing/2014/main" id="{4FCD79F2-0BDA-43A6-B368-038200458C2E}"/>
              </a:ext>
            </a:extLst>
          </p:cNvPr>
          <p:cNvSpPr>
            <a:spLocks noChangeArrowheads="1"/>
          </p:cNvSpPr>
          <p:nvPr/>
        </p:nvSpPr>
        <p:spPr bwMode="auto">
          <a:xfrm>
            <a:off x="7772400" y="60960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44" name="Oval 20">
            <a:extLst>
              <a:ext uri="{FF2B5EF4-FFF2-40B4-BE49-F238E27FC236}">
                <a16:creationId xmlns:a16="http://schemas.microsoft.com/office/drawing/2014/main" id="{F14F7F8B-E0EF-4C38-9FA8-D61D2D0DAA9C}"/>
              </a:ext>
            </a:extLst>
          </p:cNvPr>
          <p:cNvSpPr>
            <a:spLocks noChangeArrowheads="1"/>
          </p:cNvSpPr>
          <p:nvPr/>
        </p:nvSpPr>
        <p:spPr bwMode="auto">
          <a:xfrm>
            <a:off x="9296400" y="45720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45" name="Oval 21">
            <a:extLst>
              <a:ext uri="{FF2B5EF4-FFF2-40B4-BE49-F238E27FC236}">
                <a16:creationId xmlns:a16="http://schemas.microsoft.com/office/drawing/2014/main" id="{BE308C83-22BB-4A0E-83D7-7027C61336F6}"/>
              </a:ext>
            </a:extLst>
          </p:cNvPr>
          <p:cNvSpPr>
            <a:spLocks noChangeArrowheads="1"/>
          </p:cNvSpPr>
          <p:nvPr/>
        </p:nvSpPr>
        <p:spPr bwMode="auto">
          <a:xfrm>
            <a:off x="8001000" y="61722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46" name="Oval 22">
            <a:extLst>
              <a:ext uri="{FF2B5EF4-FFF2-40B4-BE49-F238E27FC236}">
                <a16:creationId xmlns:a16="http://schemas.microsoft.com/office/drawing/2014/main" id="{B780B19C-2252-4CA7-9EBB-1D9B96F74C03}"/>
              </a:ext>
            </a:extLst>
          </p:cNvPr>
          <p:cNvSpPr>
            <a:spLocks noChangeArrowheads="1"/>
          </p:cNvSpPr>
          <p:nvPr/>
        </p:nvSpPr>
        <p:spPr bwMode="auto">
          <a:xfrm>
            <a:off x="8229600" y="59436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47" name="Oval 23">
            <a:extLst>
              <a:ext uri="{FF2B5EF4-FFF2-40B4-BE49-F238E27FC236}">
                <a16:creationId xmlns:a16="http://schemas.microsoft.com/office/drawing/2014/main" id="{92E58156-C209-47D4-8718-52AA262F5FBA}"/>
              </a:ext>
            </a:extLst>
          </p:cNvPr>
          <p:cNvSpPr>
            <a:spLocks noChangeArrowheads="1"/>
          </p:cNvSpPr>
          <p:nvPr/>
        </p:nvSpPr>
        <p:spPr bwMode="auto">
          <a:xfrm>
            <a:off x="7467600" y="63246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6648" name="Oval 24">
            <a:extLst>
              <a:ext uri="{FF2B5EF4-FFF2-40B4-BE49-F238E27FC236}">
                <a16:creationId xmlns:a16="http://schemas.microsoft.com/office/drawing/2014/main" id="{5B1E19E2-D376-4319-BB21-8A6E4643B234}"/>
              </a:ext>
            </a:extLst>
          </p:cNvPr>
          <p:cNvSpPr>
            <a:spLocks noChangeArrowheads="1"/>
          </p:cNvSpPr>
          <p:nvPr/>
        </p:nvSpPr>
        <p:spPr bwMode="auto">
          <a:xfrm>
            <a:off x="7010400" y="5867400"/>
            <a:ext cx="914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863258" name="Oval 26">
            <a:extLst>
              <a:ext uri="{FF2B5EF4-FFF2-40B4-BE49-F238E27FC236}">
                <a16:creationId xmlns:a16="http://schemas.microsoft.com/office/drawing/2014/main" id="{51857806-7388-4E8E-80F5-953230504FAD}"/>
              </a:ext>
            </a:extLst>
          </p:cNvPr>
          <p:cNvSpPr>
            <a:spLocks noChangeArrowheads="1"/>
          </p:cNvSpPr>
          <p:nvPr/>
        </p:nvSpPr>
        <p:spPr bwMode="auto">
          <a:xfrm>
            <a:off x="8610600" y="5791200"/>
            <a:ext cx="1600200" cy="609600"/>
          </a:xfrm>
          <a:prstGeom prst="ellipse">
            <a:avLst/>
          </a:prstGeom>
          <a:solidFill>
            <a:srgbClr val="FFCCFF"/>
          </a:solidFill>
          <a:ln w="12700">
            <a:solidFill>
              <a:schemeClr val="tx1"/>
            </a:solidFill>
            <a:round/>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i="0"/>
              <a:t>SaveOrder</a:t>
            </a:r>
          </a:p>
        </p:txBody>
      </p:sp>
      <p:sp>
        <p:nvSpPr>
          <p:cNvPr id="863259" name="Text Box 27">
            <a:extLst>
              <a:ext uri="{FF2B5EF4-FFF2-40B4-BE49-F238E27FC236}">
                <a16:creationId xmlns:a16="http://schemas.microsoft.com/office/drawing/2014/main" id="{D9E2B1C6-4D61-4221-937D-B7F95DEBC78B}"/>
              </a:ext>
            </a:extLst>
          </p:cNvPr>
          <p:cNvSpPr txBox="1">
            <a:spLocks noChangeArrowheads="1"/>
          </p:cNvSpPr>
          <p:nvPr/>
        </p:nvSpPr>
        <p:spPr bwMode="auto">
          <a:xfrm>
            <a:off x="9848850" y="2084388"/>
            <a:ext cx="776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i="0"/>
              <a:t>Servlet</a:t>
            </a:r>
          </a:p>
        </p:txBody>
      </p:sp>
      <p:sp>
        <p:nvSpPr>
          <p:cNvPr id="863260" name="Text Box 28">
            <a:extLst>
              <a:ext uri="{FF2B5EF4-FFF2-40B4-BE49-F238E27FC236}">
                <a16:creationId xmlns:a16="http://schemas.microsoft.com/office/drawing/2014/main" id="{D8DFC1C4-3387-449B-B7EE-52CC0E15ED13}"/>
              </a:ext>
            </a:extLst>
          </p:cNvPr>
          <p:cNvSpPr txBox="1">
            <a:spLocks noChangeArrowheads="1"/>
          </p:cNvSpPr>
          <p:nvPr/>
        </p:nvSpPr>
        <p:spPr bwMode="auto">
          <a:xfrm>
            <a:off x="9318625" y="4294188"/>
            <a:ext cx="520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i="0"/>
              <a:t>JSP</a:t>
            </a:r>
          </a:p>
        </p:txBody>
      </p:sp>
      <p:sp>
        <p:nvSpPr>
          <p:cNvPr id="863261" name="Text Box 29">
            <a:extLst>
              <a:ext uri="{FF2B5EF4-FFF2-40B4-BE49-F238E27FC236}">
                <a16:creationId xmlns:a16="http://schemas.microsoft.com/office/drawing/2014/main" id="{FB08559B-03FE-481C-BC1E-21B6D5F07D18}"/>
              </a:ext>
            </a:extLst>
          </p:cNvPr>
          <p:cNvSpPr txBox="1">
            <a:spLocks noChangeArrowheads="1"/>
          </p:cNvSpPr>
          <p:nvPr/>
        </p:nvSpPr>
        <p:spPr bwMode="auto">
          <a:xfrm>
            <a:off x="9137651" y="5437188"/>
            <a:ext cx="1158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i="0"/>
              <a:t>Java Beans</a:t>
            </a:r>
          </a:p>
        </p:txBody>
      </p:sp>
      <p:sp>
        <p:nvSpPr>
          <p:cNvPr id="26653" name="AutoShape 30">
            <a:extLst>
              <a:ext uri="{FF2B5EF4-FFF2-40B4-BE49-F238E27FC236}">
                <a16:creationId xmlns:a16="http://schemas.microsoft.com/office/drawing/2014/main" id="{AF7B918A-C96B-4782-9697-064B8A0F0D76}"/>
              </a:ext>
            </a:extLst>
          </p:cNvPr>
          <p:cNvSpPr>
            <a:spLocks/>
          </p:cNvSpPr>
          <p:nvPr/>
        </p:nvSpPr>
        <p:spPr bwMode="auto">
          <a:xfrm>
            <a:off x="4495800" y="1828800"/>
            <a:ext cx="228600" cy="762000"/>
          </a:xfrm>
          <a:prstGeom prst="rightBrace">
            <a:avLst>
              <a:gd name="adj1" fmla="val 27778"/>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863263" name="AutoShape 31">
            <a:extLst>
              <a:ext uri="{FF2B5EF4-FFF2-40B4-BE49-F238E27FC236}">
                <a16:creationId xmlns:a16="http://schemas.microsoft.com/office/drawing/2014/main" id="{78BF5C0B-8EC3-41B4-B216-259CB0447A09}"/>
              </a:ext>
            </a:extLst>
          </p:cNvPr>
          <p:cNvSpPr>
            <a:spLocks/>
          </p:cNvSpPr>
          <p:nvPr/>
        </p:nvSpPr>
        <p:spPr bwMode="auto">
          <a:xfrm>
            <a:off x="4648200" y="1676400"/>
            <a:ext cx="152400" cy="1066800"/>
          </a:xfrm>
          <a:prstGeom prst="rightBrace">
            <a:avLst>
              <a:gd name="adj1" fmla="val 58333"/>
              <a:gd name="adj2" fmla="val 50000"/>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863264" name="Line 32">
            <a:extLst>
              <a:ext uri="{FF2B5EF4-FFF2-40B4-BE49-F238E27FC236}">
                <a16:creationId xmlns:a16="http://schemas.microsoft.com/office/drawing/2014/main" id="{3320E4A6-AE9E-4E46-BA5D-D167E98F7601}"/>
              </a:ext>
            </a:extLst>
          </p:cNvPr>
          <p:cNvSpPr>
            <a:spLocks noChangeShapeType="1"/>
          </p:cNvSpPr>
          <p:nvPr/>
        </p:nvSpPr>
        <p:spPr bwMode="auto">
          <a:xfrm>
            <a:off x="4800600" y="2057400"/>
            <a:ext cx="22098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lstStyle/>
          <a:p>
            <a:endParaRPr lang="en-US"/>
          </a:p>
        </p:txBody>
      </p:sp>
      <p:sp>
        <p:nvSpPr>
          <p:cNvPr id="863265" name="AutoShape 33">
            <a:extLst>
              <a:ext uri="{FF2B5EF4-FFF2-40B4-BE49-F238E27FC236}">
                <a16:creationId xmlns:a16="http://schemas.microsoft.com/office/drawing/2014/main" id="{98E67CA5-553A-41CE-91D4-C528DB384B90}"/>
              </a:ext>
            </a:extLst>
          </p:cNvPr>
          <p:cNvSpPr>
            <a:spLocks/>
          </p:cNvSpPr>
          <p:nvPr/>
        </p:nvSpPr>
        <p:spPr bwMode="auto">
          <a:xfrm>
            <a:off x="4495800" y="2895600"/>
            <a:ext cx="228600" cy="685800"/>
          </a:xfrm>
          <a:prstGeom prst="rightBrace">
            <a:avLst>
              <a:gd name="adj1" fmla="val 25000"/>
              <a:gd name="adj2" fmla="val 50000"/>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863266" name="Line 34">
            <a:extLst>
              <a:ext uri="{FF2B5EF4-FFF2-40B4-BE49-F238E27FC236}">
                <a16:creationId xmlns:a16="http://schemas.microsoft.com/office/drawing/2014/main" id="{6AF33FD3-9E34-4193-9B8B-7D3AA13BE072}"/>
              </a:ext>
            </a:extLst>
          </p:cNvPr>
          <p:cNvSpPr>
            <a:spLocks noChangeShapeType="1"/>
          </p:cNvSpPr>
          <p:nvPr/>
        </p:nvSpPr>
        <p:spPr bwMode="auto">
          <a:xfrm>
            <a:off x="4648200" y="3200400"/>
            <a:ext cx="2286000" cy="14478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lstStyle/>
          <a:p>
            <a:endParaRPr lang="en-US"/>
          </a:p>
        </p:txBody>
      </p:sp>
      <p:sp>
        <p:nvSpPr>
          <p:cNvPr id="863267" name="AutoShape 35">
            <a:extLst>
              <a:ext uri="{FF2B5EF4-FFF2-40B4-BE49-F238E27FC236}">
                <a16:creationId xmlns:a16="http://schemas.microsoft.com/office/drawing/2014/main" id="{FCE35229-397B-4F8C-9D02-404A6679655E}"/>
              </a:ext>
            </a:extLst>
          </p:cNvPr>
          <p:cNvSpPr>
            <a:spLocks/>
          </p:cNvSpPr>
          <p:nvPr/>
        </p:nvSpPr>
        <p:spPr bwMode="auto">
          <a:xfrm>
            <a:off x="4495800" y="3810000"/>
            <a:ext cx="304800" cy="1600200"/>
          </a:xfrm>
          <a:prstGeom prst="rightBrace">
            <a:avLst>
              <a:gd name="adj1" fmla="val 43750"/>
              <a:gd name="adj2" fmla="val 50000"/>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863268" name="Line 36">
            <a:extLst>
              <a:ext uri="{FF2B5EF4-FFF2-40B4-BE49-F238E27FC236}">
                <a16:creationId xmlns:a16="http://schemas.microsoft.com/office/drawing/2014/main" id="{8828C4F3-F9E6-48FD-A9A8-BB9847A24F96}"/>
              </a:ext>
            </a:extLst>
          </p:cNvPr>
          <p:cNvSpPr>
            <a:spLocks noChangeShapeType="1"/>
          </p:cNvSpPr>
          <p:nvPr/>
        </p:nvSpPr>
        <p:spPr bwMode="auto">
          <a:xfrm>
            <a:off x="4800600" y="4191000"/>
            <a:ext cx="1600200" cy="16002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lstStyle/>
          <a:p>
            <a:endParaRPr lang="en-US"/>
          </a:p>
        </p:txBody>
      </p:sp>
      <p:sp>
        <p:nvSpPr>
          <p:cNvPr id="863269" name="Text Box 37">
            <a:extLst>
              <a:ext uri="{FF2B5EF4-FFF2-40B4-BE49-F238E27FC236}">
                <a16:creationId xmlns:a16="http://schemas.microsoft.com/office/drawing/2014/main" id="{6BFF0FF3-1074-4419-899F-DFADCC437311}"/>
              </a:ext>
            </a:extLst>
          </p:cNvPr>
          <p:cNvSpPr txBox="1">
            <a:spLocks noChangeArrowheads="1"/>
          </p:cNvSpPr>
          <p:nvPr/>
        </p:nvSpPr>
        <p:spPr bwMode="auto">
          <a:xfrm>
            <a:off x="4953000" y="2133600"/>
            <a:ext cx="1887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i="0"/>
              <a:t>Request Processing</a:t>
            </a:r>
          </a:p>
        </p:txBody>
      </p:sp>
      <p:sp>
        <p:nvSpPr>
          <p:cNvPr id="863270" name="Text Box 38">
            <a:extLst>
              <a:ext uri="{FF2B5EF4-FFF2-40B4-BE49-F238E27FC236}">
                <a16:creationId xmlns:a16="http://schemas.microsoft.com/office/drawing/2014/main" id="{582A2845-46D6-49DA-8119-3F406C5493BF}"/>
              </a:ext>
            </a:extLst>
          </p:cNvPr>
          <p:cNvSpPr txBox="1">
            <a:spLocks noChangeArrowheads="1"/>
          </p:cNvSpPr>
          <p:nvPr/>
        </p:nvSpPr>
        <p:spPr bwMode="auto">
          <a:xfrm rot="1899101">
            <a:off x="4953000" y="3352800"/>
            <a:ext cx="1257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i="0"/>
              <a:t>Presentation</a:t>
            </a:r>
          </a:p>
        </p:txBody>
      </p:sp>
      <p:sp>
        <p:nvSpPr>
          <p:cNvPr id="863271" name="Text Box 39">
            <a:extLst>
              <a:ext uri="{FF2B5EF4-FFF2-40B4-BE49-F238E27FC236}">
                <a16:creationId xmlns:a16="http://schemas.microsoft.com/office/drawing/2014/main" id="{6E2F6434-B82F-4A95-AB90-76359FD7E695}"/>
              </a:ext>
            </a:extLst>
          </p:cNvPr>
          <p:cNvSpPr txBox="1">
            <a:spLocks noChangeArrowheads="1"/>
          </p:cNvSpPr>
          <p:nvPr/>
        </p:nvSpPr>
        <p:spPr bwMode="auto">
          <a:xfrm rot="2750552">
            <a:off x="4892675" y="4708525"/>
            <a:ext cx="149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i="0"/>
              <a:t>Business Logic</a:t>
            </a:r>
          </a:p>
        </p:txBody>
      </p:sp>
      <p:sp>
        <p:nvSpPr>
          <p:cNvPr id="863272" name="Text Box 40">
            <a:extLst>
              <a:ext uri="{FF2B5EF4-FFF2-40B4-BE49-F238E27FC236}">
                <a16:creationId xmlns:a16="http://schemas.microsoft.com/office/drawing/2014/main" id="{13EE6944-DB38-4EA0-B173-1D87F517A886}"/>
              </a:ext>
            </a:extLst>
          </p:cNvPr>
          <p:cNvSpPr txBox="1">
            <a:spLocks noChangeArrowheads="1"/>
          </p:cNvSpPr>
          <p:nvPr/>
        </p:nvSpPr>
        <p:spPr bwMode="auto">
          <a:xfrm>
            <a:off x="2284414" y="6122988"/>
            <a:ext cx="12207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400" i="0"/>
              <a:t>Pure Servlet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63272"/>
                                        </p:tgtEl>
                                        <p:attrNameLst>
                                          <p:attrName>style.visibility</p:attrName>
                                        </p:attrNameLst>
                                      </p:cBhvr>
                                      <p:to>
                                        <p:strVal val="visible"/>
                                      </p:to>
                                    </p:set>
                                    <p:animEffect transition="in" filter="blinds(horizontal)">
                                      <p:cBhvr>
                                        <p:cTn id="7" dur="500"/>
                                        <p:tgtEl>
                                          <p:spTgt spid="86327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63237"/>
                                        </p:tgtEl>
                                        <p:attrNameLst>
                                          <p:attrName>style.visibility</p:attrName>
                                        </p:attrNameLst>
                                      </p:cBhvr>
                                      <p:to>
                                        <p:strVal val="visible"/>
                                      </p:to>
                                    </p:set>
                                    <p:animEffect transition="in" filter="blinds(horizontal)">
                                      <p:cBhvr>
                                        <p:cTn id="10" dur="500"/>
                                        <p:tgtEl>
                                          <p:spTgt spid="86323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63263"/>
                                        </p:tgtEl>
                                        <p:attrNameLst>
                                          <p:attrName>style.visibility</p:attrName>
                                        </p:attrNameLst>
                                      </p:cBhvr>
                                      <p:to>
                                        <p:strVal val="visible"/>
                                      </p:to>
                                    </p:set>
                                    <p:animEffect transition="in" filter="blinds(horizontal)">
                                      <p:cBhvr>
                                        <p:cTn id="15" dur="500"/>
                                        <p:tgtEl>
                                          <p:spTgt spid="863263"/>
                                        </p:tgtEl>
                                      </p:cBhvr>
                                    </p:animEffect>
                                  </p:childTnLst>
                                </p:cTn>
                              </p:par>
                              <p:par>
                                <p:cTn id="16" presetID="3" presetClass="entr" presetSubtype="10" fill="hold" nodeType="withEffect">
                                  <p:stCondLst>
                                    <p:cond delay="0"/>
                                  </p:stCondLst>
                                  <p:childTnLst>
                                    <p:set>
                                      <p:cBhvr>
                                        <p:cTn id="17" dur="1" fill="hold">
                                          <p:stCondLst>
                                            <p:cond delay="0"/>
                                          </p:stCondLst>
                                        </p:cTn>
                                        <p:tgtEl>
                                          <p:spTgt spid="863264"/>
                                        </p:tgtEl>
                                        <p:attrNameLst>
                                          <p:attrName>style.visibility</p:attrName>
                                        </p:attrNameLst>
                                      </p:cBhvr>
                                      <p:to>
                                        <p:strVal val="visible"/>
                                      </p:to>
                                    </p:set>
                                    <p:animEffect transition="in" filter="blinds(horizontal)">
                                      <p:cBhvr>
                                        <p:cTn id="18" dur="500"/>
                                        <p:tgtEl>
                                          <p:spTgt spid="86326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63269"/>
                                        </p:tgtEl>
                                        <p:attrNameLst>
                                          <p:attrName>style.visibility</p:attrName>
                                        </p:attrNameLst>
                                      </p:cBhvr>
                                      <p:to>
                                        <p:strVal val="visible"/>
                                      </p:to>
                                    </p:set>
                                    <p:animEffect transition="in" filter="blinds(horizontal)">
                                      <p:cBhvr>
                                        <p:cTn id="21" dur="500"/>
                                        <p:tgtEl>
                                          <p:spTgt spid="86326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863239"/>
                                        </p:tgtEl>
                                        <p:attrNameLst>
                                          <p:attrName>style.visibility</p:attrName>
                                        </p:attrNameLst>
                                      </p:cBhvr>
                                      <p:to>
                                        <p:strVal val="visible"/>
                                      </p:to>
                                    </p:set>
                                    <p:animEffect transition="in" filter="blinds(horizontal)">
                                      <p:cBhvr>
                                        <p:cTn id="24" dur="500"/>
                                        <p:tgtEl>
                                          <p:spTgt spid="86323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863259"/>
                                        </p:tgtEl>
                                        <p:attrNameLst>
                                          <p:attrName>style.visibility</p:attrName>
                                        </p:attrNameLst>
                                      </p:cBhvr>
                                      <p:to>
                                        <p:strVal val="visible"/>
                                      </p:to>
                                    </p:set>
                                    <p:animEffect transition="in" filter="blinds(horizontal)">
                                      <p:cBhvr>
                                        <p:cTn id="27" dur="500"/>
                                        <p:tgtEl>
                                          <p:spTgt spid="86325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63265"/>
                                        </p:tgtEl>
                                        <p:attrNameLst>
                                          <p:attrName>style.visibility</p:attrName>
                                        </p:attrNameLst>
                                      </p:cBhvr>
                                      <p:to>
                                        <p:strVal val="visible"/>
                                      </p:to>
                                    </p:set>
                                    <p:animEffect transition="in" filter="blinds(horizontal)">
                                      <p:cBhvr>
                                        <p:cTn id="32" dur="500"/>
                                        <p:tgtEl>
                                          <p:spTgt spid="863265"/>
                                        </p:tgtEl>
                                      </p:cBhvr>
                                    </p:animEffect>
                                  </p:childTnLst>
                                </p:cTn>
                              </p:par>
                              <p:par>
                                <p:cTn id="33" presetID="3" presetClass="entr" presetSubtype="10" fill="hold" nodeType="withEffect">
                                  <p:stCondLst>
                                    <p:cond delay="0"/>
                                  </p:stCondLst>
                                  <p:childTnLst>
                                    <p:set>
                                      <p:cBhvr>
                                        <p:cTn id="34" dur="1" fill="hold">
                                          <p:stCondLst>
                                            <p:cond delay="0"/>
                                          </p:stCondLst>
                                        </p:cTn>
                                        <p:tgtEl>
                                          <p:spTgt spid="863266"/>
                                        </p:tgtEl>
                                        <p:attrNameLst>
                                          <p:attrName>style.visibility</p:attrName>
                                        </p:attrNameLst>
                                      </p:cBhvr>
                                      <p:to>
                                        <p:strVal val="visible"/>
                                      </p:to>
                                    </p:set>
                                    <p:animEffect transition="in" filter="blinds(horizontal)">
                                      <p:cBhvr>
                                        <p:cTn id="35" dur="500"/>
                                        <p:tgtEl>
                                          <p:spTgt spid="863266"/>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863270"/>
                                        </p:tgtEl>
                                        <p:attrNameLst>
                                          <p:attrName>style.visibility</p:attrName>
                                        </p:attrNameLst>
                                      </p:cBhvr>
                                      <p:to>
                                        <p:strVal val="visible"/>
                                      </p:to>
                                    </p:set>
                                    <p:animEffect transition="in" filter="blinds(horizontal)">
                                      <p:cBhvr>
                                        <p:cTn id="38" dur="500"/>
                                        <p:tgtEl>
                                          <p:spTgt spid="863270"/>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863238"/>
                                        </p:tgtEl>
                                        <p:attrNameLst>
                                          <p:attrName>style.visibility</p:attrName>
                                        </p:attrNameLst>
                                      </p:cBhvr>
                                      <p:to>
                                        <p:strVal val="visible"/>
                                      </p:to>
                                    </p:set>
                                    <p:animEffect transition="in" filter="blinds(horizontal)">
                                      <p:cBhvr>
                                        <p:cTn id="41" dur="500"/>
                                        <p:tgtEl>
                                          <p:spTgt spid="863238"/>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863260"/>
                                        </p:tgtEl>
                                        <p:attrNameLst>
                                          <p:attrName>style.visibility</p:attrName>
                                        </p:attrNameLst>
                                      </p:cBhvr>
                                      <p:to>
                                        <p:strVal val="visible"/>
                                      </p:to>
                                    </p:set>
                                    <p:animEffect transition="in" filter="blinds(horizontal)">
                                      <p:cBhvr>
                                        <p:cTn id="44" dur="500"/>
                                        <p:tgtEl>
                                          <p:spTgt spid="86326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863267"/>
                                        </p:tgtEl>
                                        <p:attrNameLst>
                                          <p:attrName>style.visibility</p:attrName>
                                        </p:attrNameLst>
                                      </p:cBhvr>
                                      <p:to>
                                        <p:strVal val="visible"/>
                                      </p:to>
                                    </p:set>
                                    <p:animEffect transition="in" filter="blinds(horizontal)">
                                      <p:cBhvr>
                                        <p:cTn id="49" dur="500"/>
                                        <p:tgtEl>
                                          <p:spTgt spid="863267"/>
                                        </p:tgtEl>
                                      </p:cBhvr>
                                    </p:animEffect>
                                  </p:childTnLst>
                                </p:cTn>
                              </p:par>
                              <p:par>
                                <p:cTn id="50" presetID="3" presetClass="entr" presetSubtype="10" fill="hold" nodeType="withEffect">
                                  <p:stCondLst>
                                    <p:cond delay="0"/>
                                  </p:stCondLst>
                                  <p:childTnLst>
                                    <p:set>
                                      <p:cBhvr>
                                        <p:cTn id="51" dur="1" fill="hold">
                                          <p:stCondLst>
                                            <p:cond delay="0"/>
                                          </p:stCondLst>
                                        </p:cTn>
                                        <p:tgtEl>
                                          <p:spTgt spid="863268"/>
                                        </p:tgtEl>
                                        <p:attrNameLst>
                                          <p:attrName>style.visibility</p:attrName>
                                        </p:attrNameLst>
                                      </p:cBhvr>
                                      <p:to>
                                        <p:strVal val="visible"/>
                                      </p:to>
                                    </p:set>
                                    <p:animEffect transition="in" filter="blinds(horizontal)">
                                      <p:cBhvr>
                                        <p:cTn id="52" dur="500"/>
                                        <p:tgtEl>
                                          <p:spTgt spid="863268"/>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863271"/>
                                        </p:tgtEl>
                                        <p:attrNameLst>
                                          <p:attrName>style.visibility</p:attrName>
                                        </p:attrNameLst>
                                      </p:cBhvr>
                                      <p:to>
                                        <p:strVal val="visible"/>
                                      </p:to>
                                    </p:set>
                                    <p:animEffect transition="in" filter="blinds(horizontal)">
                                      <p:cBhvr>
                                        <p:cTn id="55" dur="500"/>
                                        <p:tgtEl>
                                          <p:spTgt spid="863271"/>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863240"/>
                                        </p:tgtEl>
                                        <p:attrNameLst>
                                          <p:attrName>style.visibility</p:attrName>
                                        </p:attrNameLst>
                                      </p:cBhvr>
                                      <p:to>
                                        <p:strVal val="visible"/>
                                      </p:to>
                                    </p:set>
                                    <p:animEffect transition="in" filter="blinds(horizontal)">
                                      <p:cBhvr>
                                        <p:cTn id="58" dur="500"/>
                                        <p:tgtEl>
                                          <p:spTgt spid="863240"/>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863244"/>
                                        </p:tgtEl>
                                        <p:attrNameLst>
                                          <p:attrName>style.visibility</p:attrName>
                                        </p:attrNameLst>
                                      </p:cBhvr>
                                      <p:to>
                                        <p:strVal val="visible"/>
                                      </p:to>
                                    </p:set>
                                    <p:animEffect transition="in" filter="blinds(horizontal)">
                                      <p:cBhvr>
                                        <p:cTn id="61" dur="500"/>
                                        <p:tgtEl>
                                          <p:spTgt spid="863244"/>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863258"/>
                                        </p:tgtEl>
                                        <p:attrNameLst>
                                          <p:attrName>style.visibility</p:attrName>
                                        </p:attrNameLst>
                                      </p:cBhvr>
                                      <p:to>
                                        <p:strVal val="visible"/>
                                      </p:to>
                                    </p:set>
                                    <p:animEffect transition="in" filter="blinds(horizontal)">
                                      <p:cBhvr>
                                        <p:cTn id="64" dur="500"/>
                                        <p:tgtEl>
                                          <p:spTgt spid="863258"/>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863261"/>
                                        </p:tgtEl>
                                        <p:attrNameLst>
                                          <p:attrName>style.visibility</p:attrName>
                                        </p:attrNameLst>
                                      </p:cBhvr>
                                      <p:to>
                                        <p:strVal val="visible"/>
                                      </p:to>
                                    </p:set>
                                    <p:animEffect transition="in" filter="blinds(horizontal)">
                                      <p:cBhvr>
                                        <p:cTn id="67" dur="500"/>
                                        <p:tgtEl>
                                          <p:spTgt spid="863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237" grpId="0" animBg="1"/>
      <p:bldP spid="863238" grpId="0" animBg="1"/>
      <p:bldP spid="863239" grpId="0" animBg="1"/>
      <p:bldP spid="863240" grpId="0" animBg="1"/>
      <p:bldP spid="863244" grpId="0" animBg="1"/>
      <p:bldP spid="863258" grpId="0" animBg="1"/>
      <p:bldP spid="863259" grpId="0"/>
      <p:bldP spid="863260" grpId="0"/>
      <p:bldP spid="863261" grpId="0"/>
      <p:bldP spid="863263" grpId="0" animBg="1"/>
      <p:bldP spid="863265" grpId="0" animBg="1"/>
      <p:bldP spid="863267" grpId="0" animBg="1"/>
      <p:bldP spid="863269" grpId="0"/>
      <p:bldP spid="863270" grpId="0"/>
      <p:bldP spid="863271" grpId="0"/>
      <p:bldP spid="863272"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a:extLst>
              <a:ext uri="{FF2B5EF4-FFF2-40B4-BE49-F238E27FC236}">
                <a16:creationId xmlns:a16="http://schemas.microsoft.com/office/drawing/2014/main" id="{897FB061-0DB9-4D48-A4AF-DA58F3241ACA}"/>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CA2617E8-B45C-4116-8085-3C03DA09E5BF}" type="slidenum">
              <a:rPr lang="en-US" altLang="en-US" sz="1000" i="0">
                <a:solidFill>
                  <a:srgbClr val="FFFFFF"/>
                </a:solidFill>
              </a:rPr>
              <a:pPr algn="l" eaLnBrk="1" hangingPunct="1"/>
              <a:t>247</a:t>
            </a:fld>
            <a:endParaRPr lang="en-US" altLang="en-US" sz="1000" i="0">
              <a:solidFill>
                <a:srgbClr val="FFFFFF"/>
              </a:solidFill>
            </a:endParaRPr>
          </a:p>
        </p:txBody>
      </p:sp>
      <p:sp>
        <p:nvSpPr>
          <p:cNvPr id="769027" name="Rectangle 5">
            <a:extLst>
              <a:ext uri="{FF2B5EF4-FFF2-40B4-BE49-F238E27FC236}">
                <a16:creationId xmlns:a16="http://schemas.microsoft.com/office/drawing/2014/main" id="{9E583189-4F6A-49A1-ADC0-363FCD88A729}"/>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JSP Scripting Elements</a:t>
            </a:r>
          </a:p>
        </p:txBody>
      </p:sp>
      <p:sp>
        <p:nvSpPr>
          <p:cNvPr id="27652" name="Rectangle 7">
            <a:extLst>
              <a:ext uri="{FF2B5EF4-FFF2-40B4-BE49-F238E27FC236}">
                <a16:creationId xmlns:a16="http://schemas.microsoft.com/office/drawing/2014/main" id="{276CB98E-3B09-4777-B9B8-44F1B779279B}"/>
              </a:ext>
            </a:extLst>
          </p:cNvPr>
          <p:cNvSpPr>
            <a:spLocks noChangeArrowheads="1"/>
          </p:cNvSpPr>
          <p:nvPr/>
        </p:nvSpPr>
        <p:spPr bwMode="auto">
          <a:xfrm>
            <a:off x="1752600" y="1828800"/>
            <a:ext cx="3276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7653" name="Rectangle 8">
            <a:extLst>
              <a:ext uri="{FF2B5EF4-FFF2-40B4-BE49-F238E27FC236}">
                <a16:creationId xmlns:a16="http://schemas.microsoft.com/office/drawing/2014/main" id="{55644A8B-1332-4467-A99D-4DA5303FC284}"/>
              </a:ext>
            </a:extLst>
          </p:cNvPr>
          <p:cNvSpPr>
            <a:spLocks noChangeArrowheads="1"/>
          </p:cNvSpPr>
          <p:nvPr/>
        </p:nvSpPr>
        <p:spPr bwMode="auto">
          <a:xfrm>
            <a:off x="2590800" y="3733800"/>
            <a:ext cx="2667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27654" name="Rectangle 9">
            <a:extLst>
              <a:ext uri="{FF2B5EF4-FFF2-40B4-BE49-F238E27FC236}">
                <a16:creationId xmlns:a16="http://schemas.microsoft.com/office/drawing/2014/main" id="{D45EC328-E389-4634-B4FC-772684F0DCB9}"/>
              </a:ext>
            </a:extLst>
          </p:cNvPr>
          <p:cNvSpPr>
            <a:spLocks noChangeArrowheads="1"/>
          </p:cNvSpPr>
          <p:nvPr/>
        </p:nvSpPr>
        <p:spPr bwMode="auto">
          <a:xfrm>
            <a:off x="1676400" y="1524000"/>
            <a:ext cx="4038600" cy="49530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lstStyle>
            <a:lvl1pPr marL="457200" indent="-457200"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There are three JSP Constructs:</a:t>
            </a:r>
          </a:p>
          <a:p>
            <a:pPr algn="l" eaLnBrk="1" hangingPunct="1">
              <a:buClr>
                <a:schemeClr val="tx2"/>
              </a:buClr>
              <a:buFontTx/>
              <a:buAutoNum type="arabicPeriod"/>
            </a:pPr>
            <a:endParaRPr lang="en-US" altLang="en-US" sz="2000" b="0" i="0"/>
          </a:p>
          <a:p>
            <a:pPr algn="l" eaLnBrk="1" hangingPunct="1">
              <a:buClr>
                <a:schemeClr val="tx2"/>
              </a:buClr>
            </a:pPr>
            <a:endParaRPr lang="en-US" altLang="en-US" sz="2000" b="0" i="0"/>
          </a:p>
        </p:txBody>
      </p:sp>
      <p:sp>
        <p:nvSpPr>
          <p:cNvPr id="27655" name="Rectangle 10">
            <a:extLst>
              <a:ext uri="{FF2B5EF4-FFF2-40B4-BE49-F238E27FC236}">
                <a16:creationId xmlns:a16="http://schemas.microsoft.com/office/drawing/2014/main" id="{42EDF73B-C5C5-495C-841B-90BABB5E6CFD}"/>
              </a:ext>
            </a:extLst>
          </p:cNvPr>
          <p:cNvSpPr>
            <a:spLocks noChangeArrowheads="1"/>
          </p:cNvSpPr>
          <p:nvPr/>
        </p:nvSpPr>
        <p:spPr bwMode="auto">
          <a:xfrm>
            <a:off x="2209800" y="2057400"/>
            <a:ext cx="3505200" cy="762000"/>
          </a:xfrm>
          <a:prstGeom prst="rect">
            <a:avLst/>
          </a:prstGeom>
          <a:gradFill rotWithShape="1">
            <a:gsLst>
              <a:gs pos="0">
                <a:srgbClr val="66CCFF"/>
              </a:gs>
              <a:gs pos="100000">
                <a:srgbClr val="F3F3F3"/>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Scripting Elements</a:t>
            </a:r>
          </a:p>
        </p:txBody>
      </p:sp>
      <p:sp>
        <p:nvSpPr>
          <p:cNvPr id="27656" name="Rectangle 11">
            <a:extLst>
              <a:ext uri="{FF2B5EF4-FFF2-40B4-BE49-F238E27FC236}">
                <a16:creationId xmlns:a16="http://schemas.microsoft.com/office/drawing/2014/main" id="{1BFE9356-6850-4BA9-A1F0-1D827924ED04}"/>
              </a:ext>
            </a:extLst>
          </p:cNvPr>
          <p:cNvSpPr>
            <a:spLocks noChangeArrowheads="1"/>
          </p:cNvSpPr>
          <p:nvPr/>
        </p:nvSpPr>
        <p:spPr bwMode="auto">
          <a:xfrm>
            <a:off x="1752600" y="2057400"/>
            <a:ext cx="457200" cy="762000"/>
          </a:xfrm>
          <a:prstGeom prst="rect">
            <a:avLst/>
          </a:prstGeom>
          <a:solidFill>
            <a:srgbClr val="C7CDFD"/>
          </a:solidFill>
          <a:ln>
            <a:noFill/>
          </a:ln>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a:t>
            </a:r>
          </a:p>
        </p:txBody>
      </p:sp>
      <p:sp>
        <p:nvSpPr>
          <p:cNvPr id="27657" name="Rectangle 12">
            <a:extLst>
              <a:ext uri="{FF2B5EF4-FFF2-40B4-BE49-F238E27FC236}">
                <a16:creationId xmlns:a16="http://schemas.microsoft.com/office/drawing/2014/main" id="{16A4C443-EA37-48EC-BC7E-2F597380F1E7}"/>
              </a:ext>
            </a:extLst>
          </p:cNvPr>
          <p:cNvSpPr>
            <a:spLocks noChangeArrowheads="1"/>
          </p:cNvSpPr>
          <p:nvPr/>
        </p:nvSpPr>
        <p:spPr bwMode="auto">
          <a:xfrm>
            <a:off x="2209800" y="2895600"/>
            <a:ext cx="3505200" cy="762000"/>
          </a:xfrm>
          <a:prstGeom prst="rect">
            <a:avLst/>
          </a:prstGeom>
          <a:gradFill rotWithShape="1">
            <a:gsLst>
              <a:gs pos="0">
                <a:srgbClr val="66CCFF"/>
              </a:gs>
              <a:gs pos="100000">
                <a:srgbClr val="F3F3F3"/>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Directives</a:t>
            </a:r>
          </a:p>
        </p:txBody>
      </p:sp>
      <p:sp>
        <p:nvSpPr>
          <p:cNvPr id="27658" name="Rectangle 13">
            <a:extLst>
              <a:ext uri="{FF2B5EF4-FFF2-40B4-BE49-F238E27FC236}">
                <a16:creationId xmlns:a16="http://schemas.microsoft.com/office/drawing/2014/main" id="{234C7F15-9E7B-4716-8B7F-2D33F1BD934F}"/>
              </a:ext>
            </a:extLst>
          </p:cNvPr>
          <p:cNvSpPr>
            <a:spLocks noChangeArrowheads="1"/>
          </p:cNvSpPr>
          <p:nvPr/>
        </p:nvSpPr>
        <p:spPr bwMode="auto">
          <a:xfrm>
            <a:off x="1752600" y="2895600"/>
            <a:ext cx="457200" cy="762000"/>
          </a:xfrm>
          <a:prstGeom prst="rect">
            <a:avLst/>
          </a:prstGeom>
          <a:solidFill>
            <a:srgbClr val="C7CDFD"/>
          </a:solidFill>
          <a:ln>
            <a:noFill/>
          </a:ln>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2.</a:t>
            </a:r>
          </a:p>
        </p:txBody>
      </p:sp>
      <p:sp>
        <p:nvSpPr>
          <p:cNvPr id="27659" name="Rectangle 14">
            <a:extLst>
              <a:ext uri="{FF2B5EF4-FFF2-40B4-BE49-F238E27FC236}">
                <a16:creationId xmlns:a16="http://schemas.microsoft.com/office/drawing/2014/main" id="{A488F8DB-0CDE-4EBE-BB76-FA51F8CDF028}"/>
              </a:ext>
            </a:extLst>
          </p:cNvPr>
          <p:cNvSpPr>
            <a:spLocks noChangeArrowheads="1"/>
          </p:cNvSpPr>
          <p:nvPr/>
        </p:nvSpPr>
        <p:spPr bwMode="auto">
          <a:xfrm>
            <a:off x="2209800" y="3733800"/>
            <a:ext cx="3505200" cy="762000"/>
          </a:xfrm>
          <a:prstGeom prst="rect">
            <a:avLst/>
          </a:prstGeom>
          <a:gradFill rotWithShape="1">
            <a:gsLst>
              <a:gs pos="0">
                <a:srgbClr val="66CCFF"/>
              </a:gs>
              <a:gs pos="100000">
                <a:srgbClr val="F3F3F3"/>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Actions</a:t>
            </a:r>
          </a:p>
        </p:txBody>
      </p:sp>
      <p:sp>
        <p:nvSpPr>
          <p:cNvPr id="27660" name="Rectangle 15">
            <a:extLst>
              <a:ext uri="{FF2B5EF4-FFF2-40B4-BE49-F238E27FC236}">
                <a16:creationId xmlns:a16="http://schemas.microsoft.com/office/drawing/2014/main" id="{5FF739F0-8BCE-44CA-916E-D3BE9B39CA27}"/>
              </a:ext>
            </a:extLst>
          </p:cNvPr>
          <p:cNvSpPr>
            <a:spLocks noChangeArrowheads="1"/>
          </p:cNvSpPr>
          <p:nvPr/>
        </p:nvSpPr>
        <p:spPr bwMode="auto">
          <a:xfrm>
            <a:off x="1752600" y="3733800"/>
            <a:ext cx="457200" cy="762000"/>
          </a:xfrm>
          <a:prstGeom prst="rect">
            <a:avLst/>
          </a:prstGeom>
          <a:solidFill>
            <a:srgbClr val="C7CDFD"/>
          </a:solidFill>
          <a:ln>
            <a:noFill/>
          </a:ln>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3.</a:t>
            </a:r>
          </a:p>
        </p:txBody>
      </p:sp>
      <p:sp>
        <p:nvSpPr>
          <p:cNvPr id="27661" name="Rectangle 13">
            <a:extLst>
              <a:ext uri="{FF2B5EF4-FFF2-40B4-BE49-F238E27FC236}">
                <a16:creationId xmlns:a16="http://schemas.microsoft.com/office/drawing/2014/main" id="{421BD0F2-0755-4050-9486-692AD6058E01}"/>
              </a:ext>
            </a:extLst>
          </p:cNvPr>
          <p:cNvSpPr>
            <a:spLocks noChangeArrowheads="1"/>
          </p:cNvSpPr>
          <p:nvPr/>
        </p:nvSpPr>
        <p:spPr bwMode="auto">
          <a:xfrm>
            <a:off x="7010400" y="1905000"/>
            <a:ext cx="2667000" cy="609600"/>
          </a:xfrm>
          <a:prstGeom prst="rect">
            <a:avLst/>
          </a:prstGeom>
          <a:gradFill rotWithShape="1">
            <a:gsLst>
              <a:gs pos="0">
                <a:srgbClr val="66CCFF"/>
              </a:gs>
              <a:gs pos="100000">
                <a:srgbClr val="F3F3F3"/>
              </a:gs>
            </a:gsLst>
            <a:path path="shape">
              <a:fillToRect l="50000" t="50000" r="50000" b="50000"/>
            </a:path>
          </a:gradFill>
          <a:ln w="9525">
            <a:miter lim="800000"/>
            <a:headEnd/>
            <a:tailEnd/>
          </a:ln>
          <a:scene3d>
            <a:camera prst="legacyPerspectiveBottom"/>
            <a:lightRig rig="legacyFlat3" dir="t"/>
          </a:scene3d>
          <a:sp3d extrusionH="887400" prstMaterial="legacyMatte">
            <a:bevelT w="13500" h="13500" prst="angle"/>
            <a:bevelB w="13500" h="13500" prst="angle"/>
            <a:extrusionClr>
              <a:srgbClr val="F3F3F3"/>
            </a:extrusionClr>
            <a:contourClr>
              <a:srgbClr val="66CCFF"/>
            </a:contourClr>
          </a:sp3d>
        </p:spPr>
        <p:txBody>
          <a:bodyPr wrap="none" anchor="ctr">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800" b="0" i="0"/>
              <a:t>JSP</a:t>
            </a:r>
          </a:p>
        </p:txBody>
      </p:sp>
      <p:sp>
        <p:nvSpPr>
          <p:cNvPr id="27662" name="Rectangle 14">
            <a:extLst>
              <a:ext uri="{FF2B5EF4-FFF2-40B4-BE49-F238E27FC236}">
                <a16:creationId xmlns:a16="http://schemas.microsoft.com/office/drawing/2014/main" id="{8185BCFE-AF78-417D-A592-62C1F3CE69B7}"/>
              </a:ext>
            </a:extLst>
          </p:cNvPr>
          <p:cNvSpPr>
            <a:spLocks noChangeArrowheads="1"/>
          </p:cNvSpPr>
          <p:nvPr/>
        </p:nvSpPr>
        <p:spPr bwMode="auto">
          <a:xfrm>
            <a:off x="6019800" y="4191000"/>
            <a:ext cx="2362200" cy="762000"/>
          </a:xfrm>
          <a:prstGeom prst="rect">
            <a:avLst/>
          </a:prstGeom>
          <a:solidFill>
            <a:srgbClr val="66CCFF"/>
          </a:solidFill>
          <a:ln>
            <a:noFill/>
          </a:ln>
          <a:effectLst>
            <a:prstShdw prst="shdw17" dist="17961" dir="2700000">
              <a:srgbClr val="3D7A99"/>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400" b="0" i="0"/>
              <a:t>Scripting Elements</a:t>
            </a:r>
          </a:p>
        </p:txBody>
      </p:sp>
      <p:sp>
        <p:nvSpPr>
          <p:cNvPr id="27663" name="Rectangle 15">
            <a:extLst>
              <a:ext uri="{FF2B5EF4-FFF2-40B4-BE49-F238E27FC236}">
                <a16:creationId xmlns:a16="http://schemas.microsoft.com/office/drawing/2014/main" id="{066BD2BF-73D4-47FA-A765-C4E785CDE2E4}"/>
              </a:ext>
            </a:extLst>
          </p:cNvPr>
          <p:cNvSpPr>
            <a:spLocks noChangeArrowheads="1"/>
          </p:cNvSpPr>
          <p:nvPr/>
        </p:nvSpPr>
        <p:spPr bwMode="auto">
          <a:xfrm>
            <a:off x="7391400" y="3276600"/>
            <a:ext cx="1905000" cy="533400"/>
          </a:xfrm>
          <a:prstGeom prst="rect">
            <a:avLst/>
          </a:prstGeom>
          <a:solidFill>
            <a:srgbClr val="66CCFF"/>
          </a:solidFill>
          <a:ln>
            <a:noFill/>
          </a:ln>
          <a:effectLst>
            <a:prstShdw prst="shdw17" dist="17961" dir="2700000">
              <a:srgbClr val="3D7A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400" b="0" i="0"/>
              <a:t>Directives</a:t>
            </a:r>
          </a:p>
        </p:txBody>
      </p:sp>
      <p:sp>
        <p:nvSpPr>
          <p:cNvPr id="27664" name="Rectangle 16">
            <a:extLst>
              <a:ext uri="{FF2B5EF4-FFF2-40B4-BE49-F238E27FC236}">
                <a16:creationId xmlns:a16="http://schemas.microsoft.com/office/drawing/2014/main" id="{8B02D275-D337-4C63-A70D-581411AA470F}"/>
              </a:ext>
            </a:extLst>
          </p:cNvPr>
          <p:cNvSpPr>
            <a:spLocks noChangeArrowheads="1"/>
          </p:cNvSpPr>
          <p:nvPr/>
        </p:nvSpPr>
        <p:spPr bwMode="auto">
          <a:xfrm>
            <a:off x="8991600" y="4267200"/>
            <a:ext cx="1447800" cy="762000"/>
          </a:xfrm>
          <a:prstGeom prst="rect">
            <a:avLst/>
          </a:prstGeom>
          <a:solidFill>
            <a:srgbClr val="66CCFF"/>
          </a:solidFill>
          <a:ln>
            <a:noFill/>
          </a:ln>
          <a:effectLst>
            <a:prstShdw prst="shdw17" dist="17961" dir="2700000">
              <a:srgbClr val="3D7A99"/>
            </a:prst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400" b="0" i="0"/>
              <a:t>Actions</a:t>
            </a:r>
          </a:p>
        </p:txBody>
      </p:sp>
      <p:cxnSp>
        <p:nvCxnSpPr>
          <p:cNvPr id="27665" name="AutoShape 17">
            <a:extLst>
              <a:ext uri="{FF2B5EF4-FFF2-40B4-BE49-F238E27FC236}">
                <a16:creationId xmlns:a16="http://schemas.microsoft.com/office/drawing/2014/main" id="{7E923D59-DFC4-4544-8E54-50EE63FAA3D8}"/>
              </a:ext>
            </a:extLst>
          </p:cNvPr>
          <p:cNvCxnSpPr>
            <a:cxnSpLocks noChangeShapeType="1"/>
          </p:cNvCxnSpPr>
          <p:nvPr/>
        </p:nvCxnSpPr>
        <p:spPr bwMode="auto">
          <a:xfrm rot="5400000">
            <a:off x="6210300" y="2857500"/>
            <a:ext cx="1676400" cy="990600"/>
          </a:xfrm>
          <a:prstGeom prst="bentConnector3">
            <a:avLst>
              <a:gd name="adj1" fmla="val 34847"/>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27666" name="AutoShape 18">
            <a:extLst>
              <a:ext uri="{FF2B5EF4-FFF2-40B4-BE49-F238E27FC236}">
                <a16:creationId xmlns:a16="http://schemas.microsoft.com/office/drawing/2014/main" id="{1751904E-E8EC-409F-BA89-7843FE9E67D0}"/>
              </a:ext>
            </a:extLst>
          </p:cNvPr>
          <p:cNvCxnSpPr>
            <a:cxnSpLocks noChangeShapeType="1"/>
            <a:endCxn id="27664" idx="0"/>
          </p:cNvCxnSpPr>
          <p:nvPr/>
        </p:nvCxnSpPr>
        <p:spPr bwMode="auto">
          <a:xfrm rot="16200000" flipH="1">
            <a:off x="8515350" y="3067050"/>
            <a:ext cx="1752600" cy="647700"/>
          </a:xfrm>
          <a:prstGeom prst="bentConnector3">
            <a:avLst>
              <a:gd name="adj1" fmla="val 32787"/>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27667" name="Line 19">
            <a:extLst>
              <a:ext uri="{FF2B5EF4-FFF2-40B4-BE49-F238E27FC236}">
                <a16:creationId xmlns:a16="http://schemas.microsoft.com/office/drawing/2014/main" id="{BE64795F-B804-4146-821F-9BDB39C14046}"/>
              </a:ext>
            </a:extLst>
          </p:cNvPr>
          <p:cNvSpPr>
            <a:spLocks noChangeShapeType="1"/>
          </p:cNvSpPr>
          <p:nvPr/>
        </p:nvSpPr>
        <p:spPr bwMode="auto">
          <a:xfrm>
            <a:off x="8305800" y="2514600"/>
            <a:ext cx="0" cy="762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a:extLst>
              <a:ext uri="{FF2B5EF4-FFF2-40B4-BE49-F238E27FC236}">
                <a16:creationId xmlns:a16="http://schemas.microsoft.com/office/drawing/2014/main" id="{12BB120F-6F49-48A9-9F2A-6666FF09C18A}"/>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3BEFF3F2-0AE1-4959-96F7-AF782AFAB35A}" type="slidenum">
              <a:rPr lang="en-US" altLang="en-US" sz="1000" i="0">
                <a:solidFill>
                  <a:srgbClr val="FFFFFF"/>
                </a:solidFill>
              </a:rPr>
              <a:pPr algn="l" eaLnBrk="1" hangingPunct="1"/>
              <a:t>248</a:t>
            </a:fld>
            <a:endParaRPr lang="en-US" altLang="en-US" sz="1000" i="0">
              <a:solidFill>
                <a:srgbClr val="FFFFFF"/>
              </a:solidFill>
            </a:endParaRPr>
          </a:p>
        </p:txBody>
      </p:sp>
      <p:sp>
        <p:nvSpPr>
          <p:cNvPr id="770051" name="Rectangle 5">
            <a:extLst>
              <a:ext uri="{FF2B5EF4-FFF2-40B4-BE49-F238E27FC236}">
                <a16:creationId xmlns:a16="http://schemas.microsoft.com/office/drawing/2014/main" id="{A549B609-AB8B-483B-884A-F4852DB23E4E}"/>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JSP Scripting Elements (Contd.)</a:t>
            </a:r>
          </a:p>
        </p:txBody>
      </p:sp>
      <p:pic>
        <p:nvPicPr>
          <p:cNvPr id="28676" name="Picture 4">
            <a:extLst>
              <a:ext uri="{FF2B5EF4-FFF2-40B4-BE49-F238E27FC236}">
                <a16:creationId xmlns:a16="http://schemas.microsoft.com/office/drawing/2014/main" id="{69390C77-E2D9-44BE-A502-AD57B8844814}"/>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3819" t="24492" r="21410" b="27985"/>
          <a:stretch>
            <a:fillRect/>
          </a:stretch>
        </p:blipFill>
        <p:spPr>
          <a:xfrm>
            <a:off x="2133600" y="1600200"/>
            <a:ext cx="8534400" cy="4343400"/>
          </a:xfrm>
          <a:noFill/>
        </p:spPr>
      </p:pic>
      <p:sp>
        <p:nvSpPr>
          <p:cNvPr id="28677" name="Rectangle 7">
            <a:extLst>
              <a:ext uri="{FF2B5EF4-FFF2-40B4-BE49-F238E27FC236}">
                <a16:creationId xmlns:a16="http://schemas.microsoft.com/office/drawing/2014/main" id="{4FD53751-B8BE-4CC4-B8FA-F71C0372FC7D}"/>
              </a:ext>
            </a:extLst>
          </p:cNvPr>
          <p:cNvSpPr>
            <a:spLocks noChangeArrowheads="1"/>
          </p:cNvSpPr>
          <p:nvPr/>
        </p:nvSpPr>
        <p:spPr bwMode="auto">
          <a:xfrm>
            <a:off x="1676400" y="2133600"/>
            <a:ext cx="3886200" cy="4343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a:p>
            <a:pPr algn="l" eaLnBrk="1" hangingPunct="1">
              <a:spcBef>
                <a:spcPct val="0"/>
              </a:spcBef>
            </a:pPr>
            <a:r>
              <a:rPr lang="en-US" altLang="en-US" b="0" i="0"/>
              <a:t>Scripting Elements are used to create Objects, define methods and manage the flow control.</a:t>
            </a:r>
          </a:p>
          <a:p>
            <a:pPr algn="l" eaLnBrk="1" hangingPunct="1">
              <a:spcBef>
                <a:spcPct val="0"/>
              </a:spcBef>
            </a:pPr>
            <a:endParaRPr lang="en-US" altLang="en-US" b="0" i="0"/>
          </a:p>
          <a:p>
            <a:pPr algn="l" eaLnBrk="1" hangingPunct="1">
              <a:spcBef>
                <a:spcPct val="0"/>
              </a:spcBef>
            </a:pPr>
            <a:r>
              <a:rPr lang="en-US" altLang="en-US" b="0" i="0"/>
              <a:t>There are three types of Scripting Elements:</a:t>
            </a:r>
          </a:p>
          <a:p>
            <a:pPr algn="l" eaLnBrk="1" hangingPunct="1">
              <a:spcBef>
                <a:spcPct val="0"/>
              </a:spcBef>
            </a:pPr>
            <a:endParaRPr lang="en-US" altLang="en-US" b="0" i="0"/>
          </a:p>
          <a:p>
            <a:pPr algn="l" eaLnBrk="1" hangingPunct="1">
              <a:spcBef>
                <a:spcPct val="0"/>
              </a:spcBef>
            </a:pPr>
            <a:endParaRPr lang="en-US" altLang="en-US" sz="2000" b="0" i="0"/>
          </a:p>
        </p:txBody>
      </p:sp>
      <p:sp>
        <p:nvSpPr>
          <p:cNvPr id="28678" name="Rectangle 8">
            <a:extLst>
              <a:ext uri="{FF2B5EF4-FFF2-40B4-BE49-F238E27FC236}">
                <a16:creationId xmlns:a16="http://schemas.microsoft.com/office/drawing/2014/main" id="{F4926B67-7235-47C9-AA42-B0912D003BB0}"/>
              </a:ext>
            </a:extLst>
          </p:cNvPr>
          <p:cNvSpPr>
            <a:spLocks noChangeArrowheads="1"/>
          </p:cNvSpPr>
          <p:nvPr/>
        </p:nvSpPr>
        <p:spPr bwMode="auto">
          <a:xfrm>
            <a:off x="2209800" y="1524000"/>
            <a:ext cx="3352800" cy="762000"/>
          </a:xfrm>
          <a:prstGeom prst="rect">
            <a:avLst/>
          </a:prstGeom>
          <a:gradFill rotWithShape="1">
            <a:gsLst>
              <a:gs pos="0">
                <a:srgbClr val="66CCFF"/>
              </a:gs>
              <a:gs pos="100000">
                <a:srgbClr val="F3F3F3"/>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Scripting Elements</a:t>
            </a:r>
          </a:p>
        </p:txBody>
      </p:sp>
      <p:sp>
        <p:nvSpPr>
          <p:cNvPr id="28679" name="Rectangle 9">
            <a:extLst>
              <a:ext uri="{FF2B5EF4-FFF2-40B4-BE49-F238E27FC236}">
                <a16:creationId xmlns:a16="http://schemas.microsoft.com/office/drawing/2014/main" id="{2F9BBC69-D491-4B96-BF5E-28F951560872}"/>
              </a:ext>
            </a:extLst>
          </p:cNvPr>
          <p:cNvSpPr>
            <a:spLocks noChangeArrowheads="1"/>
          </p:cNvSpPr>
          <p:nvPr/>
        </p:nvSpPr>
        <p:spPr bwMode="auto">
          <a:xfrm>
            <a:off x="1752600" y="1524000"/>
            <a:ext cx="457200" cy="762000"/>
          </a:xfrm>
          <a:prstGeom prst="rect">
            <a:avLst/>
          </a:prstGeom>
          <a:solidFill>
            <a:srgbClr val="C7CDFD"/>
          </a:solidFill>
          <a:ln>
            <a:noFill/>
          </a:ln>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a:t>
            </a:r>
          </a:p>
        </p:txBody>
      </p:sp>
      <p:sp>
        <p:nvSpPr>
          <p:cNvPr id="28680" name="Rectangle 10">
            <a:extLst>
              <a:ext uri="{FF2B5EF4-FFF2-40B4-BE49-F238E27FC236}">
                <a16:creationId xmlns:a16="http://schemas.microsoft.com/office/drawing/2014/main" id="{706E49ED-35D3-434A-9915-217D8B9AF55A}"/>
              </a:ext>
            </a:extLst>
          </p:cNvPr>
          <p:cNvSpPr>
            <a:spLocks noChangeArrowheads="1"/>
          </p:cNvSpPr>
          <p:nvPr/>
        </p:nvSpPr>
        <p:spPr bwMode="auto">
          <a:xfrm>
            <a:off x="2286000" y="4343400"/>
            <a:ext cx="3276600" cy="533400"/>
          </a:xfrm>
          <a:prstGeom prst="rect">
            <a:avLst/>
          </a:prstGeom>
          <a:gradFill rotWithShape="1">
            <a:gsLst>
              <a:gs pos="0">
                <a:srgbClr val="66CCFF"/>
              </a:gs>
              <a:gs pos="100000">
                <a:srgbClr val="F3F3F3"/>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Expressions</a:t>
            </a:r>
          </a:p>
        </p:txBody>
      </p:sp>
      <p:sp>
        <p:nvSpPr>
          <p:cNvPr id="28681" name="Rectangle 11">
            <a:extLst>
              <a:ext uri="{FF2B5EF4-FFF2-40B4-BE49-F238E27FC236}">
                <a16:creationId xmlns:a16="http://schemas.microsoft.com/office/drawing/2014/main" id="{2D8BF061-1BC7-406D-8977-35211CDABD7E}"/>
              </a:ext>
            </a:extLst>
          </p:cNvPr>
          <p:cNvSpPr>
            <a:spLocks noChangeArrowheads="1"/>
          </p:cNvSpPr>
          <p:nvPr/>
        </p:nvSpPr>
        <p:spPr bwMode="auto">
          <a:xfrm>
            <a:off x="1828800" y="4343400"/>
            <a:ext cx="457200" cy="533400"/>
          </a:xfrm>
          <a:prstGeom prst="rect">
            <a:avLst/>
          </a:prstGeom>
          <a:solidFill>
            <a:srgbClr val="C7CDFD"/>
          </a:solidFill>
          <a:ln>
            <a:noFill/>
          </a:ln>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1a.</a:t>
            </a:r>
          </a:p>
        </p:txBody>
      </p:sp>
      <p:sp>
        <p:nvSpPr>
          <p:cNvPr id="28682" name="Rectangle 12">
            <a:extLst>
              <a:ext uri="{FF2B5EF4-FFF2-40B4-BE49-F238E27FC236}">
                <a16:creationId xmlns:a16="http://schemas.microsoft.com/office/drawing/2014/main" id="{1F224BC9-B7B0-4B2C-A440-D324800068AB}"/>
              </a:ext>
            </a:extLst>
          </p:cNvPr>
          <p:cNvSpPr>
            <a:spLocks noChangeArrowheads="1"/>
          </p:cNvSpPr>
          <p:nvPr/>
        </p:nvSpPr>
        <p:spPr bwMode="auto">
          <a:xfrm>
            <a:off x="2286000" y="4876800"/>
            <a:ext cx="3276600" cy="533400"/>
          </a:xfrm>
          <a:prstGeom prst="rect">
            <a:avLst/>
          </a:prstGeom>
          <a:gradFill rotWithShape="1">
            <a:gsLst>
              <a:gs pos="0">
                <a:srgbClr val="66CCFF"/>
              </a:gs>
              <a:gs pos="100000">
                <a:srgbClr val="F3F3F3"/>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Scriptlets</a:t>
            </a:r>
          </a:p>
        </p:txBody>
      </p:sp>
      <p:sp>
        <p:nvSpPr>
          <p:cNvPr id="28683" name="Rectangle 13">
            <a:extLst>
              <a:ext uri="{FF2B5EF4-FFF2-40B4-BE49-F238E27FC236}">
                <a16:creationId xmlns:a16="http://schemas.microsoft.com/office/drawing/2014/main" id="{3440C917-7B05-4239-86A7-C760F67E2B18}"/>
              </a:ext>
            </a:extLst>
          </p:cNvPr>
          <p:cNvSpPr>
            <a:spLocks noChangeArrowheads="1"/>
          </p:cNvSpPr>
          <p:nvPr/>
        </p:nvSpPr>
        <p:spPr bwMode="auto">
          <a:xfrm>
            <a:off x="1828800" y="4876800"/>
            <a:ext cx="457200" cy="533400"/>
          </a:xfrm>
          <a:prstGeom prst="rect">
            <a:avLst/>
          </a:prstGeom>
          <a:solidFill>
            <a:srgbClr val="C7CDFD"/>
          </a:solidFill>
          <a:ln>
            <a:noFill/>
          </a:ln>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1b.</a:t>
            </a:r>
          </a:p>
        </p:txBody>
      </p:sp>
      <p:sp>
        <p:nvSpPr>
          <p:cNvPr id="28684" name="Rectangle 14">
            <a:extLst>
              <a:ext uri="{FF2B5EF4-FFF2-40B4-BE49-F238E27FC236}">
                <a16:creationId xmlns:a16="http://schemas.microsoft.com/office/drawing/2014/main" id="{AE5787EE-9076-4513-96FD-C28DAE84B06A}"/>
              </a:ext>
            </a:extLst>
          </p:cNvPr>
          <p:cNvSpPr>
            <a:spLocks noChangeArrowheads="1"/>
          </p:cNvSpPr>
          <p:nvPr/>
        </p:nvSpPr>
        <p:spPr bwMode="auto">
          <a:xfrm>
            <a:off x="2286000" y="5410200"/>
            <a:ext cx="3276600" cy="533400"/>
          </a:xfrm>
          <a:prstGeom prst="rect">
            <a:avLst/>
          </a:prstGeom>
          <a:gradFill rotWithShape="1">
            <a:gsLst>
              <a:gs pos="0">
                <a:srgbClr val="66CCFF"/>
              </a:gs>
              <a:gs pos="100000">
                <a:srgbClr val="F3F3F3"/>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Declarations</a:t>
            </a:r>
          </a:p>
        </p:txBody>
      </p:sp>
      <p:sp>
        <p:nvSpPr>
          <p:cNvPr id="28685" name="Rectangle 15">
            <a:extLst>
              <a:ext uri="{FF2B5EF4-FFF2-40B4-BE49-F238E27FC236}">
                <a16:creationId xmlns:a16="http://schemas.microsoft.com/office/drawing/2014/main" id="{4B160D02-67A7-465E-93E5-8D2113A3CB36}"/>
              </a:ext>
            </a:extLst>
          </p:cNvPr>
          <p:cNvSpPr>
            <a:spLocks noChangeArrowheads="1"/>
          </p:cNvSpPr>
          <p:nvPr/>
        </p:nvSpPr>
        <p:spPr bwMode="auto">
          <a:xfrm>
            <a:off x="1828800" y="5410200"/>
            <a:ext cx="457200" cy="533400"/>
          </a:xfrm>
          <a:prstGeom prst="rect">
            <a:avLst/>
          </a:prstGeom>
          <a:solidFill>
            <a:srgbClr val="C7CDFD"/>
          </a:solidFill>
          <a:ln>
            <a:noFill/>
          </a:ln>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1c.</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a:extLst>
              <a:ext uri="{FF2B5EF4-FFF2-40B4-BE49-F238E27FC236}">
                <a16:creationId xmlns:a16="http://schemas.microsoft.com/office/drawing/2014/main" id="{E20DB233-4253-433E-A456-B8350C520341}"/>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7BC5DA6D-3DD6-4EB2-9116-7EF3302FB749}" type="slidenum">
              <a:rPr lang="en-US" altLang="en-US" sz="1000" i="0">
                <a:solidFill>
                  <a:srgbClr val="FFFFFF"/>
                </a:solidFill>
              </a:rPr>
              <a:pPr algn="l" eaLnBrk="1" hangingPunct="1"/>
              <a:t>249</a:t>
            </a:fld>
            <a:endParaRPr lang="en-US" altLang="en-US" sz="1000" i="0">
              <a:solidFill>
                <a:srgbClr val="FFFFFF"/>
              </a:solidFill>
            </a:endParaRPr>
          </a:p>
        </p:txBody>
      </p:sp>
      <p:sp>
        <p:nvSpPr>
          <p:cNvPr id="771075" name="Rectangle 5">
            <a:extLst>
              <a:ext uri="{FF2B5EF4-FFF2-40B4-BE49-F238E27FC236}">
                <a16:creationId xmlns:a16="http://schemas.microsoft.com/office/drawing/2014/main" id="{0200CFDB-D05B-4BE4-938C-E4B9304248A9}"/>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JSP Scripting Elements (Contd.) – JSP Expression</a:t>
            </a:r>
          </a:p>
        </p:txBody>
      </p:sp>
      <p:pic>
        <p:nvPicPr>
          <p:cNvPr id="29700" name="Picture 4">
            <a:extLst>
              <a:ext uri="{FF2B5EF4-FFF2-40B4-BE49-F238E27FC236}">
                <a16:creationId xmlns:a16="http://schemas.microsoft.com/office/drawing/2014/main" id="{91C0F617-D8D0-451F-90EA-AC63AC89B41C}"/>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34937" t="22824" r="21500" b="22090"/>
          <a:stretch>
            <a:fillRect/>
          </a:stretch>
        </p:blipFill>
        <p:spPr>
          <a:xfrm>
            <a:off x="5334000" y="1371600"/>
            <a:ext cx="5334000" cy="5105400"/>
          </a:xfrm>
          <a:noFill/>
        </p:spPr>
      </p:pic>
      <p:sp>
        <p:nvSpPr>
          <p:cNvPr id="29701" name="Rectangle 7">
            <a:extLst>
              <a:ext uri="{FF2B5EF4-FFF2-40B4-BE49-F238E27FC236}">
                <a16:creationId xmlns:a16="http://schemas.microsoft.com/office/drawing/2014/main" id="{69A0CEE8-7444-4A29-88BF-D47881E6C262}"/>
              </a:ext>
            </a:extLst>
          </p:cNvPr>
          <p:cNvSpPr>
            <a:spLocks noChangeArrowheads="1"/>
          </p:cNvSpPr>
          <p:nvPr/>
        </p:nvSpPr>
        <p:spPr bwMode="auto">
          <a:xfrm>
            <a:off x="1752600" y="2743200"/>
            <a:ext cx="3505200" cy="21336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buClr>
                <a:schemeClr val="tx2"/>
              </a:buClr>
              <a:buFontTx/>
              <a:buChar char="•"/>
            </a:pPr>
            <a:r>
              <a:rPr lang="en-US" altLang="en-US" sz="2000" b="0" i="0"/>
              <a:t> The first type of scripting element is  a JSP expression which is used to insert values directly into the output.</a:t>
            </a:r>
          </a:p>
          <a:p>
            <a:pPr algn="l" eaLnBrk="1" hangingPunct="1">
              <a:buClr>
                <a:schemeClr val="tx2"/>
              </a:buClr>
              <a:buFontTx/>
              <a:buChar char="•"/>
            </a:pPr>
            <a:r>
              <a:rPr lang="en-US" altLang="en-US" sz="2000" b="0" i="0"/>
              <a:t> An expression does not end with a semi colon.</a:t>
            </a:r>
          </a:p>
          <a:p>
            <a:pPr algn="l" eaLnBrk="1" hangingPunct="1">
              <a:buClr>
                <a:schemeClr val="tx2"/>
              </a:buClr>
              <a:buFontTx/>
              <a:buChar char="•"/>
            </a:pPr>
            <a:r>
              <a:rPr lang="en-US" altLang="en-US" sz="2000" b="0" i="0"/>
              <a:t> Expressions are used to add dynamic content. It acts a println statement.</a:t>
            </a:r>
          </a:p>
        </p:txBody>
      </p:sp>
      <p:sp>
        <p:nvSpPr>
          <p:cNvPr id="29702" name="Rectangle 8">
            <a:extLst>
              <a:ext uri="{FF2B5EF4-FFF2-40B4-BE49-F238E27FC236}">
                <a16:creationId xmlns:a16="http://schemas.microsoft.com/office/drawing/2014/main" id="{5F442E44-7A29-4A69-9000-EFC88C809E82}"/>
              </a:ext>
            </a:extLst>
          </p:cNvPr>
          <p:cNvSpPr>
            <a:spLocks noChangeArrowheads="1"/>
          </p:cNvSpPr>
          <p:nvPr/>
        </p:nvSpPr>
        <p:spPr bwMode="auto">
          <a:xfrm>
            <a:off x="2209800" y="1524000"/>
            <a:ext cx="3048000" cy="609600"/>
          </a:xfrm>
          <a:prstGeom prst="rect">
            <a:avLst/>
          </a:prstGeom>
          <a:gradFill rotWithShape="1">
            <a:gsLst>
              <a:gs pos="0">
                <a:srgbClr val="66CCFF"/>
              </a:gs>
              <a:gs pos="100000">
                <a:srgbClr val="F3F3F3"/>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Expressions</a:t>
            </a:r>
          </a:p>
        </p:txBody>
      </p:sp>
      <p:sp>
        <p:nvSpPr>
          <p:cNvPr id="29703" name="Rectangle 9">
            <a:extLst>
              <a:ext uri="{FF2B5EF4-FFF2-40B4-BE49-F238E27FC236}">
                <a16:creationId xmlns:a16="http://schemas.microsoft.com/office/drawing/2014/main" id="{F8675B58-87DE-43FA-8CB0-CA69D5FB078D}"/>
              </a:ext>
            </a:extLst>
          </p:cNvPr>
          <p:cNvSpPr>
            <a:spLocks noChangeArrowheads="1"/>
          </p:cNvSpPr>
          <p:nvPr/>
        </p:nvSpPr>
        <p:spPr bwMode="auto">
          <a:xfrm>
            <a:off x="1752600" y="1524000"/>
            <a:ext cx="457200" cy="609600"/>
          </a:xfrm>
          <a:prstGeom prst="rect">
            <a:avLst/>
          </a:prstGeom>
          <a:solidFill>
            <a:srgbClr val="C7CDFD"/>
          </a:solidFill>
          <a:ln>
            <a:noFill/>
          </a:ln>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a:extLst>
              <a:ext uri="{FF2B5EF4-FFF2-40B4-BE49-F238E27FC236}">
                <a16:creationId xmlns:a16="http://schemas.microsoft.com/office/drawing/2014/main" id="{CB4A20ED-A5B3-4B55-AC54-6417A0AE7BEE}"/>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122746AE-FD4D-45CD-8DE3-61DF0C17ABDC}" type="slidenum">
              <a:rPr lang="en-US" altLang="en-US" sz="1000" i="0">
                <a:solidFill>
                  <a:srgbClr val="FFFFFF"/>
                </a:solidFill>
              </a:rPr>
              <a:pPr algn="l" eaLnBrk="1" hangingPunct="1"/>
              <a:t>25</a:t>
            </a:fld>
            <a:endParaRPr lang="en-US" altLang="en-US" sz="1000" i="0">
              <a:solidFill>
                <a:srgbClr val="FFFFFF"/>
              </a:solidFill>
            </a:endParaRPr>
          </a:p>
        </p:txBody>
      </p:sp>
      <p:sp>
        <p:nvSpPr>
          <p:cNvPr id="25603" name="Rectangle 2">
            <a:extLst>
              <a:ext uri="{FF2B5EF4-FFF2-40B4-BE49-F238E27FC236}">
                <a16:creationId xmlns:a16="http://schemas.microsoft.com/office/drawing/2014/main" id="{23D7BC1A-697F-4DCF-994B-D91FFFE8203F}"/>
              </a:ext>
            </a:extLst>
          </p:cNvPr>
          <p:cNvSpPr>
            <a:spLocks noGrp="1" noChangeArrowheads="1"/>
          </p:cNvSpPr>
          <p:nvPr>
            <p:ph type="title"/>
          </p:nvPr>
        </p:nvSpPr>
        <p:spPr bwMode="auto">
          <a:xfrm>
            <a:off x="1524000" y="609601"/>
            <a:ext cx="9144000" cy="7604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2400"/>
              <a:t>HTTP Basics</a:t>
            </a:r>
            <a:br>
              <a:rPr lang="en-US" altLang="en-US" sz="2400"/>
            </a:br>
            <a:endParaRPr lang="en-US" altLang="en-US" sz="2400"/>
          </a:p>
        </p:txBody>
      </p:sp>
      <p:sp>
        <p:nvSpPr>
          <p:cNvPr id="25604" name="Rectangle 3">
            <a:extLst>
              <a:ext uri="{FF2B5EF4-FFF2-40B4-BE49-F238E27FC236}">
                <a16:creationId xmlns:a16="http://schemas.microsoft.com/office/drawing/2014/main" id="{3D558063-ACFD-441B-A568-ADEBC77A08A1}"/>
              </a:ext>
            </a:extLst>
          </p:cNvPr>
          <p:cNvSpPr>
            <a:spLocks noGrp="1" noChangeArrowheads="1"/>
          </p:cNvSpPr>
          <p:nvPr>
            <p:ph type="body" idx="1"/>
          </p:nvPr>
        </p:nvSpPr>
        <p:spPr/>
        <p:txBody>
          <a:bodyPr/>
          <a:lstStyle/>
          <a:p>
            <a:r>
              <a:rPr lang="en-US" altLang="en-US" sz="2000"/>
              <a:t>HTTP Basics</a:t>
            </a:r>
          </a:p>
          <a:p>
            <a:pPr marL="742950" lvl="1" indent="-285750"/>
            <a:r>
              <a:rPr lang="en-US" altLang="en-US" sz="1600"/>
              <a:t>The Hypertext Transfer Protocol (HTTP) is an application-level protocol with the lightness and speed necessary for distributed, collaborative, hypermedia information systems. </a:t>
            </a:r>
          </a:p>
          <a:p>
            <a:pPr marL="742950" lvl="1" indent="-285750"/>
            <a:r>
              <a:rPr lang="en-US" altLang="en-US" sz="1600"/>
              <a:t>It is a </a:t>
            </a:r>
            <a:r>
              <a:rPr lang="en-US" altLang="en-US" sz="1600" b="1"/>
              <a:t>generic</a:t>
            </a:r>
            <a:r>
              <a:rPr lang="en-US" altLang="en-US" sz="1600"/>
              <a:t>, </a:t>
            </a:r>
            <a:r>
              <a:rPr lang="en-US" altLang="en-US" sz="1600" b="1"/>
              <a:t>stateless</a:t>
            </a:r>
            <a:r>
              <a:rPr lang="en-US" altLang="en-US" sz="1600"/>
              <a:t>, </a:t>
            </a:r>
            <a:r>
              <a:rPr lang="en-US" altLang="en-US" sz="1600" b="1"/>
              <a:t>object-oriented</a:t>
            </a:r>
            <a:r>
              <a:rPr lang="en-US" altLang="en-US" sz="1600"/>
              <a:t> protocol which can be used for many tasks, such as name servers and distributed object management systems, through extension of its request methods (commands).</a:t>
            </a:r>
          </a:p>
          <a:p>
            <a:endParaRPr lang="en-US" altLang="en-US" sz="2000"/>
          </a:p>
          <a:p>
            <a:endParaRPr lang="en-US" altLang="en-US"/>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a:extLst>
              <a:ext uri="{FF2B5EF4-FFF2-40B4-BE49-F238E27FC236}">
                <a16:creationId xmlns:a16="http://schemas.microsoft.com/office/drawing/2014/main" id="{EFD4B869-16ED-44D7-BD80-C876D6FF97CC}"/>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68853E2C-D2D0-4756-843C-2C7E05CBE00F}" type="slidenum">
              <a:rPr lang="en-US" altLang="en-US" sz="1000" i="0">
                <a:solidFill>
                  <a:srgbClr val="FFFFFF"/>
                </a:solidFill>
              </a:rPr>
              <a:pPr algn="l" eaLnBrk="1" hangingPunct="1"/>
              <a:t>250</a:t>
            </a:fld>
            <a:endParaRPr lang="en-US" altLang="en-US" sz="1000" i="0">
              <a:solidFill>
                <a:srgbClr val="FFFFFF"/>
              </a:solidFill>
            </a:endParaRPr>
          </a:p>
        </p:txBody>
      </p:sp>
      <p:sp>
        <p:nvSpPr>
          <p:cNvPr id="772099" name="Rectangle 5">
            <a:extLst>
              <a:ext uri="{FF2B5EF4-FFF2-40B4-BE49-F238E27FC236}">
                <a16:creationId xmlns:a16="http://schemas.microsoft.com/office/drawing/2014/main" id="{A0D9005A-FCDB-4363-BD94-08FBAD9C2EE4}"/>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JSP Scripting Elements (Contd.) – JSP Expression</a:t>
            </a:r>
          </a:p>
        </p:txBody>
      </p:sp>
      <p:sp>
        <p:nvSpPr>
          <p:cNvPr id="30724" name="AutoShape 7">
            <a:extLst>
              <a:ext uri="{FF2B5EF4-FFF2-40B4-BE49-F238E27FC236}">
                <a16:creationId xmlns:a16="http://schemas.microsoft.com/office/drawing/2014/main" id="{458036CD-97E5-48CF-95AE-A9BB91BED650}"/>
              </a:ext>
            </a:extLst>
          </p:cNvPr>
          <p:cNvSpPr>
            <a:spLocks noChangeArrowheads="1"/>
          </p:cNvSpPr>
          <p:nvPr/>
        </p:nvSpPr>
        <p:spPr bwMode="auto">
          <a:xfrm>
            <a:off x="3200400" y="1905000"/>
            <a:ext cx="5791200" cy="1676400"/>
          </a:xfrm>
          <a:prstGeom prst="roundRect">
            <a:avLst>
              <a:gd name="adj" fmla="val 16667"/>
            </a:avLst>
          </a:prstGeom>
          <a:solidFill>
            <a:schemeClr val="bg1"/>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400" b="0" i="0"/>
              <a:t>Example on JSP Expression</a:t>
            </a:r>
          </a:p>
        </p:txBody>
      </p:sp>
      <p:sp>
        <p:nvSpPr>
          <p:cNvPr id="30725" name="Text Box 5">
            <a:extLst>
              <a:ext uri="{FF2B5EF4-FFF2-40B4-BE49-F238E27FC236}">
                <a16:creationId xmlns:a16="http://schemas.microsoft.com/office/drawing/2014/main" id="{EEEBF3A4-4771-4576-ACBD-78B78AA12B9B}"/>
              </a:ext>
            </a:extLst>
          </p:cNvPr>
          <p:cNvSpPr txBox="1">
            <a:spLocks noChangeArrowheads="1"/>
          </p:cNvSpPr>
          <p:nvPr/>
        </p:nvSpPr>
        <p:spPr bwMode="auto">
          <a:xfrm>
            <a:off x="2438400" y="3429001"/>
            <a:ext cx="6705600" cy="39687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Hello ! The time is now &lt;%=new java.util.Date()%&gt;</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a:extLst>
              <a:ext uri="{FF2B5EF4-FFF2-40B4-BE49-F238E27FC236}">
                <a16:creationId xmlns:a16="http://schemas.microsoft.com/office/drawing/2014/main" id="{7715F155-48E3-4AA6-9DE0-683B92163BFA}"/>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EC3F9335-D065-4F8E-8746-ECF2829FF574}" type="slidenum">
              <a:rPr lang="en-US" altLang="en-US" sz="1000" i="0">
                <a:solidFill>
                  <a:srgbClr val="FFFFFF"/>
                </a:solidFill>
              </a:rPr>
              <a:pPr algn="l" eaLnBrk="1" hangingPunct="1"/>
              <a:t>251</a:t>
            </a:fld>
            <a:endParaRPr lang="en-US" altLang="en-US" sz="1000" i="0">
              <a:solidFill>
                <a:srgbClr val="FFFFFF"/>
              </a:solidFill>
            </a:endParaRPr>
          </a:p>
        </p:txBody>
      </p:sp>
      <p:sp>
        <p:nvSpPr>
          <p:cNvPr id="773123" name="Rectangle 5">
            <a:extLst>
              <a:ext uri="{FF2B5EF4-FFF2-40B4-BE49-F238E27FC236}">
                <a16:creationId xmlns:a16="http://schemas.microsoft.com/office/drawing/2014/main" id="{566334FE-EB86-4849-97DD-6794D40D5CE9}"/>
              </a:ext>
            </a:extLst>
          </p:cNvPr>
          <p:cNvSpPr>
            <a:spLocks noGrp="1" noChangeArrowheads="1"/>
          </p:cNvSpPr>
          <p:nvPr>
            <p:ph type="title" idx="4294967295"/>
          </p:nvPr>
        </p:nvSpPr>
        <p:spPr>
          <a:effectLst>
            <a:outerShdw dist="17961" dir="2700000" algn="ctr" rotWithShape="0">
              <a:srgbClr val="676D97"/>
            </a:outerShdw>
          </a:effectLst>
        </p:spPr>
        <p:txBody>
          <a:bodyPr/>
          <a:lstStyle/>
          <a:p>
            <a:pPr eaLnBrk="1" hangingPunct="1">
              <a:defRPr/>
            </a:pPr>
            <a:r>
              <a:rPr lang="en-US"/>
              <a:t>JSP Scripting Elements (Contd.) – JSP Expression</a:t>
            </a:r>
          </a:p>
        </p:txBody>
      </p:sp>
      <p:pic>
        <p:nvPicPr>
          <p:cNvPr id="31748" name="Picture 4">
            <a:extLst>
              <a:ext uri="{FF2B5EF4-FFF2-40B4-BE49-F238E27FC236}">
                <a16:creationId xmlns:a16="http://schemas.microsoft.com/office/drawing/2014/main" id="{071FDC7D-AF55-4C54-B2F7-CED1795B7A61}"/>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4074" t="24573" r="21405" b="25587"/>
          <a:stretch>
            <a:fillRect/>
          </a:stretch>
        </p:blipFill>
        <p:spPr>
          <a:xfrm>
            <a:off x="1524000" y="1524000"/>
            <a:ext cx="9144000" cy="4953000"/>
          </a:xfrm>
          <a:noFill/>
        </p:spPr>
      </p:pic>
      <p:sp>
        <p:nvSpPr>
          <p:cNvPr id="31749" name="Rectangle 7">
            <a:extLst>
              <a:ext uri="{FF2B5EF4-FFF2-40B4-BE49-F238E27FC236}">
                <a16:creationId xmlns:a16="http://schemas.microsoft.com/office/drawing/2014/main" id="{E0E9F4FC-76BC-4773-8821-64FBBB948F0A}"/>
              </a:ext>
            </a:extLst>
          </p:cNvPr>
          <p:cNvSpPr>
            <a:spLocks noChangeArrowheads="1"/>
          </p:cNvSpPr>
          <p:nvPr/>
        </p:nvSpPr>
        <p:spPr bwMode="auto">
          <a:xfrm>
            <a:off x="1676400" y="1524000"/>
            <a:ext cx="3352800" cy="26670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JSP expressions become </a:t>
            </a:r>
          </a:p>
          <a:p>
            <a:pPr algn="l" eaLnBrk="1" hangingPunct="1"/>
            <a:r>
              <a:rPr lang="en-US" altLang="en-US" sz="2000" b="0" i="0"/>
              <a:t>println statements and are</a:t>
            </a:r>
          </a:p>
          <a:p>
            <a:pPr algn="l" eaLnBrk="1" hangingPunct="1"/>
            <a:r>
              <a:rPr lang="en-US" altLang="en-US" sz="2000" b="0" i="0"/>
              <a:t>inserted in  _jspService()</a:t>
            </a:r>
          </a:p>
        </p:txBody>
      </p:sp>
      <p:sp>
        <p:nvSpPr>
          <p:cNvPr id="31750" name="Text Box 6">
            <a:extLst>
              <a:ext uri="{FF2B5EF4-FFF2-40B4-BE49-F238E27FC236}">
                <a16:creationId xmlns:a16="http://schemas.microsoft.com/office/drawing/2014/main" id="{F21BA721-A5CA-4D15-8AE5-CCA03255069D}"/>
              </a:ext>
            </a:extLst>
          </p:cNvPr>
          <p:cNvSpPr txBox="1">
            <a:spLocks noChangeArrowheads="1"/>
          </p:cNvSpPr>
          <p:nvPr/>
        </p:nvSpPr>
        <p:spPr bwMode="auto">
          <a:xfrm>
            <a:off x="6213476" y="2667001"/>
            <a:ext cx="3387725"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b="0" i="0"/>
              <a:t>&lt;%= new java.util.Date()%&gt;</a:t>
            </a:r>
          </a:p>
        </p:txBody>
      </p:sp>
      <p:sp>
        <p:nvSpPr>
          <p:cNvPr id="31751" name="Text Box 7">
            <a:extLst>
              <a:ext uri="{FF2B5EF4-FFF2-40B4-BE49-F238E27FC236}">
                <a16:creationId xmlns:a16="http://schemas.microsoft.com/office/drawing/2014/main" id="{F3D9EB5D-DC53-4E56-BA7C-9BEDCA4C4509}"/>
              </a:ext>
            </a:extLst>
          </p:cNvPr>
          <p:cNvSpPr txBox="1">
            <a:spLocks noChangeArrowheads="1"/>
          </p:cNvSpPr>
          <p:nvPr/>
        </p:nvSpPr>
        <p:spPr bwMode="auto">
          <a:xfrm>
            <a:off x="5715000" y="4479925"/>
            <a:ext cx="4891088" cy="1739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b="0" i="0"/>
              <a:t>public void _jspService(HttpServletRequest request, HttpServletResponse response)</a:t>
            </a:r>
          </a:p>
          <a:p>
            <a:pPr algn="l" eaLnBrk="1" hangingPunct="1">
              <a:spcBef>
                <a:spcPct val="0"/>
              </a:spcBef>
            </a:pPr>
            <a:r>
              <a:rPr lang="en-US" altLang="en-US" b="0" i="0"/>
              <a:t>{</a:t>
            </a:r>
          </a:p>
          <a:p>
            <a:pPr algn="l" eaLnBrk="1" hangingPunct="1">
              <a:spcBef>
                <a:spcPct val="0"/>
              </a:spcBef>
            </a:pPr>
            <a:r>
              <a:rPr lang="en-US" altLang="en-US" b="0" i="0"/>
              <a:t>  …….</a:t>
            </a:r>
          </a:p>
          <a:p>
            <a:pPr algn="l" eaLnBrk="1" hangingPunct="1">
              <a:spcBef>
                <a:spcPct val="0"/>
              </a:spcBef>
            </a:pPr>
            <a:r>
              <a:rPr lang="en-US" altLang="en-US" b="0" i="0"/>
              <a:t>println(new java.util.Date());</a:t>
            </a:r>
          </a:p>
          <a:p>
            <a:pPr algn="l" eaLnBrk="1" hangingPunct="1">
              <a:spcBef>
                <a:spcPct val="0"/>
              </a:spcBef>
            </a:pPr>
            <a:r>
              <a:rPr lang="en-US" altLang="en-US" b="0" i="0"/>
              <a:t>}</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a:extLst>
              <a:ext uri="{FF2B5EF4-FFF2-40B4-BE49-F238E27FC236}">
                <a16:creationId xmlns:a16="http://schemas.microsoft.com/office/drawing/2014/main" id="{0F2EE5E8-C3BB-4C8B-8516-13E0C1E91BB0}"/>
              </a:ext>
            </a:extLst>
          </p:cNvPr>
          <p:cNvSpPr>
            <a:spLocks noGrp="1" noChangeArrowheads="1"/>
          </p:cNvSpPr>
          <p:nvPr>
            <p:ph type="title"/>
          </p:nvPr>
        </p:nvSpPr>
        <p:spPr>
          <a:effectLst>
            <a:outerShdw dist="17961" dir="2700000" algn="ctr" rotWithShape="0">
              <a:srgbClr val="676D97"/>
            </a:outerShdw>
          </a:effectLst>
        </p:spPr>
        <p:txBody>
          <a:bodyPr/>
          <a:lstStyle/>
          <a:p>
            <a:pPr eaLnBrk="1" hangingPunct="1">
              <a:defRPr/>
            </a:pPr>
            <a:r>
              <a:rPr lang="en-US"/>
              <a:t>Exercise</a:t>
            </a:r>
          </a:p>
        </p:txBody>
      </p:sp>
      <p:sp>
        <p:nvSpPr>
          <p:cNvPr id="32771" name="Rectangle 3">
            <a:extLst>
              <a:ext uri="{FF2B5EF4-FFF2-40B4-BE49-F238E27FC236}">
                <a16:creationId xmlns:a16="http://schemas.microsoft.com/office/drawing/2014/main" id="{A2946CB2-71C4-4505-B216-8936395D86ED}"/>
              </a:ext>
            </a:extLst>
          </p:cNvPr>
          <p:cNvSpPr>
            <a:spLocks noGrp="1" noChangeArrowheads="1"/>
          </p:cNvSpPr>
          <p:nvPr>
            <p:ph type="body" idx="1"/>
          </p:nvPr>
        </p:nvSpPr>
        <p:spPr/>
        <p:txBody>
          <a:bodyPr/>
          <a:lstStyle/>
          <a:p>
            <a:r>
              <a:rPr lang="en-US" altLang="en-US" sz="1800"/>
              <a:t>Create a JSP page that will display only the current time in the web browser.</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a:extLst>
              <a:ext uri="{FF2B5EF4-FFF2-40B4-BE49-F238E27FC236}">
                <a16:creationId xmlns:a16="http://schemas.microsoft.com/office/drawing/2014/main" id="{FF19F202-BC8F-4CFB-B468-E15B67C08128}"/>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858D9516-065B-4DDD-9425-2030305372D7}" type="slidenum">
              <a:rPr lang="en-US" altLang="en-US" sz="1000" i="0">
                <a:solidFill>
                  <a:srgbClr val="FFFFFF"/>
                </a:solidFill>
              </a:rPr>
              <a:pPr algn="l" eaLnBrk="1" hangingPunct="1"/>
              <a:t>253</a:t>
            </a:fld>
            <a:endParaRPr lang="en-US" altLang="en-US" sz="1000" i="0">
              <a:solidFill>
                <a:srgbClr val="FFFFFF"/>
              </a:solidFill>
            </a:endParaRPr>
          </a:p>
        </p:txBody>
      </p:sp>
      <p:sp>
        <p:nvSpPr>
          <p:cNvPr id="775171" name="Rectangle 5">
            <a:extLst>
              <a:ext uri="{FF2B5EF4-FFF2-40B4-BE49-F238E27FC236}">
                <a16:creationId xmlns:a16="http://schemas.microsoft.com/office/drawing/2014/main" id="{0E67AFDB-4CDC-427F-903A-3080695D3E4D}"/>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JSP Scripting Elements - Scriptlets</a:t>
            </a:r>
          </a:p>
        </p:txBody>
      </p:sp>
      <p:sp>
        <p:nvSpPr>
          <p:cNvPr id="33796" name="Rectangle 7">
            <a:extLst>
              <a:ext uri="{FF2B5EF4-FFF2-40B4-BE49-F238E27FC236}">
                <a16:creationId xmlns:a16="http://schemas.microsoft.com/office/drawing/2014/main" id="{7BC502AC-996D-4C31-B3ED-EB117379BE5E}"/>
              </a:ext>
            </a:extLst>
          </p:cNvPr>
          <p:cNvSpPr>
            <a:spLocks noChangeArrowheads="1"/>
          </p:cNvSpPr>
          <p:nvPr/>
        </p:nvSpPr>
        <p:spPr bwMode="auto">
          <a:xfrm>
            <a:off x="1676400" y="1905000"/>
            <a:ext cx="3276600" cy="3962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tx2"/>
              </a:buClr>
              <a:buFontTx/>
              <a:buChar char="•"/>
            </a:pPr>
            <a:r>
              <a:rPr lang="en-US" altLang="en-US" sz="2000" b="0" i="0"/>
              <a:t> Scriptlets contain normal </a:t>
            </a:r>
          </a:p>
          <a:p>
            <a:pPr algn="l" eaLnBrk="1" hangingPunct="1">
              <a:spcBef>
                <a:spcPct val="0"/>
              </a:spcBef>
              <a:buClr>
                <a:schemeClr val="tx2"/>
              </a:buClr>
            </a:pPr>
            <a:r>
              <a:rPr lang="en-US" altLang="en-US" sz="2000" b="0" i="0"/>
              <a:t>   java code.</a:t>
            </a:r>
          </a:p>
          <a:p>
            <a:pPr algn="l" eaLnBrk="1" hangingPunct="1">
              <a:spcBef>
                <a:spcPct val="0"/>
              </a:spcBef>
              <a:buClr>
                <a:schemeClr val="tx2"/>
              </a:buClr>
            </a:pPr>
            <a:endParaRPr lang="en-US" altLang="en-US" sz="2000" b="0" i="0"/>
          </a:p>
          <a:p>
            <a:pPr algn="l" eaLnBrk="1" hangingPunct="1">
              <a:spcBef>
                <a:spcPct val="0"/>
              </a:spcBef>
              <a:buClr>
                <a:schemeClr val="tx2"/>
              </a:buClr>
              <a:buFontTx/>
              <a:buChar char="•"/>
            </a:pPr>
            <a:r>
              <a:rPr lang="en-US" altLang="en-US" sz="2000" b="0" i="0"/>
              <a:t> Scriptlet must contain </a:t>
            </a:r>
          </a:p>
          <a:p>
            <a:pPr algn="l" eaLnBrk="1" hangingPunct="1">
              <a:spcBef>
                <a:spcPct val="0"/>
              </a:spcBef>
              <a:buClr>
                <a:schemeClr val="tx2"/>
              </a:buClr>
            </a:pPr>
            <a:r>
              <a:rPr lang="en-US" altLang="en-US" sz="2000" b="0" i="0"/>
              <a:t>  semicolons.</a:t>
            </a:r>
          </a:p>
          <a:p>
            <a:pPr algn="l" eaLnBrk="1" hangingPunct="1">
              <a:spcBef>
                <a:spcPct val="0"/>
              </a:spcBef>
              <a:buClr>
                <a:schemeClr val="tx2"/>
              </a:buClr>
            </a:pPr>
            <a:endParaRPr lang="en-US" altLang="en-US" sz="2000" b="0" i="0"/>
          </a:p>
          <a:p>
            <a:pPr algn="l" eaLnBrk="1" hangingPunct="1">
              <a:spcBef>
                <a:spcPct val="0"/>
              </a:spcBef>
              <a:buClr>
                <a:schemeClr val="tx2"/>
              </a:buClr>
              <a:buFontTx/>
              <a:buChar char="•"/>
            </a:pPr>
            <a:r>
              <a:rPr lang="en-US" altLang="en-US" sz="2000" b="0" i="0"/>
              <a:t> Scriptlets also goes into </a:t>
            </a:r>
          </a:p>
          <a:p>
            <a:pPr algn="l" eaLnBrk="1" hangingPunct="1">
              <a:spcBef>
                <a:spcPct val="0"/>
              </a:spcBef>
              <a:buClr>
                <a:schemeClr val="tx2"/>
              </a:buClr>
            </a:pPr>
            <a:r>
              <a:rPr lang="en-US" altLang="en-US" sz="2000" b="0" i="0"/>
              <a:t>  the _jspService().</a:t>
            </a:r>
          </a:p>
          <a:p>
            <a:pPr algn="l" eaLnBrk="1" hangingPunct="1"/>
            <a:endParaRPr lang="en-US" altLang="en-US" sz="2000" b="0" i="0"/>
          </a:p>
        </p:txBody>
      </p:sp>
      <p:sp>
        <p:nvSpPr>
          <p:cNvPr id="33797" name="Text Box 5">
            <a:extLst>
              <a:ext uri="{FF2B5EF4-FFF2-40B4-BE49-F238E27FC236}">
                <a16:creationId xmlns:a16="http://schemas.microsoft.com/office/drawing/2014/main" id="{CBFD75F6-2639-4EC0-8DA3-A03B96E41BC1}"/>
              </a:ext>
            </a:extLst>
          </p:cNvPr>
          <p:cNvSpPr txBox="1">
            <a:spLocks noChangeArrowheads="1"/>
          </p:cNvSpPr>
          <p:nvPr/>
        </p:nvSpPr>
        <p:spPr bwMode="auto">
          <a:xfrm>
            <a:off x="5334000" y="1785938"/>
            <a:ext cx="5105400" cy="3852862"/>
          </a:xfrm>
          <a:prstGeom prst="rect">
            <a:avLst/>
          </a:prstGeom>
          <a:gradFill rotWithShape="1">
            <a:gsLst>
              <a:gs pos="0">
                <a:srgbClr val="AFB8FD"/>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u="sng"/>
              <a:t>Syntax:-</a:t>
            </a:r>
          </a:p>
          <a:p>
            <a:pPr algn="l" eaLnBrk="1" hangingPunct="1">
              <a:spcBef>
                <a:spcPct val="0"/>
              </a:spcBef>
            </a:pPr>
            <a:r>
              <a:rPr lang="en-US" altLang="en-US" sz="2000" b="0" i="0"/>
              <a:t>&lt;% Some Java Codes ….</a:t>
            </a:r>
          </a:p>
          <a:p>
            <a:pPr algn="l" eaLnBrk="1" hangingPunct="1">
              <a:spcBef>
                <a:spcPct val="0"/>
              </a:spcBef>
            </a:pPr>
            <a:r>
              <a:rPr lang="en-US" altLang="en-US" sz="2000" b="0" i="0"/>
              <a:t>       …</a:t>
            </a:r>
          </a:p>
          <a:p>
            <a:pPr algn="l" eaLnBrk="1" hangingPunct="1">
              <a:spcBef>
                <a:spcPct val="0"/>
              </a:spcBef>
            </a:pPr>
            <a:r>
              <a:rPr lang="en-US" altLang="en-US" sz="2000" b="0" i="0"/>
              <a:t> %&gt;</a:t>
            </a:r>
          </a:p>
          <a:p>
            <a:pPr algn="l" eaLnBrk="1" hangingPunct="1">
              <a:spcBef>
                <a:spcPct val="0"/>
              </a:spcBef>
            </a:pPr>
            <a:endParaRPr lang="en-US" altLang="en-US" sz="2000" b="0" i="0"/>
          </a:p>
          <a:p>
            <a:pPr algn="l" eaLnBrk="1" hangingPunct="1">
              <a:spcBef>
                <a:spcPct val="0"/>
              </a:spcBef>
            </a:pPr>
            <a:r>
              <a:rPr lang="en-US" altLang="en-US" sz="2000" b="0" i="0" u="sng"/>
              <a:t>Example:-</a:t>
            </a:r>
          </a:p>
          <a:p>
            <a:pPr algn="l" eaLnBrk="1" hangingPunct="1">
              <a:spcBef>
                <a:spcPct val="0"/>
              </a:spcBef>
            </a:pPr>
            <a:r>
              <a:rPr lang="en-US" altLang="en-US" sz="2000" b="0" i="0"/>
              <a:t>&lt;%</a:t>
            </a:r>
          </a:p>
          <a:p>
            <a:pPr algn="l" eaLnBrk="1" hangingPunct="1">
              <a:spcBef>
                <a:spcPct val="0"/>
              </a:spcBef>
            </a:pPr>
            <a:r>
              <a:rPr lang="en-US" altLang="en-US" sz="2000" b="0" i="0"/>
              <a:t>String methodType = request.getMethod();</a:t>
            </a:r>
          </a:p>
          <a:p>
            <a:pPr algn="l" eaLnBrk="1" hangingPunct="1">
              <a:spcBef>
                <a:spcPct val="0"/>
              </a:spcBef>
            </a:pPr>
            <a:r>
              <a:rPr lang="en-US" altLang="en-US" sz="2000" b="0" i="0"/>
              <a:t>out.println(“The HTTP method used for the request</a:t>
            </a:r>
          </a:p>
          <a:p>
            <a:pPr algn="l" eaLnBrk="1" hangingPunct="1">
              <a:spcBef>
                <a:spcPct val="0"/>
              </a:spcBef>
            </a:pPr>
            <a:r>
              <a:rPr lang="en-US" altLang="en-US" sz="2000" b="0" i="0"/>
              <a:t>Is “ +methodType);</a:t>
            </a:r>
          </a:p>
          <a:p>
            <a:pPr algn="l" eaLnBrk="1" hangingPunct="1">
              <a:spcBef>
                <a:spcPct val="0"/>
              </a:spcBef>
            </a:pPr>
            <a:r>
              <a:rPr lang="en-US" altLang="en-US" sz="2000" b="0" i="0"/>
              <a:t>%&gt;</a:t>
            </a:r>
          </a:p>
        </p:txBody>
      </p:sp>
      <p:sp>
        <p:nvSpPr>
          <p:cNvPr id="33798" name="Rectangle 12">
            <a:extLst>
              <a:ext uri="{FF2B5EF4-FFF2-40B4-BE49-F238E27FC236}">
                <a16:creationId xmlns:a16="http://schemas.microsoft.com/office/drawing/2014/main" id="{B0361A71-7D2E-468F-B592-13DB6DA9932E}"/>
              </a:ext>
            </a:extLst>
          </p:cNvPr>
          <p:cNvSpPr>
            <a:spLocks noChangeArrowheads="1"/>
          </p:cNvSpPr>
          <p:nvPr/>
        </p:nvSpPr>
        <p:spPr bwMode="auto">
          <a:xfrm>
            <a:off x="2286000" y="1752600"/>
            <a:ext cx="2895600" cy="533400"/>
          </a:xfrm>
          <a:prstGeom prst="rect">
            <a:avLst/>
          </a:prstGeom>
          <a:gradFill rotWithShape="1">
            <a:gsLst>
              <a:gs pos="0">
                <a:srgbClr val="66CCFF"/>
              </a:gs>
              <a:gs pos="100000">
                <a:srgbClr val="F3F3F3"/>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Scriptlets</a:t>
            </a:r>
          </a:p>
        </p:txBody>
      </p:sp>
      <p:sp>
        <p:nvSpPr>
          <p:cNvPr id="33799" name="Rectangle 13">
            <a:extLst>
              <a:ext uri="{FF2B5EF4-FFF2-40B4-BE49-F238E27FC236}">
                <a16:creationId xmlns:a16="http://schemas.microsoft.com/office/drawing/2014/main" id="{3B68CB96-E9BF-4DAF-B78A-93D4EF5F3D44}"/>
              </a:ext>
            </a:extLst>
          </p:cNvPr>
          <p:cNvSpPr>
            <a:spLocks noChangeArrowheads="1"/>
          </p:cNvSpPr>
          <p:nvPr/>
        </p:nvSpPr>
        <p:spPr bwMode="auto">
          <a:xfrm>
            <a:off x="1828800" y="1752600"/>
            <a:ext cx="457200" cy="533400"/>
          </a:xfrm>
          <a:prstGeom prst="rect">
            <a:avLst/>
          </a:prstGeom>
          <a:solidFill>
            <a:srgbClr val="C7CDFD"/>
          </a:solidFill>
          <a:ln>
            <a:noFill/>
          </a:ln>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1b.</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a:extLst>
              <a:ext uri="{FF2B5EF4-FFF2-40B4-BE49-F238E27FC236}">
                <a16:creationId xmlns:a16="http://schemas.microsoft.com/office/drawing/2014/main" id="{99078F99-E61C-44EE-8CB2-5E7930626275}"/>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464BB61D-FC4D-44F9-A937-0BE2FBB233D0}" type="slidenum">
              <a:rPr lang="en-US" altLang="en-US" sz="1000" i="0">
                <a:solidFill>
                  <a:srgbClr val="FFFFFF"/>
                </a:solidFill>
              </a:rPr>
              <a:pPr algn="l" eaLnBrk="1" hangingPunct="1"/>
              <a:t>254</a:t>
            </a:fld>
            <a:endParaRPr lang="en-US" altLang="en-US" sz="1000" i="0">
              <a:solidFill>
                <a:srgbClr val="FFFFFF"/>
              </a:solidFill>
            </a:endParaRPr>
          </a:p>
        </p:txBody>
      </p:sp>
      <p:sp>
        <p:nvSpPr>
          <p:cNvPr id="776195" name="Rectangle 5">
            <a:extLst>
              <a:ext uri="{FF2B5EF4-FFF2-40B4-BE49-F238E27FC236}">
                <a16:creationId xmlns:a16="http://schemas.microsoft.com/office/drawing/2014/main" id="{2EAD5830-B6A7-4215-918D-0DB576DF03A6}"/>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JSP Scripting Elements - Declarations</a:t>
            </a:r>
          </a:p>
        </p:txBody>
      </p:sp>
      <p:sp>
        <p:nvSpPr>
          <p:cNvPr id="34820" name="Rectangle 7">
            <a:extLst>
              <a:ext uri="{FF2B5EF4-FFF2-40B4-BE49-F238E27FC236}">
                <a16:creationId xmlns:a16="http://schemas.microsoft.com/office/drawing/2014/main" id="{3DDA775F-1708-4089-94A0-6927373A9BB0}"/>
              </a:ext>
            </a:extLst>
          </p:cNvPr>
          <p:cNvSpPr>
            <a:spLocks noChangeArrowheads="1"/>
          </p:cNvSpPr>
          <p:nvPr/>
        </p:nvSpPr>
        <p:spPr bwMode="auto">
          <a:xfrm>
            <a:off x="1676400" y="2362200"/>
            <a:ext cx="3505200" cy="3962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tx2"/>
              </a:buClr>
              <a:buFontTx/>
              <a:buChar char="•"/>
            </a:pPr>
            <a:r>
              <a:rPr lang="en-US" altLang="en-US" sz="2000" b="0" i="0"/>
              <a:t> Declaration contains  </a:t>
            </a:r>
          </a:p>
          <a:p>
            <a:pPr algn="l" eaLnBrk="1" hangingPunct="1">
              <a:spcBef>
                <a:spcPct val="0"/>
              </a:spcBef>
              <a:buClr>
                <a:schemeClr val="tx2"/>
              </a:buClr>
            </a:pPr>
            <a:r>
              <a:rPr lang="en-US" altLang="en-US" sz="2000" b="0" i="0"/>
              <a:t>  variable declaration, </a:t>
            </a:r>
          </a:p>
          <a:p>
            <a:pPr algn="l" eaLnBrk="1" hangingPunct="1">
              <a:spcBef>
                <a:spcPct val="0"/>
              </a:spcBef>
              <a:buClr>
                <a:schemeClr val="tx2"/>
              </a:buClr>
            </a:pPr>
            <a:r>
              <a:rPr lang="en-US" altLang="en-US" sz="2000" b="0" i="0"/>
              <a:t>  method definition that can </a:t>
            </a:r>
          </a:p>
          <a:p>
            <a:pPr algn="l" eaLnBrk="1" hangingPunct="1">
              <a:spcBef>
                <a:spcPct val="0"/>
              </a:spcBef>
              <a:buClr>
                <a:schemeClr val="tx2"/>
              </a:buClr>
            </a:pPr>
            <a:r>
              <a:rPr lang="en-US" altLang="en-US" sz="2000" b="0" i="0"/>
              <a:t>  be called and used inside </a:t>
            </a:r>
          </a:p>
          <a:p>
            <a:pPr algn="l" eaLnBrk="1" hangingPunct="1">
              <a:spcBef>
                <a:spcPct val="0"/>
              </a:spcBef>
              <a:buClr>
                <a:schemeClr val="tx2"/>
              </a:buClr>
            </a:pPr>
            <a:r>
              <a:rPr lang="en-US" altLang="en-US" sz="2000" b="0" i="0"/>
              <a:t>  the scriptlet tag.</a:t>
            </a:r>
          </a:p>
          <a:p>
            <a:pPr algn="l" eaLnBrk="1" hangingPunct="1">
              <a:spcBef>
                <a:spcPct val="0"/>
              </a:spcBef>
              <a:buClr>
                <a:schemeClr val="tx2"/>
              </a:buClr>
              <a:buFontTx/>
              <a:buChar char="•"/>
            </a:pPr>
            <a:endParaRPr lang="en-US" altLang="en-US" sz="2000" b="0" i="0"/>
          </a:p>
          <a:p>
            <a:pPr algn="l" eaLnBrk="1" hangingPunct="1">
              <a:spcBef>
                <a:spcPct val="0"/>
              </a:spcBef>
              <a:buClr>
                <a:schemeClr val="tx2"/>
              </a:buClr>
              <a:buFontTx/>
              <a:buChar char="•"/>
            </a:pPr>
            <a:r>
              <a:rPr lang="en-US" altLang="en-US" sz="2000" b="0" i="0"/>
              <a:t> The declaration section is  </a:t>
            </a:r>
          </a:p>
          <a:p>
            <a:pPr algn="l" eaLnBrk="1" hangingPunct="1">
              <a:spcBef>
                <a:spcPct val="0"/>
              </a:spcBef>
              <a:buClr>
                <a:schemeClr val="tx2"/>
              </a:buClr>
            </a:pPr>
            <a:r>
              <a:rPr lang="en-US" altLang="en-US" sz="2000" b="0" i="0"/>
              <a:t>  same as init() of servlet. </a:t>
            </a:r>
          </a:p>
          <a:p>
            <a:pPr algn="l" eaLnBrk="1" hangingPunct="1">
              <a:spcBef>
                <a:spcPct val="0"/>
              </a:spcBef>
              <a:buClr>
                <a:schemeClr val="tx2"/>
              </a:buClr>
            </a:pPr>
            <a:r>
              <a:rPr lang="en-US" altLang="en-US" sz="2000" b="0" i="0"/>
              <a:t>  The codes goes into </a:t>
            </a:r>
          </a:p>
          <a:p>
            <a:pPr algn="l" eaLnBrk="1" hangingPunct="1">
              <a:spcBef>
                <a:spcPct val="0"/>
              </a:spcBef>
              <a:buClr>
                <a:schemeClr val="tx2"/>
              </a:buClr>
            </a:pPr>
            <a:r>
              <a:rPr lang="en-US" altLang="en-US" sz="2000" b="0" i="0"/>
              <a:t>  jspInit() method.</a:t>
            </a:r>
          </a:p>
        </p:txBody>
      </p:sp>
      <p:sp>
        <p:nvSpPr>
          <p:cNvPr id="34821" name="Text Box 5">
            <a:extLst>
              <a:ext uri="{FF2B5EF4-FFF2-40B4-BE49-F238E27FC236}">
                <a16:creationId xmlns:a16="http://schemas.microsoft.com/office/drawing/2014/main" id="{3BF6B657-2C17-4E04-8BC3-0D23C9C2660C}"/>
              </a:ext>
            </a:extLst>
          </p:cNvPr>
          <p:cNvSpPr txBox="1">
            <a:spLocks noChangeArrowheads="1"/>
          </p:cNvSpPr>
          <p:nvPr/>
        </p:nvSpPr>
        <p:spPr bwMode="auto">
          <a:xfrm>
            <a:off x="5334000" y="1785938"/>
            <a:ext cx="5105400" cy="3852862"/>
          </a:xfrm>
          <a:prstGeom prst="rect">
            <a:avLst/>
          </a:prstGeom>
          <a:gradFill rotWithShape="1">
            <a:gsLst>
              <a:gs pos="0">
                <a:srgbClr val="AFB8FD"/>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u="sng"/>
              <a:t>Syntax:-</a:t>
            </a:r>
          </a:p>
          <a:p>
            <a:pPr algn="l" eaLnBrk="1" hangingPunct="1">
              <a:spcBef>
                <a:spcPct val="0"/>
              </a:spcBef>
            </a:pPr>
            <a:r>
              <a:rPr lang="en-US" altLang="en-US" sz="2000" b="0" i="0"/>
              <a:t>&lt;%! Some valid Java Declarations that includes method definition ….</a:t>
            </a:r>
          </a:p>
          <a:p>
            <a:pPr algn="l" eaLnBrk="1" hangingPunct="1">
              <a:spcBef>
                <a:spcPct val="0"/>
              </a:spcBef>
            </a:pPr>
            <a:r>
              <a:rPr lang="en-US" altLang="en-US" sz="2000" b="0" i="0"/>
              <a:t>       …</a:t>
            </a:r>
          </a:p>
          <a:p>
            <a:pPr algn="l" eaLnBrk="1" hangingPunct="1">
              <a:spcBef>
                <a:spcPct val="0"/>
              </a:spcBef>
            </a:pPr>
            <a:r>
              <a:rPr lang="en-US" altLang="en-US" sz="2000" b="0" i="0"/>
              <a:t> %&gt;</a:t>
            </a:r>
          </a:p>
          <a:p>
            <a:pPr algn="l" eaLnBrk="1" hangingPunct="1">
              <a:spcBef>
                <a:spcPct val="0"/>
              </a:spcBef>
            </a:pPr>
            <a:endParaRPr lang="en-US" altLang="en-US" sz="2000" b="0" i="0"/>
          </a:p>
          <a:p>
            <a:pPr algn="l" eaLnBrk="1" hangingPunct="1">
              <a:spcBef>
                <a:spcPct val="0"/>
              </a:spcBef>
            </a:pPr>
            <a:r>
              <a:rPr lang="en-US" altLang="en-US" sz="2000" b="0" i="0" u="sng"/>
              <a:t>Example:-</a:t>
            </a:r>
          </a:p>
          <a:p>
            <a:pPr algn="l" eaLnBrk="1" hangingPunct="1">
              <a:spcBef>
                <a:spcPct val="0"/>
              </a:spcBef>
            </a:pPr>
            <a:r>
              <a:rPr lang="en-US" altLang="en-US" sz="2000" b="0" i="0"/>
              <a:t>&lt;%!</a:t>
            </a:r>
          </a:p>
          <a:p>
            <a:pPr algn="l" eaLnBrk="1" hangingPunct="1">
              <a:spcBef>
                <a:spcPct val="0"/>
              </a:spcBef>
            </a:pPr>
            <a:r>
              <a:rPr lang="en-US" altLang="en-US" sz="2000" b="0" i="0"/>
              <a:t>String id=“E001”;</a:t>
            </a:r>
          </a:p>
          <a:p>
            <a:pPr algn="l" eaLnBrk="1" hangingPunct="1">
              <a:spcBef>
                <a:spcPct val="0"/>
              </a:spcBef>
            </a:pPr>
            <a:r>
              <a:rPr lang="en-US" altLang="en-US" sz="2000" b="0" i="0"/>
              <a:t>int x=0;</a:t>
            </a:r>
          </a:p>
          <a:p>
            <a:pPr algn="l" eaLnBrk="1" hangingPunct="1">
              <a:spcBef>
                <a:spcPct val="0"/>
              </a:spcBef>
            </a:pPr>
            <a:r>
              <a:rPr lang="en-US" altLang="en-US" sz="2000" b="0" i="0"/>
              <a:t>%&gt;</a:t>
            </a:r>
          </a:p>
        </p:txBody>
      </p:sp>
      <p:sp>
        <p:nvSpPr>
          <p:cNvPr id="34822" name="Rectangle 12">
            <a:extLst>
              <a:ext uri="{FF2B5EF4-FFF2-40B4-BE49-F238E27FC236}">
                <a16:creationId xmlns:a16="http://schemas.microsoft.com/office/drawing/2014/main" id="{B340B9AA-2431-48DD-97E0-614180A919AD}"/>
              </a:ext>
            </a:extLst>
          </p:cNvPr>
          <p:cNvSpPr>
            <a:spLocks noChangeArrowheads="1"/>
          </p:cNvSpPr>
          <p:nvPr/>
        </p:nvSpPr>
        <p:spPr bwMode="auto">
          <a:xfrm>
            <a:off x="2286000" y="1752600"/>
            <a:ext cx="2895600" cy="533400"/>
          </a:xfrm>
          <a:prstGeom prst="rect">
            <a:avLst/>
          </a:prstGeom>
          <a:gradFill rotWithShape="1">
            <a:gsLst>
              <a:gs pos="0">
                <a:srgbClr val="66CCFF"/>
              </a:gs>
              <a:gs pos="100000">
                <a:srgbClr val="F3F3F3"/>
              </a:gs>
            </a:gsLst>
            <a:path path="shape">
              <a:fillToRect l="50000" t="50000" r="50000" b="50000"/>
            </a:path>
          </a:gradFill>
          <a:ln>
            <a:noFill/>
          </a:ln>
          <a:extLs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Declarations</a:t>
            </a:r>
          </a:p>
        </p:txBody>
      </p:sp>
      <p:sp>
        <p:nvSpPr>
          <p:cNvPr id="34823" name="Rectangle 13">
            <a:extLst>
              <a:ext uri="{FF2B5EF4-FFF2-40B4-BE49-F238E27FC236}">
                <a16:creationId xmlns:a16="http://schemas.microsoft.com/office/drawing/2014/main" id="{1F197DF4-3CA8-4177-84B4-13C8DCA9610D}"/>
              </a:ext>
            </a:extLst>
          </p:cNvPr>
          <p:cNvSpPr>
            <a:spLocks noChangeArrowheads="1"/>
          </p:cNvSpPr>
          <p:nvPr/>
        </p:nvSpPr>
        <p:spPr bwMode="auto">
          <a:xfrm>
            <a:off x="1828800" y="1752600"/>
            <a:ext cx="457200" cy="533400"/>
          </a:xfrm>
          <a:prstGeom prst="rect">
            <a:avLst/>
          </a:prstGeom>
          <a:solidFill>
            <a:srgbClr val="C7CDFD"/>
          </a:solidFill>
          <a:ln>
            <a:noFill/>
          </a:ln>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1c.</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a:extLst>
              <a:ext uri="{FF2B5EF4-FFF2-40B4-BE49-F238E27FC236}">
                <a16:creationId xmlns:a16="http://schemas.microsoft.com/office/drawing/2014/main" id="{97D2323D-3F4B-4B93-B54F-A7B75F11D2C1}"/>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67520FEB-F1D3-4EAC-8D3E-2FF78B1876D6}" type="slidenum">
              <a:rPr lang="en-US" altLang="en-US" sz="1000" i="0">
                <a:solidFill>
                  <a:srgbClr val="FFFFFF"/>
                </a:solidFill>
              </a:rPr>
              <a:pPr algn="l" eaLnBrk="1" hangingPunct="1"/>
              <a:t>255</a:t>
            </a:fld>
            <a:endParaRPr lang="en-US" altLang="en-US" sz="1000" i="0">
              <a:solidFill>
                <a:srgbClr val="FFFFFF"/>
              </a:solidFill>
            </a:endParaRPr>
          </a:p>
        </p:txBody>
      </p:sp>
      <p:sp>
        <p:nvSpPr>
          <p:cNvPr id="777219" name="Rectangle 2">
            <a:extLst>
              <a:ext uri="{FF2B5EF4-FFF2-40B4-BE49-F238E27FC236}">
                <a16:creationId xmlns:a16="http://schemas.microsoft.com/office/drawing/2014/main" id="{CF2DCB05-15C8-4DE5-B35B-A385980DC560}"/>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Directives</a:t>
            </a:r>
          </a:p>
        </p:txBody>
      </p:sp>
      <p:sp>
        <p:nvSpPr>
          <p:cNvPr id="35844" name="Rectangle 3">
            <a:extLst>
              <a:ext uri="{FF2B5EF4-FFF2-40B4-BE49-F238E27FC236}">
                <a16:creationId xmlns:a16="http://schemas.microsoft.com/office/drawing/2014/main" id="{CAB1CEBD-CC09-4A60-AAC3-7A7CE64100CA}"/>
              </a:ext>
            </a:extLst>
          </p:cNvPr>
          <p:cNvSpPr>
            <a:spLocks noGrp="1" noChangeArrowheads="1"/>
          </p:cNvSpPr>
          <p:nvPr>
            <p:ph type="body" idx="4294967295"/>
          </p:nvPr>
        </p:nvSpPr>
        <p:spPr/>
        <p:txBody>
          <a:bodyPr/>
          <a:lstStyle/>
          <a:p>
            <a:r>
              <a:rPr lang="en-US" altLang="en-US" sz="1800"/>
              <a:t> Directives are messages to the JSP container in order to affect overall structure of the servlet.</a:t>
            </a:r>
          </a:p>
          <a:p>
            <a:pPr>
              <a:buFontTx/>
              <a:buNone/>
            </a:pPr>
            <a:endParaRPr lang="en-US" altLang="en-US" sz="1800"/>
          </a:p>
          <a:p>
            <a:r>
              <a:rPr lang="en-US" altLang="en-US" sz="1800"/>
              <a:t> Syntax</a:t>
            </a:r>
          </a:p>
          <a:p>
            <a:pPr lvl="1"/>
            <a:r>
              <a:rPr lang="en-US" altLang="en-US" sz="1800"/>
              <a:t> &lt;%@ directive {attr=value}* %&gt;</a:t>
            </a: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a:extLst>
              <a:ext uri="{FF2B5EF4-FFF2-40B4-BE49-F238E27FC236}">
                <a16:creationId xmlns:a16="http://schemas.microsoft.com/office/drawing/2014/main" id="{91B1F560-0252-40F9-9F7A-108CF7225A39}"/>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02ADBB54-5BBD-4795-AC12-6116502F1EA3}" type="slidenum">
              <a:rPr lang="en-US" altLang="en-US" sz="1000" i="0">
                <a:solidFill>
                  <a:srgbClr val="FFFFFF"/>
                </a:solidFill>
              </a:rPr>
              <a:pPr algn="l" eaLnBrk="1" hangingPunct="1"/>
              <a:t>256</a:t>
            </a:fld>
            <a:endParaRPr lang="en-US" altLang="en-US" sz="1000" i="0">
              <a:solidFill>
                <a:srgbClr val="FFFFFF"/>
              </a:solidFill>
            </a:endParaRPr>
          </a:p>
        </p:txBody>
      </p:sp>
      <p:sp>
        <p:nvSpPr>
          <p:cNvPr id="778243" name="Rectangle 2">
            <a:extLst>
              <a:ext uri="{FF2B5EF4-FFF2-40B4-BE49-F238E27FC236}">
                <a16:creationId xmlns:a16="http://schemas.microsoft.com/office/drawing/2014/main" id="{C465903B-B265-4CD7-9486-5AA6B8C2547B}"/>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Directives (Contd.)</a:t>
            </a:r>
          </a:p>
        </p:txBody>
      </p:sp>
      <p:sp>
        <p:nvSpPr>
          <p:cNvPr id="36868" name="Rectangle 3">
            <a:extLst>
              <a:ext uri="{FF2B5EF4-FFF2-40B4-BE49-F238E27FC236}">
                <a16:creationId xmlns:a16="http://schemas.microsoft.com/office/drawing/2014/main" id="{EE051C92-027B-4564-A849-00B1009A0537}"/>
              </a:ext>
            </a:extLst>
          </p:cNvPr>
          <p:cNvSpPr>
            <a:spLocks noGrp="1" noChangeArrowheads="1"/>
          </p:cNvSpPr>
          <p:nvPr>
            <p:ph type="body" idx="4294967295"/>
          </p:nvPr>
        </p:nvSpPr>
        <p:spPr>
          <a:xfrm>
            <a:off x="2209801" y="1776414"/>
            <a:ext cx="7775575" cy="4471987"/>
          </a:xfrm>
        </p:spPr>
        <p:txBody>
          <a:bodyPr/>
          <a:lstStyle/>
          <a:p>
            <a:pPr marL="381000" indent="-381000"/>
            <a:r>
              <a:rPr lang="en-US" altLang="en-US" sz="1800" b="1"/>
              <a:t>Three Types of Directives</a:t>
            </a:r>
          </a:p>
          <a:p>
            <a:pPr marL="723900" lvl="1" indent="-381000">
              <a:buFont typeface="Wingdings" panose="05000000000000000000" pitchFamily="2" charset="2"/>
              <a:buAutoNum type="arabicPeriod"/>
            </a:pPr>
            <a:r>
              <a:rPr lang="en-US" altLang="en-US" sz="1800" b="1"/>
              <a:t> page</a:t>
            </a:r>
            <a:r>
              <a:rPr lang="en-US" altLang="en-US" sz="1800"/>
              <a:t>: Communicate page dependent attributes and communicate these to the JSP container</a:t>
            </a:r>
          </a:p>
          <a:p>
            <a:pPr marL="1062038" lvl="2" indent="-381000"/>
            <a:r>
              <a:rPr lang="en-US" altLang="en-US" sz="1800"/>
              <a:t> &lt;%@ page import="java.util.* %&gt;</a:t>
            </a:r>
          </a:p>
          <a:p>
            <a:pPr marL="1062038" lvl="2" indent="-381000"/>
            <a:endParaRPr lang="en-US" altLang="en-US" sz="1800"/>
          </a:p>
          <a:p>
            <a:pPr marL="723900" lvl="1" indent="-381000">
              <a:buFont typeface="Wingdings" panose="05000000000000000000" pitchFamily="2" charset="2"/>
              <a:buAutoNum type="arabicPeriod" startAt="2"/>
            </a:pPr>
            <a:r>
              <a:rPr lang="en-US" altLang="en-US" sz="1800" b="1"/>
              <a:t> include</a:t>
            </a:r>
            <a:r>
              <a:rPr lang="en-US" altLang="en-US" sz="1800"/>
              <a:t>: Used to include text and/or code at JSP page translation-time</a:t>
            </a:r>
          </a:p>
          <a:p>
            <a:pPr marL="1062038" lvl="2" indent="-381000"/>
            <a:r>
              <a:rPr lang="en-US" altLang="en-US" sz="1800"/>
              <a:t> &lt;%@ include file="header.html" %&gt;</a:t>
            </a:r>
          </a:p>
          <a:p>
            <a:pPr marL="1062038" lvl="2" indent="-381000"/>
            <a:endParaRPr lang="en-US" altLang="en-US" sz="1800"/>
          </a:p>
          <a:p>
            <a:pPr marL="723900" lvl="1" indent="-381000">
              <a:buFont typeface="Wingdings" panose="05000000000000000000" pitchFamily="2" charset="2"/>
              <a:buAutoNum type="arabicPeriod" startAt="3"/>
            </a:pPr>
            <a:r>
              <a:rPr lang="en-US" altLang="en-US" sz="1800" b="1"/>
              <a:t> taglib</a:t>
            </a:r>
            <a:r>
              <a:rPr lang="en-US" altLang="en-US" sz="1800"/>
              <a:t>: Indicates a tag library that the JSP container should interpret</a:t>
            </a:r>
          </a:p>
          <a:p>
            <a:pPr marL="1062038" lvl="2" indent="-381000"/>
            <a:r>
              <a:rPr lang="en-US" altLang="en-US" sz="1800"/>
              <a:t> &lt;%@ taglib uri="mytags" prefix="codecamp" %&gt;</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a:extLst>
              <a:ext uri="{FF2B5EF4-FFF2-40B4-BE49-F238E27FC236}">
                <a16:creationId xmlns:a16="http://schemas.microsoft.com/office/drawing/2014/main" id="{DDF379CF-85CD-4C05-B0E3-620A01F16DC8}"/>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010EF6BD-6CE3-4004-8CA0-41C19F56FB46}" type="slidenum">
              <a:rPr lang="en-US" altLang="en-US" sz="1000" i="0">
                <a:solidFill>
                  <a:srgbClr val="FFFFFF"/>
                </a:solidFill>
              </a:rPr>
              <a:pPr algn="l" eaLnBrk="1" hangingPunct="1"/>
              <a:t>257</a:t>
            </a:fld>
            <a:endParaRPr lang="en-US" altLang="en-US" sz="1000" i="0">
              <a:solidFill>
                <a:srgbClr val="FFFFFF"/>
              </a:solidFill>
            </a:endParaRPr>
          </a:p>
        </p:txBody>
      </p:sp>
      <p:sp>
        <p:nvSpPr>
          <p:cNvPr id="779267" name="Rectangle 2">
            <a:extLst>
              <a:ext uri="{FF2B5EF4-FFF2-40B4-BE49-F238E27FC236}">
                <a16:creationId xmlns:a16="http://schemas.microsoft.com/office/drawing/2014/main" id="{0E7121F7-15A3-49F5-9DFE-300DC3576F82}"/>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page Directive</a:t>
            </a:r>
          </a:p>
        </p:txBody>
      </p:sp>
      <p:sp>
        <p:nvSpPr>
          <p:cNvPr id="37892" name="Rectangle 3">
            <a:extLst>
              <a:ext uri="{FF2B5EF4-FFF2-40B4-BE49-F238E27FC236}">
                <a16:creationId xmlns:a16="http://schemas.microsoft.com/office/drawing/2014/main" id="{8379BEA0-5EB4-4CBD-A6C2-2DA5E61E620B}"/>
              </a:ext>
            </a:extLst>
          </p:cNvPr>
          <p:cNvSpPr>
            <a:spLocks noGrp="1" noChangeArrowheads="1"/>
          </p:cNvSpPr>
          <p:nvPr>
            <p:ph type="body" idx="4294967295"/>
          </p:nvPr>
        </p:nvSpPr>
        <p:spPr/>
        <p:txBody>
          <a:bodyPr/>
          <a:lstStyle/>
          <a:p>
            <a:r>
              <a:rPr lang="en-US" altLang="en-US" sz="1800"/>
              <a:t>Give high-level information about the servlet that results from the JSP page.</a:t>
            </a:r>
          </a:p>
          <a:p>
            <a:pPr lvl="1"/>
            <a:r>
              <a:rPr lang="en-US" altLang="en-US" sz="1800"/>
              <a:t>Control which classes are imported</a:t>
            </a:r>
          </a:p>
          <a:p>
            <a:pPr lvl="2"/>
            <a:r>
              <a:rPr lang="en-US" altLang="en-US" sz="1800"/>
              <a:t> &lt;%@ page import="java.util.* %&gt;</a:t>
            </a:r>
          </a:p>
          <a:p>
            <a:pPr lvl="1"/>
            <a:r>
              <a:rPr lang="en-US" altLang="en-US" sz="1800"/>
              <a:t> What MIME type is generated</a:t>
            </a:r>
          </a:p>
          <a:p>
            <a:pPr lvl="2"/>
            <a:r>
              <a:rPr lang="en-US" altLang="en-US" sz="1800"/>
              <a:t> &lt;%@ page contentType=“image/jpeg" %&gt;</a:t>
            </a:r>
          </a:p>
          <a:p>
            <a:pPr lvl="1"/>
            <a:r>
              <a:rPr lang="en-US" altLang="en-US" sz="1800"/>
              <a:t> How multithreading is handled</a:t>
            </a:r>
          </a:p>
          <a:p>
            <a:pPr lvl="2"/>
            <a:r>
              <a:rPr lang="en-US" altLang="en-US" sz="1800"/>
              <a:t> &lt;%@ page isThreadSafe="true" %&gt; --------Default </a:t>
            </a:r>
          </a:p>
          <a:p>
            <a:pPr lvl="2"/>
            <a:r>
              <a:rPr lang="en-US" altLang="en-US" sz="1800"/>
              <a:t>  &lt;%@ page isThreadSafe="false" %&gt;</a:t>
            </a:r>
          </a:p>
          <a:p>
            <a:pPr lvl="1"/>
            <a:r>
              <a:rPr lang="en-US" altLang="en-US" sz="1800"/>
              <a:t> What page handles unexpected errors</a:t>
            </a:r>
          </a:p>
          <a:p>
            <a:pPr lvl="2"/>
            <a:r>
              <a:rPr lang="en-US" altLang="en-US" sz="1800"/>
              <a:t> &lt;%@ page errorPage="errorpage.jsp" %&gt;</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a:extLst>
              <a:ext uri="{FF2B5EF4-FFF2-40B4-BE49-F238E27FC236}">
                <a16:creationId xmlns:a16="http://schemas.microsoft.com/office/drawing/2014/main" id="{4C2B9287-70B7-44A1-8936-76864FE32D9D}"/>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0F9E2325-7790-4392-8662-7FB5A23FF97A}" type="slidenum">
              <a:rPr lang="en-US" altLang="en-US" sz="1000" i="0">
                <a:solidFill>
                  <a:srgbClr val="FFFFFF"/>
                </a:solidFill>
              </a:rPr>
              <a:pPr algn="l" eaLnBrk="1" hangingPunct="1"/>
              <a:t>258</a:t>
            </a:fld>
            <a:endParaRPr lang="en-US" altLang="en-US" sz="1000" i="0">
              <a:solidFill>
                <a:srgbClr val="FFFFFF"/>
              </a:solidFill>
            </a:endParaRPr>
          </a:p>
        </p:txBody>
      </p:sp>
      <p:sp>
        <p:nvSpPr>
          <p:cNvPr id="780291" name="Rectangle 2">
            <a:extLst>
              <a:ext uri="{FF2B5EF4-FFF2-40B4-BE49-F238E27FC236}">
                <a16:creationId xmlns:a16="http://schemas.microsoft.com/office/drawing/2014/main" id="{B53F8D87-AFA6-4D91-A5E0-E4A8DE31AF7F}"/>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page Directive (Contd.)</a:t>
            </a:r>
          </a:p>
        </p:txBody>
      </p:sp>
      <p:sp>
        <p:nvSpPr>
          <p:cNvPr id="38916" name="Rectangle 3">
            <a:extLst>
              <a:ext uri="{FF2B5EF4-FFF2-40B4-BE49-F238E27FC236}">
                <a16:creationId xmlns:a16="http://schemas.microsoft.com/office/drawing/2014/main" id="{CEB057E6-09A0-43F8-B9C2-BAE7398B3B08}"/>
              </a:ext>
            </a:extLst>
          </p:cNvPr>
          <p:cNvSpPr>
            <a:spLocks noGrp="1" noChangeArrowheads="1"/>
          </p:cNvSpPr>
          <p:nvPr>
            <p:ph type="body" idx="4294967295"/>
          </p:nvPr>
        </p:nvSpPr>
        <p:spPr>
          <a:xfrm>
            <a:off x="2209801" y="1624014"/>
            <a:ext cx="7775575" cy="4548187"/>
          </a:xfrm>
        </p:spPr>
        <p:txBody>
          <a:bodyPr/>
          <a:lstStyle/>
          <a:p>
            <a:pPr lvl="1"/>
            <a:r>
              <a:rPr lang="en-US" altLang="en-US" sz="1800"/>
              <a:t>Usage of the HttpSession object</a:t>
            </a:r>
          </a:p>
          <a:p>
            <a:pPr lvl="2"/>
            <a:r>
              <a:rPr lang="en-US" altLang="en-US" sz="1800"/>
              <a:t> &lt;%@page session=“true” %&gt;--------- Default</a:t>
            </a:r>
          </a:p>
          <a:p>
            <a:pPr lvl="2"/>
            <a:r>
              <a:rPr lang="en-US" altLang="en-US" sz="1800"/>
              <a:t> &lt;%@page session=“false” %&gt;</a:t>
            </a:r>
          </a:p>
          <a:p>
            <a:pPr lvl="2"/>
            <a:endParaRPr lang="en-US" altLang="en-US" sz="1800"/>
          </a:p>
          <a:p>
            <a:pPr lvl="1"/>
            <a:r>
              <a:rPr lang="en-US" altLang="en-US" sz="1800"/>
              <a:t>Determine whether outputstream should be buffered</a:t>
            </a:r>
          </a:p>
          <a:p>
            <a:pPr lvl="2"/>
            <a:r>
              <a:rPr lang="en-US" altLang="en-US" sz="1800"/>
              <a:t> &lt;%@page buffer=“20kb” %&gt;----Default is 8kb</a:t>
            </a:r>
          </a:p>
          <a:p>
            <a:pPr lvl="2"/>
            <a:endParaRPr lang="en-US" altLang="en-US" sz="1800"/>
          </a:p>
          <a:p>
            <a:pPr lvl="1"/>
            <a:r>
              <a:rPr lang="en-US" altLang="en-US" sz="1800"/>
              <a:t>Decide on the parent class</a:t>
            </a:r>
          </a:p>
          <a:p>
            <a:pPr lvl="2"/>
            <a:r>
              <a:rPr lang="en-US" altLang="en-US" sz="1800"/>
              <a:t> &lt;%@page extends=“MyClass” %&gt;</a:t>
            </a:r>
          </a:p>
          <a:p>
            <a:pPr lvl="2"/>
            <a:endParaRPr lang="en-US" altLang="en-US" sz="1800"/>
          </a:p>
          <a:p>
            <a:pPr lvl="1"/>
            <a:r>
              <a:rPr lang="en-US" altLang="en-US" sz="1800"/>
              <a:t>Decide whether or not a Jsp page is an error page:</a:t>
            </a:r>
          </a:p>
          <a:p>
            <a:pPr lvl="2"/>
            <a:r>
              <a:rPr lang="en-US" altLang="en-US" sz="1800"/>
              <a:t> &lt;%@page isErrorPage=“true” %&gt;</a:t>
            </a:r>
          </a:p>
          <a:p>
            <a:endParaRPr lang="en-US" altLang="en-US" sz="2000"/>
          </a:p>
          <a:p>
            <a:pPr lvl="1"/>
            <a:endParaRPr lang="en-US" altLang="en-US" sz="180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a:extLst>
              <a:ext uri="{FF2B5EF4-FFF2-40B4-BE49-F238E27FC236}">
                <a16:creationId xmlns:a16="http://schemas.microsoft.com/office/drawing/2014/main" id="{BC33E80A-A4B2-4E6D-874D-EA1831794DC0}"/>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DA3A05E2-E6CC-4FE1-A2D6-723F264B4C3B}" type="slidenum">
              <a:rPr lang="en-US" altLang="en-US" sz="1000" i="0">
                <a:solidFill>
                  <a:srgbClr val="FFFFFF"/>
                </a:solidFill>
              </a:rPr>
              <a:pPr algn="l" eaLnBrk="1" hangingPunct="1"/>
              <a:t>259</a:t>
            </a:fld>
            <a:endParaRPr lang="en-US" altLang="en-US" sz="1000" i="0">
              <a:solidFill>
                <a:srgbClr val="FFFFFF"/>
              </a:solidFill>
            </a:endParaRPr>
          </a:p>
        </p:txBody>
      </p:sp>
      <p:sp>
        <p:nvSpPr>
          <p:cNvPr id="782339" name="Rectangle 2">
            <a:extLst>
              <a:ext uri="{FF2B5EF4-FFF2-40B4-BE49-F238E27FC236}">
                <a16:creationId xmlns:a16="http://schemas.microsoft.com/office/drawing/2014/main" id="{D92CA551-7A78-4361-B467-3D59C5537ED4}"/>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page Directive (Contd.)</a:t>
            </a:r>
          </a:p>
        </p:txBody>
      </p:sp>
      <p:sp>
        <p:nvSpPr>
          <p:cNvPr id="39940" name="Rectangle 3">
            <a:extLst>
              <a:ext uri="{FF2B5EF4-FFF2-40B4-BE49-F238E27FC236}">
                <a16:creationId xmlns:a16="http://schemas.microsoft.com/office/drawing/2014/main" id="{7289A0C5-EA77-4208-93F9-D3D81B435798}"/>
              </a:ext>
            </a:extLst>
          </p:cNvPr>
          <p:cNvSpPr>
            <a:spLocks noGrp="1" noChangeArrowheads="1"/>
          </p:cNvSpPr>
          <p:nvPr>
            <p:ph type="body" idx="4294967295"/>
          </p:nvPr>
        </p:nvSpPr>
        <p:spPr/>
        <p:txBody>
          <a:bodyPr/>
          <a:lstStyle/>
          <a:p>
            <a:pPr lvl="1"/>
            <a:r>
              <a:rPr lang="en-US" altLang="en-US" sz="1800"/>
              <a:t> Decide whether the buffer should be flushed automatically</a:t>
            </a:r>
          </a:p>
          <a:p>
            <a:pPr lvl="2"/>
            <a:r>
              <a:rPr lang="en-US" altLang="en-US" sz="1800"/>
              <a:t> &lt;%@page autoFlush=“true” %&gt;------ Default</a:t>
            </a:r>
          </a:p>
          <a:p>
            <a:pPr lvl="2"/>
            <a:r>
              <a:rPr lang="en-US" altLang="en-US" sz="1800"/>
              <a:t> &lt;%@page autoFlush=“false” %&gt;</a:t>
            </a:r>
          </a:p>
          <a:p>
            <a:pPr lvl="2">
              <a:buFontTx/>
              <a:buNone/>
            </a:pPr>
            <a:endParaRPr lang="en-US" altLang="en-US" sz="1800"/>
          </a:p>
          <a:p>
            <a:pPr lvl="1"/>
            <a:r>
              <a:rPr lang="en-US" altLang="en-US" sz="1800"/>
              <a:t> What language should be used</a:t>
            </a:r>
          </a:p>
          <a:p>
            <a:pPr lvl="2"/>
            <a:r>
              <a:rPr lang="en-US" altLang="en-US" sz="1800"/>
              <a:t> &lt;%@page language=“Java” %&gt;-----Default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a:extLst>
              <a:ext uri="{FF2B5EF4-FFF2-40B4-BE49-F238E27FC236}">
                <a16:creationId xmlns:a16="http://schemas.microsoft.com/office/drawing/2014/main" id="{5C08E737-F07E-4291-AE54-3F582EDAC70C}"/>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F49FD49F-A23C-4554-A300-B0FA49556B07}" type="slidenum">
              <a:rPr lang="en-US" altLang="en-US" sz="1000" i="0">
                <a:solidFill>
                  <a:srgbClr val="FFFFFF"/>
                </a:solidFill>
              </a:rPr>
              <a:pPr algn="l" eaLnBrk="1" hangingPunct="1"/>
              <a:t>26</a:t>
            </a:fld>
            <a:endParaRPr lang="en-US" altLang="en-US" sz="1000" i="0">
              <a:solidFill>
                <a:srgbClr val="FFFFFF"/>
              </a:solidFill>
            </a:endParaRPr>
          </a:p>
        </p:txBody>
      </p:sp>
      <p:sp>
        <p:nvSpPr>
          <p:cNvPr id="26627" name="Rectangle 2">
            <a:extLst>
              <a:ext uri="{FF2B5EF4-FFF2-40B4-BE49-F238E27FC236}">
                <a16:creationId xmlns:a16="http://schemas.microsoft.com/office/drawing/2014/main" id="{0C7A96AF-E53F-487F-9448-BEB79E381B64}"/>
              </a:ext>
            </a:extLst>
          </p:cNvPr>
          <p:cNvSpPr>
            <a:spLocks noGrp="1" noChangeArrowheads="1"/>
          </p:cNvSpPr>
          <p:nvPr>
            <p:ph type="title" idx="4294967295"/>
          </p:nvPr>
        </p:nvSpPr>
        <p:spPr bwMode="auto">
          <a:xfrm>
            <a:off x="1524000" y="871539"/>
            <a:ext cx="9144000" cy="498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r>
              <a:rPr lang="en-US" altLang="en-US"/>
              <a:t>HTTP Basics</a:t>
            </a:r>
          </a:p>
        </p:txBody>
      </p:sp>
      <p:sp>
        <p:nvSpPr>
          <p:cNvPr id="26628" name="Rectangle 3">
            <a:extLst>
              <a:ext uri="{FF2B5EF4-FFF2-40B4-BE49-F238E27FC236}">
                <a16:creationId xmlns:a16="http://schemas.microsoft.com/office/drawing/2014/main" id="{BC1394C5-57B8-4FD6-BD62-71F35CCB2FAE}"/>
              </a:ext>
            </a:extLst>
          </p:cNvPr>
          <p:cNvSpPr>
            <a:spLocks noGrp="1" noChangeArrowheads="1"/>
          </p:cNvSpPr>
          <p:nvPr>
            <p:ph type="body" idx="4294967295"/>
          </p:nvPr>
        </p:nvSpPr>
        <p:spPr/>
        <p:txBody>
          <a:bodyPr/>
          <a:lstStyle/>
          <a:p>
            <a:r>
              <a:rPr lang="en-US" altLang="en-US" sz="2000"/>
              <a:t>HTTP Basics (Contd.)</a:t>
            </a:r>
          </a:p>
          <a:p>
            <a:pPr marL="742950" lvl="1" indent="-285750"/>
            <a:r>
              <a:rPr lang="en-US" altLang="en-US" sz="1600"/>
              <a:t>HTTP (Hyper Text Transfer Protocol) is one of the numerous protocols, which computers use, to talk to each other (just the same way two human beings need a common language to communicate). </a:t>
            </a:r>
          </a:p>
          <a:p>
            <a:pPr marL="742950" lvl="1" indent="-285750"/>
            <a:r>
              <a:rPr lang="en-US" altLang="en-US" sz="1600"/>
              <a:t>When a computer initiates a connection to another computer, in HTTP jargon, it is a </a:t>
            </a:r>
            <a:r>
              <a:rPr lang="en-US" altLang="en-US" sz="1600" b="1" i="1"/>
              <a:t>request</a:t>
            </a:r>
            <a:r>
              <a:rPr lang="en-US" altLang="en-US" sz="1600"/>
              <a:t>. </a:t>
            </a:r>
          </a:p>
          <a:p>
            <a:pPr marL="742950" lvl="1" indent="-285750"/>
            <a:r>
              <a:rPr lang="en-US" altLang="en-US" sz="1600"/>
              <a:t>When the server computer sends data back, it is a </a:t>
            </a:r>
            <a:r>
              <a:rPr lang="en-US" altLang="en-US" sz="1600" b="1" i="1"/>
              <a:t>response</a:t>
            </a:r>
            <a:r>
              <a:rPr lang="en-US" altLang="en-US" sz="1600"/>
              <a:t>. </a:t>
            </a:r>
          </a:p>
          <a:p>
            <a:endParaRPr lang="en-US" altLang="en-US" sz="2000"/>
          </a:p>
          <a:p>
            <a:endParaRPr lang="en-US" altLang="en-US" sz="200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a:extLst>
              <a:ext uri="{FF2B5EF4-FFF2-40B4-BE49-F238E27FC236}">
                <a16:creationId xmlns:a16="http://schemas.microsoft.com/office/drawing/2014/main" id="{18453236-4220-4340-B435-7CC1A4528AFB}"/>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63337D69-0C89-4104-9B0D-AC1ABA775D13}" type="slidenum">
              <a:rPr lang="en-US" altLang="en-US" sz="1000" i="0">
                <a:solidFill>
                  <a:srgbClr val="FFFFFF"/>
                </a:solidFill>
              </a:rPr>
              <a:pPr algn="l" eaLnBrk="1" hangingPunct="1"/>
              <a:t>260</a:t>
            </a:fld>
            <a:endParaRPr lang="en-US" altLang="en-US" sz="1000" i="0">
              <a:solidFill>
                <a:srgbClr val="FFFFFF"/>
              </a:solidFill>
            </a:endParaRPr>
          </a:p>
        </p:txBody>
      </p:sp>
      <p:sp>
        <p:nvSpPr>
          <p:cNvPr id="40963" name="Rectangle 3">
            <a:extLst>
              <a:ext uri="{FF2B5EF4-FFF2-40B4-BE49-F238E27FC236}">
                <a16:creationId xmlns:a16="http://schemas.microsoft.com/office/drawing/2014/main" id="{3066AFC6-C89D-4B1A-AAA8-6472FD233284}"/>
              </a:ext>
            </a:extLst>
          </p:cNvPr>
          <p:cNvSpPr>
            <a:spLocks noGrp="1" noChangeArrowheads="1"/>
          </p:cNvSpPr>
          <p:nvPr>
            <p:ph type="body" idx="4294967295"/>
          </p:nvPr>
        </p:nvSpPr>
        <p:spPr/>
        <p:txBody>
          <a:bodyPr/>
          <a:lstStyle/>
          <a:p>
            <a:r>
              <a:rPr lang="en-US" altLang="en-US" sz="1800"/>
              <a:t>Is processed when the JSP page is translated into a servlet class</a:t>
            </a:r>
          </a:p>
          <a:p>
            <a:r>
              <a:rPr lang="en-US" altLang="en-US" sz="1800"/>
              <a:t>Effect of the directive is to insert the text contained in another  file-- either static content or another JSP page--in the including JSP page</a:t>
            </a:r>
          </a:p>
          <a:p>
            <a:r>
              <a:rPr lang="en-US" altLang="en-US" sz="1800"/>
              <a:t> Used to include banner content, copyright, Information, or any chunk of content that you might want to reuse in another page</a:t>
            </a:r>
          </a:p>
          <a:p>
            <a:r>
              <a:rPr lang="en-US" altLang="en-US" sz="1800"/>
              <a:t> Syntax and Example</a:t>
            </a:r>
          </a:p>
          <a:p>
            <a:pPr lvl="1"/>
            <a:r>
              <a:rPr lang="en-US" altLang="en-US" sz="1800"/>
              <a:t> Syntax - &lt;%@ include file="filename" %&gt;</a:t>
            </a:r>
          </a:p>
          <a:p>
            <a:pPr lvl="1"/>
            <a:r>
              <a:rPr lang="en-US" altLang="en-US" sz="1800"/>
              <a:t> Example - &lt;%@ include file="banner.jsp" %&gt;</a:t>
            </a:r>
          </a:p>
        </p:txBody>
      </p:sp>
      <p:sp>
        <p:nvSpPr>
          <p:cNvPr id="784388" name="Rectangle 2">
            <a:extLst>
              <a:ext uri="{FF2B5EF4-FFF2-40B4-BE49-F238E27FC236}">
                <a16:creationId xmlns:a16="http://schemas.microsoft.com/office/drawing/2014/main" id="{2C908A10-0872-4680-A6A4-0C060CEEF839}"/>
              </a:ext>
            </a:extLst>
          </p:cNvPr>
          <p:cNvSpPr>
            <a:spLocks noChangeArrowheads="1"/>
          </p:cNvSpPr>
          <p:nvPr/>
        </p:nvSpPr>
        <p:spPr bwMode="auto">
          <a:xfrm>
            <a:off x="1524000" y="871539"/>
            <a:ext cx="9144000" cy="498475"/>
          </a:xfrm>
          <a:prstGeom prst="rect">
            <a:avLst/>
          </a:prstGeom>
          <a:gradFill rotWithShape="1">
            <a:gsLst>
              <a:gs pos="0">
                <a:srgbClr val="ACB6FC"/>
              </a:gs>
              <a:gs pos="100000">
                <a:srgbClr val="FFFFFF"/>
              </a:gs>
            </a:gsLst>
            <a:lin ang="5400000" scaled="1"/>
          </a:gradFill>
          <a:ln w="9525" algn="ctr">
            <a:noFill/>
            <a:miter lim="800000"/>
            <a:headEnd/>
            <a:tailEnd/>
          </a:ln>
          <a:effectLst>
            <a:outerShdw dist="17961" dir="2700000" algn="ctr" rotWithShape="0">
              <a:srgbClr val="676D97"/>
            </a:outerShdw>
          </a:effectLst>
        </p:spPr>
        <p:txBody>
          <a:bodyPr lIns="92075" tIns="46038" rIns="92075" bIns="46038" anchor="b"/>
          <a:lstStyle/>
          <a:p>
            <a:pPr algn="l" eaLnBrk="0" hangingPunct="0">
              <a:lnSpc>
                <a:spcPct val="90000"/>
              </a:lnSpc>
              <a:spcBef>
                <a:spcPct val="0"/>
              </a:spcBef>
              <a:defRPr/>
            </a:pPr>
            <a:r>
              <a:rPr lang="en-US" sz="2800">
                <a:latin typeface="Arial" charset="0"/>
              </a:rPr>
              <a:t>include Directive</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a:extLst>
              <a:ext uri="{FF2B5EF4-FFF2-40B4-BE49-F238E27FC236}">
                <a16:creationId xmlns:a16="http://schemas.microsoft.com/office/drawing/2014/main" id="{8D9A19FA-274D-40A5-8B19-7C1569E07246}"/>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55BEB116-155E-4C43-9409-C725DF27CA2F}" type="slidenum">
              <a:rPr lang="en-US" altLang="en-US" sz="1000" i="0">
                <a:solidFill>
                  <a:srgbClr val="FFFFFF"/>
                </a:solidFill>
              </a:rPr>
              <a:pPr algn="l" eaLnBrk="1" hangingPunct="1"/>
              <a:t>261</a:t>
            </a:fld>
            <a:endParaRPr lang="en-US" altLang="en-US" sz="1000" i="0">
              <a:solidFill>
                <a:srgbClr val="FFFFFF"/>
              </a:solidFill>
            </a:endParaRPr>
          </a:p>
        </p:txBody>
      </p:sp>
      <p:sp>
        <p:nvSpPr>
          <p:cNvPr id="785411" name="Rectangle 2">
            <a:extLst>
              <a:ext uri="{FF2B5EF4-FFF2-40B4-BE49-F238E27FC236}">
                <a16:creationId xmlns:a16="http://schemas.microsoft.com/office/drawing/2014/main" id="{1B389C31-83EB-48CA-AD64-FEC033CAED6C}"/>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taglib Directive</a:t>
            </a:r>
          </a:p>
        </p:txBody>
      </p:sp>
      <p:sp>
        <p:nvSpPr>
          <p:cNvPr id="41988" name="Rectangle 3">
            <a:extLst>
              <a:ext uri="{FF2B5EF4-FFF2-40B4-BE49-F238E27FC236}">
                <a16:creationId xmlns:a16="http://schemas.microsoft.com/office/drawing/2014/main" id="{6F342F28-B7D6-402F-B111-45321D0A2880}"/>
              </a:ext>
            </a:extLst>
          </p:cNvPr>
          <p:cNvSpPr>
            <a:spLocks noGrp="1" noChangeArrowheads="1"/>
          </p:cNvSpPr>
          <p:nvPr>
            <p:ph type="body" idx="4294967295"/>
          </p:nvPr>
        </p:nvSpPr>
        <p:spPr/>
        <p:txBody>
          <a:bodyPr/>
          <a:lstStyle/>
          <a:p>
            <a:r>
              <a:rPr lang="en-US" altLang="en-US" sz="1800"/>
              <a:t>The taglib directive declares that the page uses custom tags</a:t>
            </a:r>
          </a:p>
          <a:p>
            <a:r>
              <a:rPr lang="en-US" altLang="en-US" sz="1800"/>
              <a:t>Syntax</a:t>
            </a:r>
          </a:p>
          <a:p>
            <a:pPr lvl="1"/>
            <a:r>
              <a:rPr lang="en-US" altLang="en-US" sz="1800"/>
              <a:t>&lt;%@taglib   uri=“tag-lib uri” prefix=“tagPrefix” %&gt;</a:t>
            </a:r>
          </a:p>
          <a:p>
            <a:pPr lvl="2"/>
            <a:r>
              <a:rPr lang="en-US" altLang="en-US" sz="1800"/>
              <a:t> uri  : This attribute defines the URI that uniquely names the set of custom tags.</a:t>
            </a:r>
          </a:p>
          <a:p>
            <a:pPr lvl="2"/>
            <a:r>
              <a:rPr lang="en-US" altLang="en-US" sz="1800"/>
              <a:t> prefix: This attribute defines the prefix used to distinguish a custom tag instance.</a:t>
            </a:r>
          </a:p>
          <a:p>
            <a:pPr lvl="2"/>
            <a:endParaRPr lang="en-US" altLang="en-US" sz="180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4">
            <a:extLst>
              <a:ext uri="{FF2B5EF4-FFF2-40B4-BE49-F238E27FC236}">
                <a16:creationId xmlns:a16="http://schemas.microsoft.com/office/drawing/2014/main" id="{26194236-261D-497B-9CBE-3FDE47954DFC}"/>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E827AEB7-7AF0-4C0D-A96E-0051D80091B6}" type="slidenum">
              <a:rPr lang="en-US" altLang="en-US" sz="1000" i="0">
                <a:solidFill>
                  <a:srgbClr val="FFFFFF"/>
                </a:solidFill>
              </a:rPr>
              <a:pPr algn="l" eaLnBrk="1" hangingPunct="1"/>
              <a:t>262</a:t>
            </a:fld>
            <a:endParaRPr lang="en-US" altLang="en-US" sz="1000" i="0">
              <a:solidFill>
                <a:srgbClr val="FFFFFF"/>
              </a:solidFill>
            </a:endParaRPr>
          </a:p>
        </p:txBody>
      </p:sp>
      <p:sp>
        <p:nvSpPr>
          <p:cNvPr id="787459" name="Rectangle 4">
            <a:extLst>
              <a:ext uri="{FF2B5EF4-FFF2-40B4-BE49-F238E27FC236}">
                <a16:creationId xmlns:a16="http://schemas.microsoft.com/office/drawing/2014/main" id="{91FD9B10-691E-42D6-A04A-22F433CB314B}"/>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Example to display the current Date </a:t>
            </a:r>
          </a:p>
        </p:txBody>
      </p:sp>
      <p:sp>
        <p:nvSpPr>
          <p:cNvPr id="874501" name="Rectangle 5">
            <a:extLst>
              <a:ext uri="{FF2B5EF4-FFF2-40B4-BE49-F238E27FC236}">
                <a16:creationId xmlns:a16="http://schemas.microsoft.com/office/drawing/2014/main" id="{DD64B295-1786-4002-B90E-94934E59F3A1}"/>
              </a:ext>
            </a:extLst>
          </p:cNvPr>
          <p:cNvSpPr>
            <a:spLocks noGrp="1" noChangeArrowheads="1"/>
          </p:cNvSpPr>
          <p:nvPr>
            <p:ph type="body" sz="half" idx="4294967295"/>
          </p:nvPr>
        </p:nvSpPr>
        <p:spPr>
          <a:xfrm>
            <a:off x="2209800" y="1776414"/>
            <a:ext cx="3811588" cy="3902075"/>
          </a:xfrm>
        </p:spPr>
        <p:txBody>
          <a:bodyPr/>
          <a:lstStyle/>
          <a:p>
            <a:r>
              <a:rPr lang="en-US" altLang="en-US" sz="1400" b="1"/>
              <a:t>Using Servlet</a:t>
            </a:r>
          </a:p>
          <a:p>
            <a:pPr>
              <a:spcBef>
                <a:spcPct val="0"/>
              </a:spcBef>
              <a:spcAft>
                <a:spcPct val="0"/>
              </a:spcAft>
              <a:buFontTx/>
              <a:buNone/>
            </a:pPr>
            <a:r>
              <a:rPr lang="en-US" altLang="en-US" sz="1400"/>
              <a:t>import javax.servlet.*;</a:t>
            </a:r>
          </a:p>
          <a:p>
            <a:pPr>
              <a:spcBef>
                <a:spcPct val="0"/>
              </a:spcBef>
              <a:spcAft>
                <a:spcPct val="0"/>
              </a:spcAft>
              <a:buFontTx/>
              <a:buNone/>
            </a:pPr>
            <a:r>
              <a:rPr lang="en-US" altLang="en-US" sz="1400"/>
              <a:t>import javax.servlet.http.*;</a:t>
            </a:r>
          </a:p>
          <a:p>
            <a:pPr>
              <a:spcBef>
                <a:spcPct val="0"/>
              </a:spcBef>
              <a:spcAft>
                <a:spcPct val="0"/>
              </a:spcAft>
              <a:buFontTx/>
              <a:buNone/>
            </a:pPr>
            <a:r>
              <a:rPr lang="en-US" altLang="en-US" sz="1400"/>
              <a:t>import java.io.*;</a:t>
            </a:r>
          </a:p>
          <a:p>
            <a:pPr>
              <a:spcBef>
                <a:spcPct val="0"/>
              </a:spcBef>
              <a:spcAft>
                <a:spcPct val="0"/>
              </a:spcAft>
              <a:buFontTx/>
              <a:buNone/>
            </a:pPr>
            <a:r>
              <a:rPr lang="en-US" altLang="en-US" sz="1400"/>
              <a:t>Import java.util.*;</a:t>
            </a:r>
          </a:p>
          <a:p>
            <a:pPr>
              <a:spcBef>
                <a:spcPct val="0"/>
              </a:spcBef>
              <a:spcAft>
                <a:spcPct val="0"/>
              </a:spcAft>
              <a:buFontTx/>
              <a:buNone/>
            </a:pPr>
            <a:r>
              <a:rPr lang="en-US" altLang="en-US" sz="1400"/>
              <a:t>public class MyServlet extends HttpServlet</a:t>
            </a:r>
          </a:p>
          <a:p>
            <a:pPr>
              <a:spcBef>
                <a:spcPct val="0"/>
              </a:spcBef>
              <a:spcAft>
                <a:spcPct val="0"/>
              </a:spcAft>
              <a:buFontTx/>
              <a:buNone/>
            </a:pPr>
            <a:r>
              <a:rPr lang="en-US" altLang="en-US" sz="1400"/>
              <a:t>{</a:t>
            </a:r>
          </a:p>
          <a:p>
            <a:pPr>
              <a:spcBef>
                <a:spcPct val="0"/>
              </a:spcBef>
              <a:spcAft>
                <a:spcPct val="0"/>
              </a:spcAft>
              <a:buFontTx/>
              <a:buNone/>
            </a:pPr>
            <a:r>
              <a:rPr lang="en-US" altLang="en-US" sz="1400"/>
              <a:t>public void doGet(HttpServletRequest req,HttpServletRespone res) throws ServletException,IOException</a:t>
            </a:r>
          </a:p>
          <a:p>
            <a:pPr>
              <a:spcBef>
                <a:spcPct val="0"/>
              </a:spcBef>
              <a:spcAft>
                <a:spcPct val="0"/>
              </a:spcAft>
              <a:buFontTx/>
              <a:buNone/>
            </a:pPr>
            <a:r>
              <a:rPr lang="en-US" altLang="en-US" sz="1400"/>
              <a:t>{</a:t>
            </a:r>
          </a:p>
          <a:p>
            <a:pPr>
              <a:spcBef>
                <a:spcPct val="0"/>
              </a:spcBef>
              <a:spcAft>
                <a:spcPct val="0"/>
              </a:spcAft>
              <a:buFontTx/>
              <a:buNone/>
            </a:pPr>
            <a:r>
              <a:rPr lang="en-US" altLang="en-US" sz="1400"/>
              <a:t>res.setContentType(“text/html”);</a:t>
            </a:r>
          </a:p>
          <a:p>
            <a:pPr>
              <a:spcBef>
                <a:spcPct val="0"/>
              </a:spcBef>
              <a:spcAft>
                <a:spcPct val="0"/>
              </a:spcAft>
              <a:buFontTx/>
              <a:buNone/>
            </a:pPr>
            <a:r>
              <a:rPr lang="en-US" altLang="en-US" sz="1400"/>
              <a:t>PrintWriter pw=res.getWriter();</a:t>
            </a:r>
          </a:p>
          <a:p>
            <a:pPr>
              <a:spcBef>
                <a:spcPct val="0"/>
              </a:spcBef>
              <a:spcAft>
                <a:spcPct val="0"/>
              </a:spcAft>
              <a:buFontTx/>
              <a:buNone/>
            </a:pPr>
            <a:r>
              <a:rPr lang="en-US" altLang="en-US" sz="1400"/>
              <a:t>pw.println(new Date());</a:t>
            </a:r>
          </a:p>
          <a:p>
            <a:pPr>
              <a:spcBef>
                <a:spcPct val="0"/>
              </a:spcBef>
              <a:spcAft>
                <a:spcPct val="0"/>
              </a:spcAft>
              <a:buFontTx/>
              <a:buNone/>
            </a:pPr>
            <a:r>
              <a:rPr lang="en-US" altLang="en-US" sz="1400"/>
              <a:t>}</a:t>
            </a:r>
          </a:p>
          <a:p>
            <a:pPr>
              <a:spcBef>
                <a:spcPct val="0"/>
              </a:spcBef>
              <a:spcAft>
                <a:spcPct val="0"/>
              </a:spcAft>
              <a:buFontTx/>
              <a:buNone/>
            </a:pPr>
            <a:r>
              <a:rPr lang="en-US" altLang="en-US" sz="1400"/>
              <a:t>}</a:t>
            </a:r>
          </a:p>
          <a:p>
            <a:pPr>
              <a:spcBef>
                <a:spcPct val="0"/>
              </a:spcBef>
              <a:spcAft>
                <a:spcPct val="0"/>
              </a:spcAft>
              <a:buFontTx/>
              <a:buNone/>
            </a:pPr>
            <a:endParaRPr lang="en-US" altLang="en-US" sz="1400"/>
          </a:p>
          <a:p>
            <a:pPr>
              <a:spcBef>
                <a:spcPct val="0"/>
              </a:spcBef>
              <a:spcAft>
                <a:spcPct val="0"/>
              </a:spcAft>
              <a:buFontTx/>
              <a:buNone/>
            </a:pPr>
            <a:endParaRPr lang="en-US" altLang="en-US" sz="1400"/>
          </a:p>
          <a:p>
            <a:pPr>
              <a:spcBef>
                <a:spcPct val="0"/>
              </a:spcBef>
              <a:spcAft>
                <a:spcPct val="0"/>
              </a:spcAft>
              <a:buFontTx/>
              <a:buNone/>
            </a:pPr>
            <a:endParaRPr lang="en-US" altLang="en-US" sz="1400"/>
          </a:p>
        </p:txBody>
      </p:sp>
      <p:sp>
        <p:nvSpPr>
          <p:cNvPr id="874502" name="Rectangle 6">
            <a:extLst>
              <a:ext uri="{FF2B5EF4-FFF2-40B4-BE49-F238E27FC236}">
                <a16:creationId xmlns:a16="http://schemas.microsoft.com/office/drawing/2014/main" id="{538CE050-D881-4A91-9D37-0942196BA0E0}"/>
              </a:ext>
            </a:extLst>
          </p:cNvPr>
          <p:cNvSpPr>
            <a:spLocks noGrp="1" noChangeArrowheads="1"/>
          </p:cNvSpPr>
          <p:nvPr>
            <p:ph type="body" sz="half" idx="4294967295"/>
          </p:nvPr>
        </p:nvSpPr>
        <p:spPr>
          <a:xfrm>
            <a:off x="6173789" y="1776414"/>
            <a:ext cx="3811587" cy="3902075"/>
          </a:xfrm>
        </p:spPr>
        <p:txBody>
          <a:bodyPr/>
          <a:lstStyle/>
          <a:p>
            <a:r>
              <a:rPr lang="en-US" altLang="en-US" sz="1400" b="1"/>
              <a:t>Using JSP</a:t>
            </a:r>
          </a:p>
          <a:p>
            <a:pPr>
              <a:buFontTx/>
              <a:buNone/>
            </a:pPr>
            <a:r>
              <a:rPr lang="en-US" altLang="en-US" sz="1400"/>
              <a:t>&lt;%@page import=“java.util.*” %&gt;</a:t>
            </a:r>
          </a:p>
          <a:p>
            <a:pPr>
              <a:buFontTx/>
              <a:buNone/>
            </a:pPr>
            <a:r>
              <a:rPr lang="en-US" altLang="en-US" sz="1400"/>
              <a:t>&lt;%=new Date() %&gt;</a:t>
            </a:r>
          </a:p>
          <a:p>
            <a:endParaRPr lang="en-US" altLang="en-US" sz="1400"/>
          </a:p>
        </p:txBody>
      </p:sp>
      <p:sp>
        <p:nvSpPr>
          <p:cNvPr id="43014" name="AutoShape 8">
            <a:extLst>
              <a:ext uri="{FF2B5EF4-FFF2-40B4-BE49-F238E27FC236}">
                <a16:creationId xmlns:a16="http://schemas.microsoft.com/office/drawing/2014/main" id="{8A0D827C-C8F0-4BE6-98F5-DBE50126A489}"/>
              </a:ext>
            </a:extLst>
          </p:cNvPr>
          <p:cNvSpPr>
            <a:spLocks noChangeArrowheads="1"/>
          </p:cNvSpPr>
          <p:nvPr/>
        </p:nvSpPr>
        <p:spPr bwMode="auto">
          <a:xfrm>
            <a:off x="6934200" y="3886200"/>
            <a:ext cx="3276600" cy="2133600"/>
          </a:xfrm>
          <a:prstGeom prst="irregularSeal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43015" name="AutoShape 9">
            <a:extLst>
              <a:ext uri="{FF2B5EF4-FFF2-40B4-BE49-F238E27FC236}">
                <a16:creationId xmlns:a16="http://schemas.microsoft.com/office/drawing/2014/main" id="{A71BDAAE-CFC8-42B2-BD6F-21745BF0FC32}"/>
              </a:ext>
            </a:extLst>
          </p:cNvPr>
          <p:cNvSpPr>
            <a:spLocks noChangeArrowheads="1"/>
          </p:cNvSpPr>
          <p:nvPr/>
        </p:nvSpPr>
        <p:spPr bwMode="auto">
          <a:xfrm>
            <a:off x="7162800" y="4038600"/>
            <a:ext cx="2743200" cy="1905000"/>
          </a:xfrm>
          <a:prstGeom prst="irregularSeal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43016" name="AutoShape 10">
            <a:extLst>
              <a:ext uri="{FF2B5EF4-FFF2-40B4-BE49-F238E27FC236}">
                <a16:creationId xmlns:a16="http://schemas.microsoft.com/office/drawing/2014/main" id="{69D81BCB-008C-43BC-A112-34C417020A64}"/>
              </a:ext>
            </a:extLst>
          </p:cNvPr>
          <p:cNvSpPr>
            <a:spLocks noChangeArrowheads="1"/>
          </p:cNvSpPr>
          <p:nvPr/>
        </p:nvSpPr>
        <p:spPr bwMode="auto">
          <a:xfrm>
            <a:off x="7467600" y="3657600"/>
            <a:ext cx="2133600" cy="1752600"/>
          </a:xfrm>
          <a:prstGeom prst="irregularSeal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400" i="0"/>
          </a:p>
        </p:txBody>
      </p:sp>
      <p:sp>
        <p:nvSpPr>
          <p:cNvPr id="874507" name="AutoShape 11">
            <a:extLst>
              <a:ext uri="{FF2B5EF4-FFF2-40B4-BE49-F238E27FC236}">
                <a16:creationId xmlns:a16="http://schemas.microsoft.com/office/drawing/2014/main" id="{4DFE1FAC-4148-4696-B054-92A5DC818407}"/>
              </a:ext>
            </a:extLst>
          </p:cNvPr>
          <p:cNvSpPr>
            <a:spLocks noChangeArrowheads="1"/>
          </p:cNvSpPr>
          <p:nvPr/>
        </p:nvSpPr>
        <p:spPr bwMode="auto">
          <a:xfrm>
            <a:off x="6248400" y="2895600"/>
            <a:ext cx="3962400" cy="3505200"/>
          </a:xfrm>
          <a:prstGeom prst="star8">
            <a:avLst>
              <a:gd name="adj" fmla="val 38250"/>
            </a:avLst>
          </a:prstGeom>
          <a:gradFill rotWithShape="1">
            <a:gsLst>
              <a:gs pos="0">
                <a:srgbClr val="000066"/>
              </a:gs>
              <a:gs pos="100000">
                <a:srgbClr val="00002F"/>
              </a:gs>
            </a:gsLst>
            <a:lin ang="5400000" scaled="1"/>
          </a:gradFill>
          <a:ln w="12700">
            <a:solidFill>
              <a:srgbClr val="333300"/>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2000" i="0">
              <a:solidFill>
                <a:schemeClr val="bg1"/>
              </a:solidFill>
            </a:endParaRPr>
          </a:p>
          <a:p>
            <a:pPr eaLnBrk="1" hangingPunct="1"/>
            <a:r>
              <a:rPr lang="en-US" altLang="en-US" sz="2000" i="0">
                <a:solidFill>
                  <a:schemeClr val="bg1"/>
                </a:solidFill>
              </a:rPr>
              <a:t>The Servlet </a:t>
            </a:r>
          </a:p>
          <a:p>
            <a:pPr eaLnBrk="1" hangingPunct="1"/>
            <a:r>
              <a:rPr lang="en-US" altLang="en-US" sz="2000" i="0">
                <a:solidFill>
                  <a:schemeClr val="bg1"/>
                </a:solidFill>
              </a:rPr>
              <a:t>And JSP </a:t>
            </a:r>
          </a:p>
          <a:p>
            <a:pPr eaLnBrk="1" hangingPunct="1"/>
            <a:r>
              <a:rPr lang="en-US" altLang="en-US" sz="2000" i="0">
                <a:solidFill>
                  <a:schemeClr val="bg1"/>
                </a:solidFill>
              </a:rPr>
              <a:t>will yield the</a:t>
            </a:r>
          </a:p>
          <a:p>
            <a:pPr eaLnBrk="1" hangingPunct="1"/>
            <a:r>
              <a:rPr lang="en-US" altLang="en-US" sz="2000" i="0">
                <a:solidFill>
                  <a:schemeClr val="bg1"/>
                </a:solidFill>
              </a:rPr>
              <a:t> same </a:t>
            </a:r>
          </a:p>
          <a:p>
            <a:pPr eaLnBrk="1" hangingPunct="1"/>
            <a:r>
              <a:rPr lang="en-US" altLang="en-US" sz="2000" i="0">
                <a:solidFill>
                  <a:schemeClr val="bg1"/>
                </a:solidFill>
              </a:rPr>
              <a:t>output</a:t>
            </a:r>
          </a:p>
          <a:p>
            <a:pPr eaLnBrk="1" hangingPunct="1"/>
            <a:endParaRPr lang="en-US" altLang="en-US" sz="2000" i="0">
              <a:solidFill>
                <a:schemeClr val="bg1"/>
              </a:solidFill>
            </a:endParaRPr>
          </a:p>
        </p:txBody>
      </p:sp>
      <p:sp>
        <p:nvSpPr>
          <p:cNvPr id="43018" name="Line 12">
            <a:extLst>
              <a:ext uri="{FF2B5EF4-FFF2-40B4-BE49-F238E27FC236}">
                <a16:creationId xmlns:a16="http://schemas.microsoft.com/office/drawing/2014/main" id="{0420FF24-3F6F-44E5-9939-96A6A2DB54C0}"/>
              </a:ext>
            </a:extLst>
          </p:cNvPr>
          <p:cNvSpPr>
            <a:spLocks noChangeShapeType="1"/>
          </p:cNvSpPr>
          <p:nvPr/>
        </p:nvSpPr>
        <p:spPr bwMode="auto">
          <a:xfrm>
            <a:off x="6019800" y="1371600"/>
            <a:ext cx="0" cy="5105400"/>
          </a:xfrm>
          <a:prstGeom prst="line">
            <a:avLst/>
          </a:prstGeom>
          <a:noFill/>
          <a:ln w="38100">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74501">
                                            <p:txEl>
                                              <p:pRg st="0" end="0"/>
                                            </p:txEl>
                                          </p:spTgt>
                                        </p:tgtEl>
                                        <p:attrNameLst>
                                          <p:attrName>style.visibility</p:attrName>
                                        </p:attrNameLst>
                                      </p:cBhvr>
                                      <p:to>
                                        <p:strVal val="visible"/>
                                      </p:to>
                                    </p:set>
                                    <p:animEffect transition="in" filter="blinds(horizontal)">
                                      <p:cBhvr>
                                        <p:cTn id="7" dur="500"/>
                                        <p:tgtEl>
                                          <p:spTgt spid="87450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74501">
                                            <p:txEl>
                                              <p:pRg st="1" end="1"/>
                                            </p:txEl>
                                          </p:spTgt>
                                        </p:tgtEl>
                                        <p:attrNameLst>
                                          <p:attrName>style.visibility</p:attrName>
                                        </p:attrNameLst>
                                      </p:cBhvr>
                                      <p:to>
                                        <p:strVal val="visible"/>
                                      </p:to>
                                    </p:set>
                                    <p:animEffect transition="in" filter="blinds(horizontal)">
                                      <p:cBhvr>
                                        <p:cTn id="12" dur="500"/>
                                        <p:tgtEl>
                                          <p:spTgt spid="874501">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74501">
                                            <p:txEl>
                                              <p:pRg st="2" end="2"/>
                                            </p:txEl>
                                          </p:spTgt>
                                        </p:tgtEl>
                                        <p:attrNameLst>
                                          <p:attrName>style.visibility</p:attrName>
                                        </p:attrNameLst>
                                      </p:cBhvr>
                                      <p:to>
                                        <p:strVal val="visible"/>
                                      </p:to>
                                    </p:set>
                                    <p:animEffect transition="in" filter="blinds(horizontal)">
                                      <p:cBhvr>
                                        <p:cTn id="15" dur="500"/>
                                        <p:tgtEl>
                                          <p:spTgt spid="874501">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74501">
                                            <p:txEl>
                                              <p:pRg st="3" end="3"/>
                                            </p:txEl>
                                          </p:spTgt>
                                        </p:tgtEl>
                                        <p:attrNameLst>
                                          <p:attrName>style.visibility</p:attrName>
                                        </p:attrNameLst>
                                      </p:cBhvr>
                                      <p:to>
                                        <p:strVal val="visible"/>
                                      </p:to>
                                    </p:set>
                                    <p:animEffect transition="in" filter="blinds(horizontal)">
                                      <p:cBhvr>
                                        <p:cTn id="18" dur="500"/>
                                        <p:tgtEl>
                                          <p:spTgt spid="874501">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874501">
                                            <p:txEl>
                                              <p:pRg st="4" end="4"/>
                                            </p:txEl>
                                          </p:spTgt>
                                        </p:tgtEl>
                                        <p:attrNameLst>
                                          <p:attrName>style.visibility</p:attrName>
                                        </p:attrNameLst>
                                      </p:cBhvr>
                                      <p:to>
                                        <p:strVal val="visible"/>
                                      </p:to>
                                    </p:set>
                                    <p:animEffect transition="in" filter="blinds(horizontal)">
                                      <p:cBhvr>
                                        <p:cTn id="21" dur="500"/>
                                        <p:tgtEl>
                                          <p:spTgt spid="874501">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874501">
                                            <p:txEl>
                                              <p:pRg st="5" end="5"/>
                                            </p:txEl>
                                          </p:spTgt>
                                        </p:tgtEl>
                                        <p:attrNameLst>
                                          <p:attrName>style.visibility</p:attrName>
                                        </p:attrNameLst>
                                      </p:cBhvr>
                                      <p:to>
                                        <p:strVal val="visible"/>
                                      </p:to>
                                    </p:set>
                                    <p:animEffect transition="in" filter="blinds(horizontal)">
                                      <p:cBhvr>
                                        <p:cTn id="24" dur="500"/>
                                        <p:tgtEl>
                                          <p:spTgt spid="874501">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874501">
                                            <p:txEl>
                                              <p:pRg st="6" end="6"/>
                                            </p:txEl>
                                          </p:spTgt>
                                        </p:tgtEl>
                                        <p:attrNameLst>
                                          <p:attrName>style.visibility</p:attrName>
                                        </p:attrNameLst>
                                      </p:cBhvr>
                                      <p:to>
                                        <p:strVal val="visible"/>
                                      </p:to>
                                    </p:set>
                                    <p:animEffect transition="in" filter="blinds(horizontal)">
                                      <p:cBhvr>
                                        <p:cTn id="27" dur="500"/>
                                        <p:tgtEl>
                                          <p:spTgt spid="874501">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874501">
                                            <p:txEl>
                                              <p:pRg st="7" end="7"/>
                                            </p:txEl>
                                          </p:spTgt>
                                        </p:tgtEl>
                                        <p:attrNameLst>
                                          <p:attrName>style.visibility</p:attrName>
                                        </p:attrNameLst>
                                      </p:cBhvr>
                                      <p:to>
                                        <p:strVal val="visible"/>
                                      </p:to>
                                    </p:set>
                                    <p:animEffect transition="in" filter="blinds(horizontal)">
                                      <p:cBhvr>
                                        <p:cTn id="30" dur="500"/>
                                        <p:tgtEl>
                                          <p:spTgt spid="874501">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874501">
                                            <p:txEl>
                                              <p:pRg st="8" end="8"/>
                                            </p:txEl>
                                          </p:spTgt>
                                        </p:tgtEl>
                                        <p:attrNameLst>
                                          <p:attrName>style.visibility</p:attrName>
                                        </p:attrNameLst>
                                      </p:cBhvr>
                                      <p:to>
                                        <p:strVal val="visible"/>
                                      </p:to>
                                    </p:set>
                                    <p:animEffect transition="in" filter="blinds(horizontal)">
                                      <p:cBhvr>
                                        <p:cTn id="33" dur="500"/>
                                        <p:tgtEl>
                                          <p:spTgt spid="874501">
                                            <p:txEl>
                                              <p:pRg st="8" end="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874501">
                                            <p:txEl>
                                              <p:pRg st="9" end="9"/>
                                            </p:txEl>
                                          </p:spTgt>
                                        </p:tgtEl>
                                        <p:attrNameLst>
                                          <p:attrName>style.visibility</p:attrName>
                                        </p:attrNameLst>
                                      </p:cBhvr>
                                      <p:to>
                                        <p:strVal val="visible"/>
                                      </p:to>
                                    </p:set>
                                    <p:animEffect transition="in" filter="blinds(horizontal)">
                                      <p:cBhvr>
                                        <p:cTn id="36" dur="500"/>
                                        <p:tgtEl>
                                          <p:spTgt spid="874501">
                                            <p:txEl>
                                              <p:pRg st="9" end="9"/>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874501">
                                            <p:txEl>
                                              <p:pRg st="10" end="10"/>
                                            </p:txEl>
                                          </p:spTgt>
                                        </p:tgtEl>
                                        <p:attrNameLst>
                                          <p:attrName>style.visibility</p:attrName>
                                        </p:attrNameLst>
                                      </p:cBhvr>
                                      <p:to>
                                        <p:strVal val="visible"/>
                                      </p:to>
                                    </p:set>
                                    <p:animEffect transition="in" filter="blinds(horizontal)">
                                      <p:cBhvr>
                                        <p:cTn id="39" dur="500"/>
                                        <p:tgtEl>
                                          <p:spTgt spid="874501">
                                            <p:txEl>
                                              <p:pRg st="10" end="10"/>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874501">
                                            <p:txEl>
                                              <p:pRg st="11" end="11"/>
                                            </p:txEl>
                                          </p:spTgt>
                                        </p:tgtEl>
                                        <p:attrNameLst>
                                          <p:attrName>style.visibility</p:attrName>
                                        </p:attrNameLst>
                                      </p:cBhvr>
                                      <p:to>
                                        <p:strVal val="visible"/>
                                      </p:to>
                                    </p:set>
                                    <p:animEffect transition="in" filter="blinds(horizontal)">
                                      <p:cBhvr>
                                        <p:cTn id="42" dur="500"/>
                                        <p:tgtEl>
                                          <p:spTgt spid="874501">
                                            <p:txEl>
                                              <p:pRg st="11" end="11"/>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874501">
                                            <p:txEl>
                                              <p:pRg st="12" end="12"/>
                                            </p:txEl>
                                          </p:spTgt>
                                        </p:tgtEl>
                                        <p:attrNameLst>
                                          <p:attrName>style.visibility</p:attrName>
                                        </p:attrNameLst>
                                      </p:cBhvr>
                                      <p:to>
                                        <p:strVal val="visible"/>
                                      </p:to>
                                    </p:set>
                                    <p:animEffect transition="in" filter="blinds(horizontal)">
                                      <p:cBhvr>
                                        <p:cTn id="45" dur="500"/>
                                        <p:tgtEl>
                                          <p:spTgt spid="874501">
                                            <p:txEl>
                                              <p:pRg st="12" end="12"/>
                                            </p:txEl>
                                          </p:spTgt>
                                        </p:tgtEl>
                                      </p:cBhvr>
                                    </p:animEffect>
                                  </p:childTnLst>
                                </p:cTn>
                              </p:par>
                              <p:par>
                                <p:cTn id="46" presetID="3" presetClass="entr" presetSubtype="10" fill="hold" nodeType="withEffect">
                                  <p:stCondLst>
                                    <p:cond delay="0"/>
                                  </p:stCondLst>
                                  <p:childTnLst>
                                    <p:set>
                                      <p:cBhvr>
                                        <p:cTn id="47" dur="1" fill="hold">
                                          <p:stCondLst>
                                            <p:cond delay="0"/>
                                          </p:stCondLst>
                                        </p:cTn>
                                        <p:tgtEl>
                                          <p:spTgt spid="874501">
                                            <p:txEl>
                                              <p:pRg st="13" end="13"/>
                                            </p:txEl>
                                          </p:spTgt>
                                        </p:tgtEl>
                                        <p:attrNameLst>
                                          <p:attrName>style.visibility</p:attrName>
                                        </p:attrNameLst>
                                      </p:cBhvr>
                                      <p:to>
                                        <p:strVal val="visible"/>
                                      </p:to>
                                    </p:set>
                                    <p:animEffect transition="in" filter="blinds(horizontal)">
                                      <p:cBhvr>
                                        <p:cTn id="48" dur="500"/>
                                        <p:tgtEl>
                                          <p:spTgt spid="874501">
                                            <p:txEl>
                                              <p:pRg st="13" end="13"/>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874502">
                                            <p:txEl>
                                              <p:pRg st="0" end="0"/>
                                            </p:txEl>
                                          </p:spTgt>
                                        </p:tgtEl>
                                        <p:attrNameLst>
                                          <p:attrName>style.visibility</p:attrName>
                                        </p:attrNameLst>
                                      </p:cBhvr>
                                      <p:to>
                                        <p:strVal val="visible"/>
                                      </p:to>
                                    </p:set>
                                    <p:animEffect transition="in" filter="blinds(horizontal)">
                                      <p:cBhvr>
                                        <p:cTn id="53" dur="500"/>
                                        <p:tgtEl>
                                          <p:spTgt spid="874502">
                                            <p:txEl>
                                              <p:pRg st="0" end="0"/>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nodeType="clickEffect">
                                  <p:stCondLst>
                                    <p:cond delay="0"/>
                                  </p:stCondLst>
                                  <p:childTnLst>
                                    <p:set>
                                      <p:cBhvr>
                                        <p:cTn id="57" dur="1" fill="hold">
                                          <p:stCondLst>
                                            <p:cond delay="0"/>
                                          </p:stCondLst>
                                        </p:cTn>
                                        <p:tgtEl>
                                          <p:spTgt spid="874502">
                                            <p:txEl>
                                              <p:pRg st="1" end="1"/>
                                            </p:txEl>
                                          </p:spTgt>
                                        </p:tgtEl>
                                        <p:attrNameLst>
                                          <p:attrName>style.visibility</p:attrName>
                                        </p:attrNameLst>
                                      </p:cBhvr>
                                      <p:to>
                                        <p:strVal val="visible"/>
                                      </p:to>
                                    </p:set>
                                    <p:animEffect transition="in" filter="blinds(horizontal)">
                                      <p:cBhvr>
                                        <p:cTn id="58" dur="500"/>
                                        <p:tgtEl>
                                          <p:spTgt spid="874502">
                                            <p:txEl>
                                              <p:pRg st="1" end="1"/>
                                            </p:txEl>
                                          </p:spTgt>
                                        </p:tgtEl>
                                      </p:cBhvr>
                                    </p:animEffect>
                                  </p:childTnLst>
                                </p:cTn>
                              </p:par>
                              <p:par>
                                <p:cTn id="59" presetID="3" presetClass="entr" presetSubtype="10" fill="hold" nodeType="withEffect">
                                  <p:stCondLst>
                                    <p:cond delay="0"/>
                                  </p:stCondLst>
                                  <p:childTnLst>
                                    <p:set>
                                      <p:cBhvr>
                                        <p:cTn id="60" dur="1" fill="hold">
                                          <p:stCondLst>
                                            <p:cond delay="0"/>
                                          </p:stCondLst>
                                        </p:cTn>
                                        <p:tgtEl>
                                          <p:spTgt spid="874502">
                                            <p:txEl>
                                              <p:pRg st="2" end="2"/>
                                            </p:txEl>
                                          </p:spTgt>
                                        </p:tgtEl>
                                        <p:attrNameLst>
                                          <p:attrName>style.visibility</p:attrName>
                                        </p:attrNameLst>
                                      </p:cBhvr>
                                      <p:to>
                                        <p:strVal val="visible"/>
                                      </p:to>
                                    </p:set>
                                    <p:animEffect transition="in" filter="blinds(horizontal)">
                                      <p:cBhvr>
                                        <p:cTn id="61" dur="500"/>
                                        <p:tgtEl>
                                          <p:spTgt spid="874502">
                                            <p:txEl>
                                              <p:pRg st="2" end="2"/>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874507"/>
                                        </p:tgtEl>
                                        <p:attrNameLst>
                                          <p:attrName>style.visibility</p:attrName>
                                        </p:attrNameLst>
                                      </p:cBhvr>
                                      <p:to>
                                        <p:strVal val="visible"/>
                                      </p:to>
                                    </p:set>
                                    <p:animEffect transition="in" filter="blinds(horizontal)">
                                      <p:cBhvr>
                                        <p:cTn id="66" dur="500"/>
                                        <p:tgtEl>
                                          <p:spTgt spid="874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507"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a:extLst>
              <a:ext uri="{FF2B5EF4-FFF2-40B4-BE49-F238E27FC236}">
                <a16:creationId xmlns:a16="http://schemas.microsoft.com/office/drawing/2014/main" id="{956D4D9B-F454-43E6-9AD6-0F29752B8631}"/>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886411A1-39DC-4DCC-A832-2EE72097023C}" type="slidenum">
              <a:rPr lang="en-US" altLang="en-US" sz="1000" i="0">
                <a:solidFill>
                  <a:srgbClr val="FFFFFF"/>
                </a:solidFill>
              </a:rPr>
              <a:pPr algn="l" eaLnBrk="1" hangingPunct="1"/>
              <a:t>263</a:t>
            </a:fld>
            <a:endParaRPr lang="en-US" altLang="en-US" sz="1000" i="0">
              <a:solidFill>
                <a:srgbClr val="FFFFFF"/>
              </a:solidFill>
            </a:endParaRPr>
          </a:p>
        </p:txBody>
      </p:sp>
      <p:sp>
        <p:nvSpPr>
          <p:cNvPr id="789507" name="Rectangle 2">
            <a:extLst>
              <a:ext uri="{FF2B5EF4-FFF2-40B4-BE49-F238E27FC236}">
                <a16:creationId xmlns:a16="http://schemas.microsoft.com/office/drawing/2014/main" id="{82F55F46-CDDE-49F1-B6C5-A999893CECE0}"/>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Implicit Objects</a:t>
            </a:r>
          </a:p>
        </p:txBody>
      </p:sp>
      <p:sp>
        <p:nvSpPr>
          <p:cNvPr id="44036" name="Rectangle 3">
            <a:extLst>
              <a:ext uri="{FF2B5EF4-FFF2-40B4-BE49-F238E27FC236}">
                <a16:creationId xmlns:a16="http://schemas.microsoft.com/office/drawing/2014/main" id="{3154A188-121D-43EB-9A2E-3B5D9727996E}"/>
              </a:ext>
            </a:extLst>
          </p:cNvPr>
          <p:cNvSpPr>
            <a:spLocks noGrp="1" noChangeArrowheads="1"/>
          </p:cNvSpPr>
          <p:nvPr>
            <p:ph type="body" idx="4294967295"/>
          </p:nvPr>
        </p:nvSpPr>
        <p:spPr>
          <a:xfrm>
            <a:off x="1752600" y="1600201"/>
            <a:ext cx="8915400" cy="3902075"/>
          </a:xfrm>
        </p:spPr>
        <p:txBody>
          <a:bodyPr/>
          <a:lstStyle/>
          <a:p>
            <a:pPr>
              <a:lnSpc>
                <a:spcPct val="90000"/>
              </a:lnSpc>
            </a:pPr>
            <a:r>
              <a:rPr lang="en-US" altLang="en-US" sz="1800"/>
              <a:t>There are a set of objects that are available for use in JSP documents without being declared in the JSP page.</a:t>
            </a:r>
          </a:p>
          <a:p>
            <a:pPr>
              <a:lnSpc>
                <a:spcPct val="90000"/>
              </a:lnSpc>
            </a:pPr>
            <a:r>
              <a:rPr lang="en-US" altLang="en-US" sz="1800"/>
              <a:t>The following objects are implicitly created</a:t>
            </a:r>
          </a:p>
          <a:p>
            <a:pPr lvl="1">
              <a:lnSpc>
                <a:spcPct val="90000"/>
              </a:lnSpc>
            </a:pPr>
            <a:r>
              <a:rPr lang="en-US" altLang="en-US" sz="1800"/>
              <a:t>request 			HttpServletRequest</a:t>
            </a:r>
          </a:p>
          <a:p>
            <a:pPr lvl="1">
              <a:lnSpc>
                <a:spcPct val="90000"/>
              </a:lnSpc>
            </a:pPr>
            <a:r>
              <a:rPr lang="en-US" altLang="en-US" sz="1800"/>
              <a:t>response			HttpServletResponse</a:t>
            </a:r>
          </a:p>
          <a:p>
            <a:pPr lvl="1">
              <a:lnSpc>
                <a:spcPct val="90000"/>
              </a:lnSpc>
            </a:pPr>
            <a:r>
              <a:rPr lang="en-US" altLang="en-US" sz="1800"/>
              <a:t>out 			JspWriter</a:t>
            </a:r>
          </a:p>
          <a:p>
            <a:pPr lvl="1">
              <a:lnSpc>
                <a:spcPct val="90000"/>
              </a:lnSpc>
            </a:pPr>
            <a:r>
              <a:rPr lang="en-US" altLang="en-US" sz="1800"/>
              <a:t>session      			HttpSession</a:t>
            </a:r>
          </a:p>
          <a:p>
            <a:pPr lvl="1">
              <a:lnSpc>
                <a:spcPct val="90000"/>
              </a:lnSpc>
            </a:pPr>
            <a:r>
              <a:rPr lang="en-US" altLang="en-US" sz="1800"/>
              <a:t>application			ServletContext</a:t>
            </a:r>
          </a:p>
          <a:p>
            <a:pPr lvl="1">
              <a:lnSpc>
                <a:spcPct val="90000"/>
              </a:lnSpc>
            </a:pPr>
            <a:r>
              <a:rPr lang="en-US" altLang="en-US" sz="1800"/>
              <a:t>pageContext 		PageContext</a:t>
            </a:r>
          </a:p>
          <a:p>
            <a:pPr lvl="1">
              <a:lnSpc>
                <a:spcPct val="90000"/>
              </a:lnSpc>
            </a:pPr>
            <a:r>
              <a:rPr lang="en-US" altLang="en-US" sz="1800"/>
              <a:t>config       			ServletConfig</a:t>
            </a:r>
          </a:p>
          <a:p>
            <a:pPr lvl="1">
              <a:lnSpc>
                <a:spcPct val="90000"/>
              </a:lnSpc>
            </a:pPr>
            <a:r>
              <a:rPr lang="en-US" altLang="en-US" sz="1800"/>
              <a:t>page         			Current instance of JSP</a:t>
            </a:r>
          </a:p>
          <a:p>
            <a:pPr lvl="1">
              <a:lnSpc>
                <a:spcPct val="90000"/>
              </a:lnSpc>
            </a:pPr>
            <a:r>
              <a:rPr lang="en-US" altLang="en-US" sz="1800"/>
              <a:t>exception			Represents the java.lang.Throwable object.</a:t>
            </a:r>
          </a:p>
          <a:p>
            <a:pPr lvl="1">
              <a:lnSpc>
                <a:spcPct val="90000"/>
              </a:lnSpc>
            </a:pPr>
            <a:endParaRPr lang="en-US" altLang="en-US" sz="1800"/>
          </a:p>
          <a:p>
            <a:pPr lvl="1">
              <a:lnSpc>
                <a:spcPct val="90000"/>
              </a:lnSpc>
            </a:pPr>
            <a:endParaRPr lang="en-US" altLang="en-US" sz="180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a:extLst>
              <a:ext uri="{FF2B5EF4-FFF2-40B4-BE49-F238E27FC236}">
                <a16:creationId xmlns:a16="http://schemas.microsoft.com/office/drawing/2014/main" id="{00151EC5-7091-4BEB-AA0E-7589CA66607E}"/>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2CDAC9EA-98F3-4E2F-A258-4E35A2548DD0}" type="slidenum">
              <a:rPr lang="en-US" altLang="en-US" sz="1000" i="0">
                <a:solidFill>
                  <a:srgbClr val="FFFFFF"/>
                </a:solidFill>
              </a:rPr>
              <a:pPr algn="l" eaLnBrk="1" hangingPunct="1"/>
              <a:t>264</a:t>
            </a:fld>
            <a:endParaRPr lang="en-US" altLang="en-US" sz="1000" i="0">
              <a:solidFill>
                <a:srgbClr val="FFFFFF"/>
              </a:solidFill>
            </a:endParaRPr>
          </a:p>
        </p:txBody>
      </p:sp>
      <p:sp>
        <p:nvSpPr>
          <p:cNvPr id="791555" name="Rectangle 2">
            <a:extLst>
              <a:ext uri="{FF2B5EF4-FFF2-40B4-BE49-F238E27FC236}">
                <a16:creationId xmlns:a16="http://schemas.microsoft.com/office/drawing/2014/main" id="{812A7705-97D4-45C4-9E96-B65C7BD69704}"/>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Usage of the implicit objects</a:t>
            </a:r>
          </a:p>
        </p:txBody>
      </p:sp>
      <p:sp>
        <p:nvSpPr>
          <p:cNvPr id="45060" name="Rectangle 3">
            <a:extLst>
              <a:ext uri="{FF2B5EF4-FFF2-40B4-BE49-F238E27FC236}">
                <a16:creationId xmlns:a16="http://schemas.microsoft.com/office/drawing/2014/main" id="{AD00205D-A35A-447E-829E-058C856ADEDD}"/>
              </a:ext>
            </a:extLst>
          </p:cNvPr>
          <p:cNvSpPr>
            <a:spLocks noGrp="1" noChangeArrowheads="1"/>
          </p:cNvSpPr>
          <p:nvPr>
            <p:ph type="body" idx="4294967295"/>
          </p:nvPr>
        </p:nvSpPr>
        <p:spPr/>
        <p:txBody>
          <a:bodyPr/>
          <a:lstStyle/>
          <a:p>
            <a:r>
              <a:rPr lang="en-US" altLang="en-US" sz="1800"/>
              <a:t>request</a:t>
            </a:r>
          </a:p>
          <a:p>
            <a:pPr lvl="1"/>
            <a:r>
              <a:rPr lang="en-US" altLang="en-US" sz="1800"/>
              <a:t>One of the most common uses of the request object is to access the request parameters:</a:t>
            </a:r>
          </a:p>
          <a:p>
            <a:pPr lvl="2"/>
            <a:r>
              <a:rPr lang="en-US" altLang="en-US" sz="1800"/>
              <a:t> &lt;% String user=request.getParameter(“uname”) %&gt;</a:t>
            </a:r>
          </a:p>
          <a:p>
            <a:r>
              <a:rPr lang="en-US" altLang="en-US" sz="1800"/>
              <a:t>session</a:t>
            </a:r>
          </a:p>
          <a:p>
            <a:pPr lvl="1"/>
            <a:r>
              <a:rPr lang="en-US" altLang="en-US" sz="1800"/>
              <a:t>The session object is used to hold client information in between client request</a:t>
            </a:r>
          </a:p>
          <a:p>
            <a:pPr lvl="2"/>
            <a:r>
              <a:rPr lang="en-US" altLang="en-US" sz="1800"/>
              <a:t> &lt;% session.setAttribute(“username”,user); %&gt;</a:t>
            </a:r>
          </a:p>
          <a:p>
            <a:pPr lvl="1"/>
            <a:r>
              <a:rPr lang="en-US" altLang="en-US" sz="1800"/>
              <a:t>For retrieving  information from the session use:</a:t>
            </a:r>
          </a:p>
          <a:p>
            <a:pPr lvl="2"/>
            <a:r>
              <a:rPr lang="en-US" altLang="en-US" sz="1800"/>
              <a:t> &lt;% Object o=session.getAttribute(“username”); %&gt;</a:t>
            </a:r>
          </a:p>
          <a:p>
            <a:pPr lvl="1"/>
            <a:endParaRPr lang="en-US" altLang="en-US" sz="180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3">
            <a:extLst>
              <a:ext uri="{FF2B5EF4-FFF2-40B4-BE49-F238E27FC236}">
                <a16:creationId xmlns:a16="http://schemas.microsoft.com/office/drawing/2014/main" id="{0041EEE6-012C-4334-93C8-3020F7085D9C}"/>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257D4F34-7FCF-48AE-8606-57FBC3FB2740}" type="slidenum">
              <a:rPr lang="en-US" altLang="en-US" sz="1000" i="0">
                <a:solidFill>
                  <a:srgbClr val="FFFFFF"/>
                </a:solidFill>
              </a:rPr>
              <a:pPr algn="l" eaLnBrk="1" hangingPunct="1"/>
              <a:t>265</a:t>
            </a:fld>
            <a:endParaRPr lang="en-US" altLang="en-US" sz="1000" i="0">
              <a:solidFill>
                <a:srgbClr val="FFFFFF"/>
              </a:solidFill>
            </a:endParaRPr>
          </a:p>
        </p:txBody>
      </p:sp>
      <p:sp>
        <p:nvSpPr>
          <p:cNvPr id="793603" name="Rectangle 2">
            <a:extLst>
              <a:ext uri="{FF2B5EF4-FFF2-40B4-BE49-F238E27FC236}">
                <a16:creationId xmlns:a16="http://schemas.microsoft.com/office/drawing/2014/main" id="{ECA7583D-FEE5-4FA8-94E2-EABECAA84203}"/>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Usage of the implicit objects (Contd.)</a:t>
            </a:r>
          </a:p>
        </p:txBody>
      </p:sp>
      <p:sp>
        <p:nvSpPr>
          <p:cNvPr id="46084" name="Rectangle 3">
            <a:extLst>
              <a:ext uri="{FF2B5EF4-FFF2-40B4-BE49-F238E27FC236}">
                <a16:creationId xmlns:a16="http://schemas.microsoft.com/office/drawing/2014/main" id="{A730BACB-76CA-4AF5-986C-B2894BB4813A}"/>
              </a:ext>
            </a:extLst>
          </p:cNvPr>
          <p:cNvSpPr>
            <a:spLocks noGrp="1" noChangeArrowheads="1"/>
          </p:cNvSpPr>
          <p:nvPr>
            <p:ph type="body" idx="4294967295"/>
          </p:nvPr>
        </p:nvSpPr>
        <p:spPr/>
        <p:txBody>
          <a:bodyPr/>
          <a:lstStyle/>
          <a:p>
            <a:pPr>
              <a:lnSpc>
                <a:spcPct val="90000"/>
              </a:lnSpc>
            </a:pPr>
            <a:r>
              <a:rPr lang="en-US" altLang="en-US" sz="1800"/>
              <a:t>out</a:t>
            </a:r>
          </a:p>
          <a:p>
            <a:pPr lvl="1">
              <a:lnSpc>
                <a:spcPct val="90000"/>
              </a:lnSpc>
            </a:pPr>
            <a:r>
              <a:rPr lang="en-US" altLang="en-US" sz="1800"/>
              <a:t>The most common use is to use the println method.</a:t>
            </a:r>
          </a:p>
          <a:p>
            <a:pPr lvl="2">
              <a:lnSpc>
                <a:spcPct val="90000"/>
              </a:lnSpc>
            </a:pPr>
            <a:r>
              <a:rPr lang="en-US" altLang="en-US" sz="1800"/>
              <a:t> &lt;% out.println(“Hello World”); %&gt;</a:t>
            </a:r>
          </a:p>
          <a:p>
            <a:pPr>
              <a:lnSpc>
                <a:spcPct val="90000"/>
              </a:lnSpc>
            </a:pPr>
            <a:r>
              <a:rPr lang="en-US" altLang="en-US" sz="1800"/>
              <a:t>application</a:t>
            </a:r>
          </a:p>
          <a:p>
            <a:pPr lvl="1">
              <a:lnSpc>
                <a:spcPct val="90000"/>
              </a:lnSpc>
            </a:pPr>
            <a:r>
              <a:rPr lang="en-US" altLang="en-US" sz="1800"/>
              <a:t>The application object is most commonly used to access the environment information.</a:t>
            </a:r>
          </a:p>
          <a:p>
            <a:pPr lvl="2">
              <a:lnSpc>
                <a:spcPct val="90000"/>
              </a:lnSpc>
            </a:pPr>
            <a:r>
              <a:rPr lang="en-US" altLang="en-US" sz="1800"/>
              <a:t>&lt;% Properties p=(Properties)application.getAttribute(“PROPERTIES”); %&gt;</a:t>
            </a:r>
          </a:p>
          <a:p>
            <a:pPr>
              <a:lnSpc>
                <a:spcPct val="90000"/>
              </a:lnSpc>
            </a:pPr>
            <a:r>
              <a:rPr lang="en-US" altLang="en-US" sz="1800"/>
              <a:t>config</a:t>
            </a:r>
          </a:p>
          <a:p>
            <a:pPr lvl="1">
              <a:lnSpc>
                <a:spcPct val="90000"/>
              </a:lnSpc>
            </a:pPr>
            <a:r>
              <a:rPr lang="en-US" altLang="en-US" sz="1800"/>
              <a:t>This contains configuration information.</a:t>
            </a:r>
          </a:p>
          <a:p>
            <a:pPr lvl="2">
              <a:lnSpc>
                <a:spcPct val="90000"/>
              </a:lnSpc>
            </a:pPr>
            <a:r>
              <a:rPr lang="en-US" altLang="en-US" sz="1800"/>
              <a:t>&lt;% String val=config.getInitParam(“database”); %&gt;</a:t>
            </a:r>
          </a:p>
          <a:p>
            <a:pPr>
              <a:lnSpc>
                <a:spcPct val="90000"/>
              </a:lnSpc>
            </a:pPr>
            <a:endParaRPr lang="en-US" altLang="en-US" sz="1800"/>
          </a:p>
          <a:p>
            <a:pPr lvl="1">
              <a:lnSpc>
                <a:spcPct val="90000"/>
              </a:lnSpc>
            </a:pPr>
            <a:endParaRPr lang="en-US" altLang="en-US" sz="180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a:extLst>
              <a:ext uri="{FF2B5EF4-FFF2-40B4-BE49-F238E27FC236}">
                <a16:creationId xmlns:a16="http://schemas.microsoft.com/office/drawing/2014/main" id="{44173BB2-1C27-4379-A068-FFBD93B8B040}"/>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32612B7F-A4CD-45B9-AF3E-810D62F93DF3}" type="slidenum">
              <a:rPr lang="en-US" altLang="en-US" sz="1000" i="0">
                <a:solidFill>
                  <a:srgbClr val="FFFFFF"/>
                </a:solidFill>
              </a:rPr>
              <a:pPr algn="l" eaLnBrk="1" hangingPunct="1"/>
              <a:t>266</a:t>
            </a:fld>
            <a:endParaRPr lang="en-US" altLang="en-US" sz="1000" i="0">
              <a:solidFill>
                <a:srgbClr val="FFFFFF"/>
              </a:solidFill>
            </a:endParaRPr>
          </a:p>
        </p:txBody>
      </p:sp>
      <p:sp>
        <p:nvSpPr>
          <p:cNvPr id="795651" name="Rectangle 2">
            <a:extLst>
              <a:ext uri="{FF2B5EF4-FFF2-40B4-BE49-F238E27FC236}">
                <a16:creationId xmlns:a16="http://schemas.microsoft.com/office/drawing/2014/main" id="{A1983419-788D-43B1-8487-E4A43758384C}"/>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Usage of the implicit objects (Contd.)</a:t>
            </a:r>
          </a:p>
        </p:txBody>
      </p:sp>
      <p:sp>
        <p:nvSpPr>
          <p:cNvPr id="47108" name="Rectangle 3">
            <a:extLst>
              <a:ext uri="{FF2B5EF4-FFF2-40B4-BE49-F238E27FC236}">
                <a16:creationId xmlns:a16="http://schemas.microsoft.com/office/drawing/2014/main" id="{64D9A39A-3851-42F5-8D96-6D37EF71334E}"/>
              </a:ext>
            </a:extLst>
          </p:cNvPr>
          <p:cNvSpPr>
            <a:spLocks noGrp="1" noChangeArrowheads="1"/>
          </p:cNvSpPr>
          <p:nvPr>
            <p:ph type="body" idx="4294967295"/>
          </p:nvPr>
        </p:nvSpPr>
        <p:spPr/>
        <p:txBody>
          <a:bodyPr/>
          <a:lstStyle/>
          <a:p>
            <a:pPr algn="just">
              <a:lnSpc>
                <a:spcPct val="90000"/>
              </a:lnSpc>
            </a:pPr>
            <a:r>
              <a:rPr lang="en-US" altLang="en-US" sz="1600"/>
              <a:t>pageContext</a:t>
            </a:r>
          </a:p>
          <a:p>
            <a:pPr lvl="1" algn="just">
              <a:lnSpc>
                <a:spcPct val="90000"/>
              </a:lnSpc>
            </a:pPr>
            <a:r>
              <a:rPr lang="en-US" altLang="en-US" sz="1600"/>
              <a:t>It provides access to the namespaces associated with the JSP page.</a:t>
            </a:r>
          </a:p>
          <a:p>
            <a:pPr lvl="1" algn="just">
              <a:lnSpc>
                <a:spcPct val="90000"/>
              </a:lnSpc>
            </a:pPr>
            <a:r>
              <a:rPr lang="en-US" altLang="en-US" sz="1600"/>
              <a:t>It is mainly used to create other implicit objects viz. application, config, session and out.</a:t>
            </a:r>
          </a:p>
          <a:p>
            <a:pPr algn="just">
              <a:lnSpc>
                <a:spcPct val="90000"/>
              </a:lnSpc>
            </a:pPr>
            <a:r>
              <a:rPr lang="en-US" altLang="en-US" sz="1600"/>
              <a:t>page</a:t>
            </a:r>
          </a:p>
          <a:p>
            <a:pPr lvl="1" algn="just">
              <a:lnSpc>
                <a:spcPct val="90000"/>
              </a:lnSpc>
            </a:pPr>
            <a:r>
              <a:rPr lang="en-US" altLang="en-US" sz="1600"/>
              <a:t>The page instance refers to the current instance of the JSP.</a:t>
            </a:r>
          </a:p>
          <a:p>
            <a:pPr algn="just">
              <a:lnSpc>
                <a:spcPct val="90000"/>
              </a:lnSpc>
            </a:pPr>
            <a:r>
              <a:rPr lang="en-US" altLang="en-US" sz="1600"/>
              <a:t>Exception</a:t>
            </a:r>
          </a:p>
          <a:p>
            <a:pPr lvl="1" algn="just">
              <a:lnSpc>
                <a:spcPct val="90000"/>
              </a:lnSpc>
            </a:pPr>
            <a:r>
              <a:rPr lang="en-US" altLang="en-US" sz="1600"/>
              <a:t>The exception implicit object is of type </a:t>
            </a:r>
            <a:r>
              <a:rPr lang="en-US" altLang="en-US" sz="1600" b="1"/>
              <a:t>java.lang.Throwable</a:t>
            </a:r>
            <a:r>
              <a:rPr lang="en-US" altLang="en-US" sz="1600"/>
              <a:t>. The exception object refers to the exception triggered by the page that uses this page as an exception handler </a:t>
            </a:r>
          </a:p>
          <a:p>
            <a:pPr lvl="1" algn="just">
              <a:lnSpc>
                <a:spcPct val="90000"/>
              </a:lnSpc>
            </a:pPr>
            <a:r>
              <a:rPr lang="en-US" altLang="en-US" sz="1600"/>
              <a:t>This object is only available to pages that have </a:t>
            </a:r>
            <a:r>
              <a:rPr lang="en-US" altLang="en-US" sz="1600" b="1"/>
              <a:t>isErrorPage</a:t>
            </a:r>
            <a:r>
              <a:rPr lang="en-US" altLang="en-US" sz="1600"/>
              <a:t> set to true with the directive. </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565F4AB-56B5-4BC5-8641-E702497ACB1D}"/>
              </a:ext>
            </a:extLst>
          </p:cNvPr>
          <p:cNvSpPr>
            <a:spLocks noGrp="1" noChangeArrowheads="1"/>
          </p:cNvSpPr>
          <p:nvPr>
            <p:ph type="title"/>
          </p:nvPr>
        </p:nvSpPr>
        <p:spPr/>
        <p:txBody>
          <a:bodyPr/>
          <a:lstStyle/>
          <a:p>
            <a:r>
              <a:rPr lang="en-US" altLang="en-US"/>
              <a:t>Handling Custom Error Page</a:t>
            </a:r>
          </a:p>
        </p:txBody>
      </p:sp>
      <p:sp>
        <p:nvSpPr>
          <p:cNvPr id="48131" name="Rectangle 3">
            <a:extLst>
              <a:ext uri="{FF2B5EF4-FFF2-40B4-BE49-F238E27FC236}">
                <a16:creationId xmlns:a16="http://schemas.microsoft.com/office/drawing/2014/main" id="{5294026A-6F15-4AE3-90AB-5A29354D1D8F}"/>
              </a:ext>
            </a:extLst>
          </p:cNvPr>
          <p:cNvSpPr>
            <a:spLocks noGrp="1" noChangeArrowheads="1"/>
          </p:cNvSpPr>
          <p:nvPr>
            <p:ph type="body" idx="1"/>
          </p:nvPr>
        </p:nvSpPr>
        <p:spPr>
          <a:xfrm>
            <a:off x="1981200" y="1776414"/>
            <a:ext cx="8686800" cy="4624387"/>
          </a:xfrm>
        </p:spPr>
        <p:txBody>
          <a:bodyPr/>
          <a:lstStyle/>
          <a:p>
            <a:pPr algn="just"/>
            <a:r>
              <a:rPr lang="en-US" altLang="en-US" sz="1800"/>
              <a:t>A JSP page can specify a specific page to be included when an unhandled exception is thrown. </a:t>
            </a:r>
          </a:p>
          <a:p>
            <a:pPr algn="just"/>
            <a:r>
              <a:rPr lang="en-US" altLang="en-US" sz="1800"/>
              <a:t>A JSP page specifies the error page with the </a:t>
            </a:r>
            <a:r>
              <a:rPr lang="en-US" altLang="en-US" sz="1800" b="1"/>
              <a:t>page directive</a:t>
            </a:r>
            <a:r>
              <a:rPr lang="en-US" altLang="en-US" sz="1800"/>
              <a:t> and </a:t>
            </a:r>
            <a:r>
              <a:rPr lang="en-US" altLang="en-US" sz="1800" b="1"/>
              <a:t>errorPage attribute</a:t>
            </a:r>
            <a:r>
              <a:rPr lang="en-US" altLang="en-US" sz="1800"/>
              <a:t>. When an unhandled exception occurs, any </a:t>
            </a:r>
            <a:r>
              <a:rPr lang="en-US" altLang="en-US" sz="1800" b="1"/>
              <a:t>unflushed output</a:t>
            </a:r>
            <a:r>
              <a:rPr lang="en-US" altLang="en-US" sz="1800"/>
              <a:t> in the </a:t>
            </a:r>
            <a:r>
              <a:rPr lang="en-US" altLang="en-US" sz="1800" b="1"/>
              <a:t>output stream is discarded</a:t>
            </a:r>
            <a:r>
              <a:rPr lang="en-US" altLang="en-US" sz="1800"/>
              <a:t> and the error page is immediately executed. </a:t>
            </a:r>
          </a:p>
          <a:p>
            <a:pPr algn="just"/>
            <a:r>
              <a:rPr lang="en-US" altLang="en-US" sz="1800"/>
              <a:t>The </a:t>
            </a:r>
            <a:r>
              <a:rPr lang="en-US" altLang="en-US" sz="1800" b="1"/>
              <a:t>error page </a:t>
            </a:r>
            <a:r>
              <a:rPr lang="en-US" altLang="en-US" sz="1800"/>
              <a:t>indicates that it is an </a:t>
            </a:r>
            <a:r>
              <a:rPr lang="en-US" altLang="en-US" sz="1800" b="1"/>
              <a:t>error page with the page directive and </a:t>
            </a:r>
            <a:r>
              <a:rPr lang="en-US" altLang="en-US" sz="2000" b="1"/>
              <a:t>isErrorPage</a:t>
            </a:r>
            <a:r>
              <a:rPr lang="en-US" altLang="en-US" sz="1800"/>
              <a:t> </a:t>
            </a:r>
            <a:r>
              <a:rPr lang="en-US" altLang="en-US" sz="1800" b="1"/>
              <a:t>attribute.</a:t>
            </a:r>
            <a:r>
              <a:rPr lang="en-US" altLang="en-US" sz="1800"/>
              <a:t> This makes the unhandled exception available in a variable called exception. </a:t>
            </a:r>
          </a:p>
          <a:p>
            <a:pPr algn="just"/>
            <a:r>
              <a:rPr lang="en-US" altLang="en-US" sz="1800"/>
              <a:t>If your JSP pages reference a custom error page and a runtime error occurs with an exception being thrown, the custom error page can handle the error page and display a customized view of the exception. </a:t>
            </a:r>
          </a:p>
          <a:p>
            <a:pPr algn="just"/>
            <a:endParaRPr lang="en-US" altLang="en-US" sz="1800"/>
          </a:p>
          <a:p>
            <a:pPr algn="just"/>
            <a:endParaRPr lang="en-US" altLang="en-US" sz="1800"/>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D4EE3756-B76A-4C4C-A252-B726B583221D}"/>
              </a:ext>
            </a:extLst>
          </p:cNvPr>
          <p:cNvSpPr>
            <a:spLocks noGrp="1" noChangeArrowheads="1"/>
          </p:cNvSpPr>
          <p:nvPr>
            <p:ph type="title"/>
          </p:nvPr>
        </p:nvSpPr>
        <p:spPr/>
        <p:txBody>
          <a:bodyPr/>
          <a:lstStyle/>
          <a:p>
            <a:r>
              <a:rPr lang="en-US" altLang="en-US"/>
              <a:t>Handling Custom Error Page</a:t>
            </a:r>
          </a:p>
        </p:txBody>
      </p:sp>
      <p:sp>
        <p:nvSpPr>
          <p:cNvPr id="49155" name="Rectangle 3">
            <a:extLst>
              <a:ext uri="{FF2B5EF4-FFF2-40B4-BE49-F238E27FC236}">
                <a16:creationId xmlns:a16="http://schemas.microsoft.com/office/drawing/2014/main" id="{7F81FC51-9AFA-4560-98A2-6F69CB511A38}"/>
              </a:ext>
            </a:extLst>
          </p:cNvPr>
          <p:cNvSpPr>
            <a:spLocks noGrp="1" noChangeArrowheads="1"/>
          </p:cNvSpPr>
          <p:nvPr>
            <p:ph type="body" idx="1"/>
          </p:nvPr>
        </p:nvSpPr>
        <p:spPr>
          <a:xfrm>
            <a:off x="1981200" y="1776414"/>
            <a:ext cx="8686800" cy="4624387"/>
          </a:xfrm>
        </p:spPr>
        <p:txBody>
          <a:bodyPr/>
          <a:lstStyle/>
          <a:p>
            <a:pPr>
              <a:lnSpc>
                <a:spcPct val="90000"/>
              </a:lnSpc>
              <a:buFontTx/>
              <a:buNone/>
            </a:pPr>
            <a:r>
              <a:rPr lang="en-US" altLang="en-US" sz="1800" u="sng"/>
              <a:t>Code Snippet</a:t>
            </a:r>
          </a:p>
          <a:p>
            <a:pPr>
              <a:lnSpc>
                <a:spcPct val="90000"/>
              </a:lnSpc>
              <a:buFontTx/>
              <a:buNone/>
            </a:pPr>
            <a:r>
              <a:rPr lang="en-US" altLang="en-US" sz="1800">
                <a:solidFill>
                  <a:srgbClr val="3366CC"/>
                </a:solidFill>
              </a:rPr>
              <a:t>Here is an example of JSP page specifying </a:t>
            </a:r>
            <a:r>
              <a:rPr lang="en-US" altLang="en-US" sz="1800" b="1">
                <a:solidFill>
                  <a:srgbClr val="3366CC"/>
                </a:solidFill>
              </a:rPr>
              <a:t>erropage.jsp</a:t>
            </a:r>
            <a:r>
              <a:rPr lang="en-US" altLang="en-US" sz="1800">
                <a:solidFill>
                  <a:srgbClr val="3366CC"/>
                </a:solidFill>
              </a:rPr>
              <a:t> to be the error </a:t>
            </a:r>
          </a:p>
          <a:p>
            <a:pPr>
              <a:lnSpc>
                <a:spcPct val="90000"/>
              </a:lnSpc>
              <a:buFontTx/>
              <a:buNone/>
            </a:pPr>
            <a:r>
              <a:rPr lang="en-US" altLang="en-US" sz="1800">
                <a:solidFill>
                  <a:srgbClr val="3366CC"/>
                </a:solidFill>
              </a:rPr>
              <a:t>page: </a:t>
            </a:r>
          </a:p>
          <a:p>
            <a:pPr>
              <a:lnSpc>
                <a:spcPct val="90000"/>
              </a:lnSpc>
              <a:buFontTx/>
              <a:buNone/>
            </a:pPr>
            <a:r>
              <a:rPr lang="en-US" altLang="en-US" sz="1800"/>
              <a:t>&lt;%@ page </a:t>
            </a:r>
            <a:r>
              <a:rPr lang="en-US" altLang="en-US" sz="1800" b="1"/>
              <a:t>errorPage="errorpage.jsp"</a:t>
            </a:r>
            <a:r>
              <a:rPr lang="en-US" altLang="en-US" sz="1800"/>
              <a:t> %&gt; </a:t>
            </a:r>
          </a:p>
          <a:p>
            <a:pPr>
              <a:lnSpc>
                <a:spcPct val="90000"/>
              </a:lnSpc>
              <a:buFontTx/>
              <a:buNone/>
            </a:pPr>
            <a:r>
              <a:rPr lang="en-US" altLang="en-US" sz="1800"/>
              <a:t>	&lt;% if (request.getParameter("param").equals("value")) </a:t>
            </a:r>
          </a:p>
          <a:p>
            <a:pPr>
              <a:lnSpc>
                <a:spcPct val="90000"/>
              </a:lnSpc>
              <a:buFontTx/>
              <a:buNone/>
            </a:pPr>
            <a:r>
              <a:rPr lang="en-US" altLang="en-US" sz="1800"/>
              <a:t>		{ // ... } </a:t>
            </a:r>
          </a:p>
          <a:p>
            <a:pPr>
              <a:lnSpc>
                <a:spcPct val="90000"/>
              </a:lnSpc>
              <a:buFontTx/>
              <a:buNone/>
            </a:pPr>
            <a:r>
              <a:rPr lang="en-US" altLang="en-US" sz="1800"/>
              <a:t>	// The test above will throw a NullPointerException if param is // not part of the query string. </a:t>
            </a:r>
          </a:p>
          <a:p>
            <a:pPr>
              <a:lnSpc>
                <a:spcPct val="90000"/>
              </a:lnSpc>
              <a:buFontTx/>
              <a:buNone/>
            </a:pPr>
            <a:r>
              <a:rPr lang="en-US" altLang="en-US" sz="1800"/>
              <a:t>	A better implementation would be: if ("value".equals(request.getParameter("param"))) { // ... } </a:t>
            </a:r>
          </a:p>
          <a:p>
            <a:pPr>
              <a:lnSpc>
                <a:spcPct val="90000"/>
              </a:lnSpc>
              <a:buFontTx/>
              <a:buNone/>
            </a:pPr>
            <a:r>
              <a:rPr lang="en-US" altLang="en-US" sz="1800"/>
              <a:t>%&gt; </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D7F0202-7026-4916-BAB8-AC0427949F63}"/>
              </a:ext>
            </a:extLst>
          </p:cNvPr>
          <p:cNvSpPr>
            <a:spLocks noGrp="1" noChangeArrowheads="1"/>
          </p:cNvSpPr>
          <p:nvPr>
            <p:ph type="title"/>
          </p:nvPr>
        </p:nvSpPr>
        <p:spPr/>
        <p:txBody>
          <a:bodyPr/>
          <a:lstStyle/>
          <a:p>
            <a:r>
              <a:rPr lang="en-US" altLang="en-US"/>
              <a:t>Handling Custom Error Page</a:t>
            </a:r>
          </a:p>
        </p:txBody>
      </p:sp>
      <p:sp>
        <p:nvSpPr>
          <p:cNvPr id="50179" name="Rectangle 3">
            <a:extLst>
              <a:ext uri="{FF2B5EF4-FFF2-40B4-BE49-F238E27FC236}">
                <a16:creationId xmlns:a16="http://schemas.microsoft.com/office/drawing/2014/main" id="{8D4816D0-C971-4754-9A98-34538409C93C}"/>
              </a:ext>
            </a:extLst>
          </p:cNvPr>
          <p:cNvSpPr>
            <a:spLocks noGrp="1" noChangeArrowheads="1"/>
          </p:cNvSpPr>
          <p:nvPr>
            <p:ph type="body" idx="1"/>
          </p:nvPr>
        </p:nvSpPr>
        <p:spPr>
          <a:xfrm>
            <a:off x="1981200" y="1776414"/>
            <a:ext cx="8686800" cy="4624387"/>
          </a:xfrm>
        </p:spPr>
        <p:txBody>
          <a:bodyPr/>
          <a:lstStyle/>
          <a:p>
            <a:pPr>
              <a:buFontTx/>
              <a:buNone/>
            </a:pPr>
            <a:r>
              <a:rPr lang="en-US" altLang="en-US" sz="1800" u="sng"/>
              <a:t>Code Snippet</a:t>
            </a:r>
          </a:p>
          <a:p>
            <a:pPr>
              <a:buFontTx/>
              <a:buNone/>
            </a:pPr>
            <a:r>
              <a:rPr lang="en-US" altLang="en-US" sz="1800"/>
              <a:t>Here is an example of an </a:t>
            </a:r>
            <a:r>
              <a:rPr lang="en-US" altLang="en-US" sz="1800" b="1" u="sng"/>
              <a:t>errorpage.jsp</a:t>
            </a:r>
            <a:r>
              <a:rPr lang="en-US" altLang="en-US" sz="1800"/>
              <a:t> that simply prints the name of the </a:t>
            </a:r>
          </a:p>
          <a:p>
            <a:pPr>
              <a:buFontTx/>
              <a:buNone/>
            </a:pPr>
            <a:r>
              <a:rPr lang="en-US" altLang="en-US" sz="1800"/>
              <a:t>unhandled exception: </a:t>
            </a:r>
          </a:p>
          <a:p>
            <a:pPr>
              <a:buFontTx/>
              <a:buNone/>
            </a:pPr>
            <a:r>
              <a:rPr lang="en-US" altLang="en-US" sz="1800"/>
              <a:t>&lt;%@ </a:t>
            </a:r>
            <a:r>
              <a:rPr lang="en-US" altLang="en-US" sz="1800" b="1"/>
              <a:t>page isErrorPage="true"</a:t>
            </a:r>
            <a:r>
              <a:rPr lang="en-US" altLang="en-US" sz="1800"/>
              <a:t> %&gt; </a:t>
            </a:r>
          </a:p>
          <a:p>
            <a:pPr>
              <a:buFontTx/>
              <a:buNone/>
            </a:pPr>
            <a:r>
              <a:rPr lang="en-US" altLang="en-US" sz="1800"/>
              <a:t>An unexcepted error occurred. The name of the exception is: </a:t>
            </a:r>
          </a:p>
          <a:p>
            <a:pPr>
              <a:buFontTx/>
              <a:buNone/>
            </a:pPr>
            <a:r>
              <a:rPr lang="en-US" altLang="en-US" sz="1800"/>
              <a:t>&lt;%= exception %&gt;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a:extLst>
              <a:ext uri="{FF2B5EF4-FFF2-40B4-BE49-F238E27FC236}">
                <a16:creationId xmlns:a16="http://schemas.microsoft.com/office/drawing/2014/main" id="{05CC1624-306A-4627-98A6-00DC21DCBDEE}"/>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1A88983B-9519-40C4-94DD-7669DC6E6060}" type="slidenum">
              <a:rPr lang="en-US" altLang="en-US" sz="1000" i="0">
                <a:solidFill>
                  <a:srgbClr val="FFFFFF"/>
                </a:solidFill>
              </a:rPr>
              <a:pPr algn="l" eaLnBrk="1" hangingPunct="1"/>
              <a:t>27</a:t>
            </a:fld>
            <a:endParaRPr lang="en-US" altLang="en-US" sz="1000" i="0">
              <a:solidFill>
                <a:srgbClr val="FFFFFF"/>
              </a:solidFill>
            </a:endParaRPr>
          </a:p>
        </p:txBody>
      </p:sp>
      <p:sp>
        <p:nvSpPr>
          <p:cNvPr id="27651" name="Rectangle 2">
            <a:extLst>
              <a:ext uri="{FF2B5EF4-FFF2-40B4-BE49-F238E27FC236}">
                <a16:creationId xmlns:a16="http://schemas.microsoft.com/office/drawing/2014/main" id="{8C9ACF33-591D-4B7F-9AFD-C8939612D5F5}"/>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HTTP Basics</a:t>
            </a:r>
          </a:p>
        </p:txBody>
      </p:sp>
      <p:sp>
        <p:nvSpPr>
          <p:cNvPr id="27652" name="Rectangle 3">
            <a:extLst>
              <a:ext uri="{FF2B5EF4-FFF2-40B4-BE49-F238E27FC236}">
                <a16:creationId xmlns:a16="http://schemas.microsoft.com/office/drawing/2014/main" id="{7BCFA2FC-9BE3-49A4-BE51-5E32CC77E7B2}"/>
              </a:ext>
            </a:extLst>
          </p:cNvPr>
          <p:cNvSpPr>
            <a:spLocks noGrp="1" noChangeArrowheads="1"/>
          </p:cNvSpPr>
          <p:nvPr>
            <p:ph type="body" idx="1"/>
          </p:nvPr>
        </p:nvSpPr>
        <p:spPr/>
        <p:txBody>
          <a:bodyPr/>
          <a:lstStyle/>
          <a:p>
            <a:pPr>
              <a:lnSpc>
                <a:spcPct val="90000"/>
              </a:lnSpc>
            </a:pPr>
            <a:r>
              <a:rPr lang="en-US" altLang="en-US" sz="2000"/>
              <a:t>HTTP Basics</a:t>
            </a:r>
          </a:p>
          <a:p>
            <a:pPr lvl="1">
              <a:lnSpc>
                <a:spcPct val="90000"/>
              </a:lnSpc>
            </a:pPr>
            <a:r>
              <a:rPr lang="en-US" altLang="en-US" sz="1600"/>
              <a:t>An HTTP request has also three parts:</a:t>
            </a:r>
          </a:p>
          <a:p>
            <a:pPr lvl="2"/>
            <a:r>
              <a:rPr lang="en-US" altLang="en-US"/>
              <a:t>A request line</a:t>
            </a:r>
          </a:p>
          <a:p>
            <a:pPr lvl="2"/>
            <a:r>
              <a:rPr lang="en-US" altLang="en-US"/>
              <a:t>One or more request headers</a:t>
            </a:r>
          </a:p>
          <a:p>
            <a:pPr lvl="2"/>
            <a:r>
              <a:rPr lang="en-US" altLang="en-US"/>
              <a:t>A message</a:t>
            </a:r>
          </a:p>
          <a:p>
            <a:pPr lvl="1">
              <a:lnSpc>
                <a:spcPct val="90000"/>
              </a:lnSpc>
              <a:buFont typeface="Wingdings" panose="05000000000000000000" pitchFamily="2" charset="2"/>
              <a:buNone/>
            </a:pPr>
            <a:r>
              <a:rPr lang="en-US" altLang="en-US" sz="1800" u="sng"/>
              <a:t>A request line looks like:</a:t>
            </a:r>
          </a:p>
          <a:p>
            <a:pPr lvl="1">
              <a:lnSpc>
                <a:spcPct val="90000"/>
              </a:lnSpc>
              <a:buFont typeface="Wingdings" panose="05000000000000000000" pitchFamily="2" charset="2"/>
              <a:buNone/>
            </a:pPr>
            <a:r>
              <a:rPr lang="en-US" altLang="en-US" sz="900" b="1" i="1">
                <a:solidFill>
                  <a:srgbClr val="0000FF"/>
                </a:solidFill>
              </a:rPr>
              <a:t>GET		 /WelcomeProject/Home.html 		HTTP/1.1</a:t>
            </a:r>
          </a:p>
          <a:p>
            <a:pPr lvl="1">
              <a:lnSpc>
                <a:spcPct val="90000"/>
              </a:lnSpc>
              <a:buFont typeface="Wingdings" panose="05000000000000000000" pitchFamily="2" charset="2"/>
              <a:buNone/>
            </a:pPr>
            <a:r>
              <a:rPr lang="en-US" altLang="en-US" sz="1400"/>
              <a:t>1</a:t>
            </a:r>
            <a:r>
              <a:rPr lang="en-US" altLang="en-US" sz="1400" baseline="30000"/>
              <a:t>st</a:t>
            </a:r>
            <a:r>
              <a:rPr lang="en-US" altLang="en-US" sz="1400"/>
              <a:t> token is the name of the method, in this case it is GET The</a:t>
            </a:r>
          </a:p>
          <a:p>
            <a:pPr lvl="1">
              <a:lnSpc>
                <a:spcPct val="90000"/>
              </a:lnSpc>
              <a:buFont typeface="Wingdings" panose="05000000000000000000" pitchFamily="2" charset="2"/>
              <a:buNone/>
            </a:pPr>
            <a:r>
              <a:rPr lang="en-US" altLang="en-US" sz="1400"/>
              <a:t>2</a:t>
            </a:r>
            <a:r>
              <a:rPr lang="en-US" altLang="en-US" sz="1400" baseline="30000"/>
              <a:t>nd</a:t>
            </a:r>
            <a:r>
              <a:rPr lang="en-US" altLang="en-US" sz="1400"/>
              <a:t> token is the URI, that gives information about the location of the </a:t>
            </a:r>
          </a:p>
          <a:p>
            <a:pPr lvl="1">
              <a:lnSpc>
                <a:spcPct val="90000"/>
              </a:lnSpc>
              <a:buFont typeface="Wingdings" panose="05000000000000000000" pitchFamily="2" charset="2"/>
              <a:buNone/>
            </a:pPr>
            <a:r>
              <a:rPr lang="en-US" altLang="en-US" sz="1400"/>
              <a:t>resource to be gotten.</a:t>
            </a:r>
          </a:p>
          <a:p>
            <a:pPr lvl="1">
              <a:lnSpc>
                <a:spcPct val="90000"/>
              </a:lnSpc>
              <a:buFont typeface="Wingdings" panose="05000000000000000000" pitchFamily="2" charset="2"/>
              <a:buNone/>
            </a:pPr>
            <a:r>
              <a:rPr lang="en-US" altLang="en-US" sz="1400"/>
              <a:t>The last token is the version of HTTP to be used. </a:t>
            </a:r>
          </a:p>
          <a:p>
            <a:pPr>
              <a:lnSpc>
                <a:spcPct val="90000"/>
              </a:lnSpc>
            </a:pPr>
            <a:endParaRPr lang="en-US" altLang="en-US" sz="160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E3AE1B32-9804-4290-B28F-2B3C1615A6EE}"/>
              </a:ext>
            </a:extLst>
          </p:cNvPr>
          <p:cNvSpPr>
            <a:spLocks noGrp="1" noChangeArrowheads="1"/>
          </p:cNvSpPr>
          <p:nvPr>
            <p:ph type="title"/>
          </p:nvPr>
        </p:nvSpPr>
        <p:spPr/>
        <p:txBody>
          <a:bodyPr/>
          <a:lstStyle/>
          <a:p>
            <a:r>
              <a:rPr lang="en-US" altLang="en-US"/>
              <a:t>Handling Custom Error Page</a:t>
            </a:r>
          </a:p>
        </p:txBody>
      </p:sp>
      <p:sp>
        <p:nvSpPr>
          <p:cNvPr id="51203" name="Rectangle 3">
            <a:extLst>
              <a:ext uri="{FF2B5EF4-FFF2-40B4-BE49-F238E27FC236}">
                <a16:creationId xmlns:a16="http://schemas.microsoft.com/office/drawing/2014/main" id="{20BA3B7D-58EE-4EF8-8F0F-2154D921EAA5}"/>
              </a:ext>
            </a:extLst>
          </p:cNvPr>
          <p:cNvSpPr>
            <a:spLocks noGrp="1" noChangeArrowheads="1"/>
          </p:cNvSpPr>
          <p:nvPr>
            <p:ph type="body" idx="1"/>
          </p:nvPr>
        </p:nvSpPr>
        <p:spPr>
          <a:xfrm>
            <a:off x="1981200" y="1776414"/>
            <a:ext cx="8686800" cy="4624387"/>
          </a:xfrm>
        </p:spPr>
        <p:txBody>
          <a:bodyPr/>
          <a:lstStyle/>
          <a:p>
            <a:pPr>
              <a:buFontTx/>
              <a:buNone/>
            </a:pPr>
            <a:r>
              <a:rPr lang="en-US" altLang="en-US" sz="1600"/>
              <a:t>When dealing with NullPointerException, the following entry has to be </a:t>
            </a:r>
          </a:p>
          <a:p>
            <a:pPr>
              <a:buFontTx/>
              <a:buNone/>
            </a:pPr>
            <a:r>
              <a:rPr lang="en-US" altLang="en-US" sz="1600"/>
              <a:t>done in the web.xml file. Here, </a:t>
            </a:r>
            <a:r>
              <a:rPr lang="en-US" altLang="en-US" sz="1600" b="1"/>
              <a:t>errorNumber.jsp</a:t>
            </a:r>
            <a:r>
              <a:rPr lang="en-US" altLang="en-US" sz="1600"/>
              <a:t> is handling </a:t>
            </a:r>
          </a:p>
          <a:p>
            <a:pPr>
              <a:buFontTx/>
              <a:buNone/>
            </a:pPr>
            <a:r>
              <a:rPr lang="en-US" altLang="en-US" sz="1600"/>
              <a:t>NumberFormatException.</a:t>
            </a:r>
          </a:p>
          <a:p>
            <a:pPr>
              <a:buFontTx/>
              <a:buNone/>
            </a:pPr>
            <a:r>
              <a:rPr lang="en-US" altLang="en-US" sz="1600"/>
              <a:t>&lt;web-app&gt;</a:t>
            </a:r>
          </a:p>
          <a:p>
            <a:pPr>
              <a:buFontTx/>
              <a:buNone/>
            </a:pPr>
            <a:r>
              <a:rPr lang="en-US" altLang="en-US" sz="1600"/>
              <a:t>….</a:t>
            </a:r>
          </a:p>
          <a:p>
            <a:pPr>
              <a:buFontTx/>
              <a:buNone/>
            </a:pPr>
            <a:r>
              <a:rPr lang="en-US" altLang="en-US" sz="1600"/>
              <a:t>&lt;error-page&gt;</a:t>
            </a:r>
          </a:p>
          <a:p>
            <a:pPr>
              <a:buFontTx/>
              <a:buNone/>
            </a:pPr>
            <a:r>
              <a:rPr lang="en-US" altLang="en-US" sz="1600"/>
              <a:t>&lt;exception-type&gt;java.lang.NullPointerException&lt;/exception-type&gt;</a:t>
            </a:r>
          </a:p>
          <a:p>
            <a:pPr>
              <a:buFontTx/>
              <a:buNone/>
            </a:pPr>
            <a:r>
              <a:rPr lang="en-US" altLang="en-US" sz="1600"/>
              <a:t>&lt;location&gt;/errorpage.jsp&lt;/location&gt;</a:t>
            </a:r>
          </a:p>
          <a:p>
            <a:pPr>
              <a:buFontTx/>
              <a:buNone/>
            </a:pPr>
            <a:r>
              <a:rPr lang="en-US" altLang="en-US" sz="1600"/>
              <a:t>&lt;/error-page&gt;</a:t>
            </a:r>
          </a:p>
          <a:p>
            <a:pPr>
              <a:buFontTx/>
              <a:buNone/>
            </a:pPr>
            <a:r>
              <a:rPr lang="en-US" altLang="en-US" sz="1600"/>
              <a:t>….</a:t>
            </a:r>
          </a:p>
          <a:p>
            <a:pPr>
              <a:buFontTx/>
              <a:buNone/>
            </a:pPr>
            <a:r>
              <a:rPr lang="en-US" altLang="en-US" sz="1600"/>
              <a:t>&lt;/web-app&gt;</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a:extLst>
              <a:ext uri="{FF2B5EF4-FFF2-40B4-BE49-F238E27FC236}">
                <a16:creationId xmlns:a16="http://schemas.microsoft.com/office/drawing/2014/main" id="{05F5ED3D-1FDA-4573-A91C-E34EAE9D489B}"/>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04F4C4BD-EA18-45A0-9D7F-74DB748A27C1}" type="slidenum">
              <a:rPr lang="en-US" altLang="en-US" sz="1000" i="0">
                <a:solidFill>
                  <a:srgbClr val="FFFFFF"/>
                </a:solidFill>
              </a:rPr>
              <a:pPr algn="l" eaLnBrk="1" hangingPunct="1"/>
              <a:t>271</a:t>
            </a:fld>
            <a:endParaRPr lang="en-US" altLang="en-US" sz="1000" i="0">
              <a:solidFill>
                <a:srgbClr val="FFFFFF"/>
              </a:solidFill>
            </a:endParaRPr>
          </a:p>
        </p:txBody>
      </p:sp>
      <p:sp>
        <p:nvSpPr>
          <p:cNvPr id="805891" name="Rectangle 2">
            <a:extLst>
              <a:ext uri="{FF2B5EF4-FFF2-40B4-BE49-F238E27FC236}">
                <a16:creationId xmlns:a16="http://schemas.microsoft.com/office/drawing/2014/main" id="{E4F7A68E-F143-469F-A51A-172C1EABFBA5}"/>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Summary</a:t>
            </a:r>
          </a:p>
        </p:txBody>
      </p:sp>
      <p:sp>
        <p:nvSpPr>
          <p:cNvPr id="52228" name="Rectangle 3">
            <a:extLst>
              <a:ext uri="{FF2B5EF4-FFF2-40B4-BE49-F238E27FC236}">
                <a16:creationId xmlns:a16="http://schemas.microsoft.com/office/drawing/2014/main" id="{D4780C81-0DDE-4F18-A626-2511FC8B72B3}"/>
              </a:ext>
            </a:extLst>
          </p:cNvPr>
          <p:cNvSpPr>
            <a:spLocks noGrp="1" noChangeArrowheads="1"/>
          </p:cNvSpPr>
          <p:nvPr>
            <p:ph type="body" idx="4294967295"/>
          </p:nvPr>
        </p:nvSpPr>
        <p:spPr/>
        <p:txBody>
          <a:bodyPr/>
          <a:lstStyle/>
          <a:p>
            <a:pPr>
              <a:lnSpc>
                <a:spcPct val="80000"/>
              </a:lnSpc>
            </a:pPr>
            <a:r>
              <a:rPr lang="en-US" altLang="en-US" sz="1800"/>
              <a:t>JSP is an extensible Web technology that uses template data, custom elements, scripting languages, and server-side Java objects to return dynamic content to a client</a:t>
            </a:r>
          </a:p>
          <a:p>
            <a:pPr>
              <a:lnSpc>
                <a:spcPct val="80000"/>
              </a:lnSpc>
            </a:pPr>
            <a:r>
              <a:rPr lang="en-US" altLang="en-US" sz="1800"/>
              <a:t>JSP are complied automatically</a:t>
            </a:r>
          </a:p>
          <a:p>
            <a:pPr>
              <a:lnSpc>
                <a:spcPct val="80000"/>
              </a:lnSpc>
            </a:pPr>
            <a:r>
              <a:rPr lang="en-US" altLang="en-US" sz="1800"/>
              <a:t>Content and display logic are separated normal HTML tags can be used directly in JSP</a:t>
            </a:r>
          </a:p>
          <a:p>
            <a:pPr>
              <a:lnSpc>
                <a:spcPct val="80000"/>
              </a:lnSpc>
            </a:pPr>
            <a:r>
              <a:rPr lang="en-US" altLang="en-US" sz="1800"/>
              <a:t>The strength of JSP lies in displaying content.</a:t>
            </a:r>
          </a:p>
          <a:p>
            <a:pPr>
              <a:lnSpc>
                <a:spcPct val="80000"/>
              </a:lnSpc>
            </a:pPr>
            <a:r>
              <a:rPr lang="en-US" altLang="en-US" sz="1800"/>
              <a:t>Life cycle of JSP consists of</a:t>
            </a:r>
          </a:p>
          <a:p>
            <a:pPr lvl="1">
              <a:lnSpc>
                <a:spcPct val="80000"/>
              </a:lnSpc>
            </a:pPr>
            <a:r>
              <a:rPr lang="en-US" altLang="en-US" sz="1800"/>
              <a:t>Translation</a:t>
            </a:r>
          </a:p>
          <a:p>
            <a:pPr lvl="1">
              <a:lnSpc>
                <a:spcPct val="80000"/>
              </a:lnSpc>
            </a:pPr>
            <a:r>
              <a:rPr lang="en-US" altLang="en-US" sz="1800"/>
              <a:t>Compilation</a:t>
            </a:r>
          </a:p>
          <a:p>
            <a:pPr lvl="1">
              <a:lnSpc>
                <a:spcPct val="80000"/>
              </a:lnSpc>
            </a:pPr>
            <a:r>
              <a:rPr lang="en-US" altLang="en-US" sz="1800"/>
              <a:t>Execution</a:t>
            </a:r>
          </a:p>
          <a:p>
            <a:pPr>
              <a:lnSpc>
                <a:spcPct val="80000"/>
              </a:lnSpc>
            </a:pPr>
            <a:endParaRPr lang="en-US" altLang="en-US" sz="180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a:extLst>
              <a:ext uri="{FF2B5EF4-FFF2-40B4-BE49-F238E27FC236}">
                <a16:creationId xmlns:a16="http://schemas.microsoft.com/office/drawing/2014/main" id="{3FFBBEFB-E708-4C5E-858A-BD28902DBCCA}"/>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C71F36DF-BE46-4844-8EF0-885E6B59C696}" type="slidenum">
              <a:rPr lang="en-US" altLang="en-US" sz="1000" i="0">
                <a:solidFill>
                  <a:srgbClr val="FFFFFF"/>
                </a:solidFill>
              </a:rPr>
              <a:pPr algn="l" eaLnBrk="1" hangingPunct="1"/>
              <a:t>272</a:t>
            </a:fld>
            <a:endParaRPr lang="en-US" altLang="en-US" sz="1000" i="0">
              <a:solidFill>
                <a:srgbClr val="FFFFFF"/>
              </a:solidFill>
            </a:endParaRPr>
          </a:p>
        </p:txBody>
      </p:sp>
      <p:sp>
        <p:nvSpPr>
          <p:cNvPr id="806915" name="Rectangle 2">
            <a:extLst>
              <a:ext uri="{FF2B5EF4-FFF2-40B4-BE49-F238E27FC236}">
                <a16:creationId xmlns:a16="http://schemas.microsoft.com/office/drawing/2014/main" id="{B5CDDAC2-A698-4473-ABEC-AC4BC135AFF0}"/>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Summary (Contd.)</a:t>
            </a:r>
          </a:p>
        </p:txBody>
      </p:sp>
      <p:sp>
        <p:nvSpPr>
          <p:cNvPr id="53252" name="Rectangle 3">
            <a:extLst>
              <a:ext uri="{FF2B5EF4-FFF2-40B4-BE49-F238E27FC236}">
                <a16:creationId xmlns:a16="http://schemas.microsoft.com/office/drawing/2014/main" id="{A2C45557-E3E5-444D-9135-76D5C1505708}"/>
              </a:ext>
            </a:extLst>
          </p:cNvPr>
          <p:cNvSpPr>
            <a:spLocks noGrp="1" noChangeArrowheads="1"/>
          </p:cNvSpPr>
          <p:nvPr>
            <p:ph type="body" idx="4294967295"/>
          </p:nvPr>
        </p:nvSpPr>
        <p:spPr/>
        <p:txBody>
          <a:bodyPr/>
          <a:lstStyle/>
          <a:p>
            <a:pPr>
              <a:lnSpc>
                <a:spcPct val="80000"/>
              </a:lnSpc>
            </a:pPr>
            <a:r>
              <a:rPr lang="en-US" altLang="en-US" sz="1800"/>
              <a:t>The JSP lifecycle methods are:</a:t>
            </a:r>
          </a:p>
          <a:p>
            <a:pPr lvl="1">
              <a:lnSpc>
                <a:spcPct val="80000"/>
              </a:lnSpc>
            </a:pPr>
            <a:r>
              <a:rPr lang="en-US" altLang="en-US" sz="1800"/>
              <a:t> jspInit()</a:t>
            </a:r>
          </a:p>
          <a:p>
            <a:pPr lvl="1">
              <a:lnSpc>
                <a:spcPct val="80000"/>
              </a:lnSpc>
            </a:pPr>
            <a:r>
              <a:rPr lang="en-US" altLang="en-US" sz="1800"/>
              <a:t> _jspService()</a:t>
            </a:r>
          </a:p>
          <a:p>
            <a:pPr lvl="1">
              <a:lnSpc>
                <a:spcPct val="80000"/>
              </a:lnSpc>
            </a:pPr>
            <a:r>
              <a:rPr lang="en-US" altLang="en-US" sz="1800"/>
              <a:t> jspDestroy()</a:t>
            </a:r>
          </a:p>
          <a:p>
            <a:pPr>
              <a:lnSpc>
                <a:spcPct val="80000"/>
              </a:lnSpc>
            </a:pPr>
            <a:r>
              <a:rPr lang="en-US" altLang="en-US" sz="1800"/>
              <a:t>Scripting Elements are used to create Objects, define methods and manage the flow control.</a:t>
            </a:r>
          </a:p>
          <a:p>
            <a:pPr>
              <a:lnSpc>
                <a:spcPct val="80000"/>
              </a:lnSpc>
            </a:pPr>
            <a:r>
              <a:rPr lang="en-US" altLang="en-US" sz="1800"/>
              <a:t>the different JSP constructs are:</a:t>
            </a:r>
          </a:p>
          <a:p>
            <a:pPr lvl="1">
              <a:lnSpc>
                <a:spcPct val="80000"/>
              </a:lnSpc>
            </a:pPr>
            <a:r>
              <a:rPr lang="en-US" altLang="en-US" sz="1800"/>
              <a:t>Scripting Elements</a:t>
            </a:r>
          </a:p>
          <a:p>
            <a:pPr lvl="2">
              <a:lnSpc>
                <a:spcPct val="80000"/>
              </a:lnSpc>
            </a:pPr>
            <a:r>
              <a:rPr lang="en-US" altLang="en-US" sz="1800"/>
              <a:t>Scriptlets</a:t>
            </a:r>
          </a:p>
          <a:p>
            <a:pPr lvl="2">
              <a:lnSpc>
                <a:spcPct val="80000"/>
              </a:lnSpc>
            </a:pPr>
            <a:r>
              <a:rPr lang="en-US" altLang="en-US" sz="1800"/>
              <a:t>Declaration</a:t>
            </a:r>
          </a:p>
          <a:p>
            <a:pPr lvl="2">
              <a:lnSpc>
                <a:spcPct val="80000"/>
              </a:lnSpc>
            </a:pPr>
            <a:r>
              <a:rPr lang="en-US" altLang="en-US" sz="1800"/>
              <a:t>Expression</a:t>
            </a:r>
          </a:p>
          <a:p>
            <a:pPr>
              <a:lnSpc>
                <a:spcPct val="80000"/>
              </a:lnSpc>
            </a:pPr>
            <a:endParaRPr lang="en-US" altLang="en-US" sz="1800"/>
          </a:p>
          <a:p>
            <a:pPr>
              <a:lnSpc>
                <a:spcPct val="80000"/>
              </a:lnSpc>
              <a:buFontTx/>
              <a:buNone/>
            </a:pPr>
            <a:r>
              <a:rPr lang="en-US" altLang="en-US" sz="1800"/>
              <a:t>	</a:t>
            </a: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a:extLst>
              <a:ext uri="{FF2B5EF4-FFF2-40B4-BE49-F238E27FC236}">
                <a16:creationId xmlns:a16="http://schemas.microsoft.com/office/drawing/2014/main" id="{E99B1BF4-65E3-4300-8394-3F1DBB49A332}"/>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74576B2E-54F6-4285-AEEF-0A5519DE8B8A}" type="slidenum">
              <a:rPr lang="en-US" altLang="en-US" sz="1000" i="0">
                <a:solidFill>
                  <a:srgbClr val="FFFFFF"/>
                </a:solidFill>
              </a:rPr>
              <a:pPr algn="l" eaLnBrk="1" hangingPunct="1"/>
              <a:t>273</a:t>
            </a:fld>
            <a:endParaRPr lang="en-US" altLang="en-US" sz="1000" i="0">
              <a:solidFill>
                <a:srgbClr val="FFFFFF"/>
              </a:solidFill>
            </a:endParaRPr>
          </a:p>
        </p:txBody>
      </p:sp>
      <p:sp>
        <p:nvSpPr>
          <p:cNvPr id="807939" name="Rectangle 2">
            <a:extLst>
              <a:ext uri="{FF2B5EF4-FFF2-40B4-BE49-F238E27FC236}">
                <a16:creationId xmlns:a16="http://schemas.microsoft.com/office/drawing/2014/main" id="{61E51A4C-A8D8-45A0-AC83-A03C8EB909A9}"/>
              </a:ext>
            </a:extLst>
          </p:cNvPr>
          <p:cNvSpPr>
            <a:spLocks noGrp="1" noChangeArrowheads="1"/>
          </p:cNvSpPr>
          <p:nvPr>
            <p:ph type="title" idx="4294967295"/>
          </p:nvPr>
        </p:nvSpPr>
        <p:spPr>
          <a:effectLst>
            <a:outerShdw dist="17961" dir="2700000" algn="ctr" rotWithShape="0">
              <a:srgbClr val="676D97"/>
            </a:outerShdw>
          </a:effectLst>
        </p:spPr>
        <p:txBody>
          <a:bodyPr/>
          <a:lstStyle/>
          <a:p>
            <a:pPr>
              <a:defRPr/>
            </a:pPr>
            <a:r>
              <a:rPr lang="en-US"/>
              <a:t>Summary (Contd.)</a:t>
            </a:r>
          </a:p>
        </p:txBody>
      </p:sp>
      <p:sp>
        <p:nvSpPr>
          <p:cNvPr id="54276" name="Rectangle 3">
            <a:extLst>
              <a:ext uri="{FF2B5EF4-FFF2-40B4-BE49-F238E27FC236}">
                <a16:creationId xmlns:a16="http://schemas.microsoft.com/office/drawing/2014/main" id="{B2A330B7-FA6C-467A-B31F-328DCFC6BBB0}"/>
              </a:ext>
            </a:extLst>
          </p:cNvPr>
          <p:cNvSpPr>
            <a:spLocks noGrp="1" noChangeArrowheads="1"/>
          </p:cNvSpPr>
          <p:nvPr>
            <p:ph type="body" idx="4294967295"/>
          </p:nvPr>
        </p:nvSpPr>
        <p:spPr/>
        <p:txBody>
          <a:bodyPr/>
          <a:lstStyle/>
          <a:p>
            <a:r>
              <a:rPr lang="en-US" altLang="en-US" sz="1800"/>
              <a:t>Directives </a:t>
            </a:r>
          </a:p>
          <a:p>
            <a:pPr lvl="1"/>
            <a:r>
              <a:rPr lang="en-US" altLang="en-US" sz="1800"/>
              <a:t>page</a:t>
            </a:r>
          </a:p>
          <a:p>
            <a:pPr lvl="1"/>
            <a:r>
              <a:rPr lang="en-US" altLang="en-US" sz="1800"/>
              <a:t>include</a:t>
            </a:r>
          </a:p>
          <a:p>
            <a:pPr lvl="1"/>
            <a:r>
              <a:rPr lang="en-US" altLang="en-US" sz="1800"/>
              <a:t>taglib</a:t>
            </a:r>
          </a:p>
          <a:p>
            <a:r>
              <a:rPr lang="en-US" altLang="en-US" sz="1800"/>
              <a:t>There are a set of objects that are available for use in JSP documents without being declared in the JSP page:</a:t>
            </a:r>
          </a:p>
          <a:p>
            <a:pPr lvl="1"/>
            <a:r>
              <a:rPr lang="en-US" altLang="en-US" sz="1800"/>
              <a:t>request, response, out, page,</a:t>
            </a:r>
          </a:p>
          <a:p>
            <a:pPr lvl="1"/>
            <a:r>
              <a:rPr lang="en-US" altLang="en-US" sz="1800"/>
              <a:t>pageContext, exception,</a:t>
            </a:r>
          </a:p>
          <a:p>
            <a:pPr lvl="1"/>
            <a:r>
              <a:rPr lang="en-US" altLang="en-US" sz="1800"/>
              <a:t>application, session, application</a:t>
            </a:r>
          </a:p>
          <a:p>
            <a:endParaRPr lang="en-US" altLang="en-US" sz="1800"/>
          </a:p>
          <a:p>
            <a:endParaRPr lang="en-US" altLang="en-US" sz="1800"/>
          </a:p>
          <a:p>
            <a:endParaRPr lang="en-US" altLang="en-US" sz="180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a:extLst>
              <a:ext uri="{FF2B5EF4-FFF2-40B4-BE49-F238E27FC236}">
                <a16:creationId xmlns:a16="http://schemas.microsoft.com/office/drawing/2014/main" id="{22C209DC-A050-421D-94E2-E100D988EC99}"/>
              </a:ext>
            </a:extLst>
          </p:cNvPr>
          <p:cNvSpPr>
            <a:spLocks noGrp="1" noChangeArrowheads="1"/>
          </p:cNvSpPr>
          <p:nvPr>
            <p:ph type="title"/>
          </p:nvPr>
        </p:nvSpPr>
        <p:spPr>
          <a:effectLst>
            <a:outerShdw dist="17961" dir="2700000" algn="ctr" rotWithShape="0">
              <a:srgbClr val="676D97"/>
            </a:outerShdw>
          </a:effectLst>
        </p:spPr>
        <p:txBody>
          <a:bodyPr/>
          <a:lstStyle/>
          <a:p>
            <a:pPr>
              <a:defRPr/>
            </a:pPr>
            <a:r>
              <a:rPr lang="en-US"/>
              <a:t>Using  JSP standard Actions</a:t>
            </a:r>
          </a:p>
        </p:txBody>
      </p:sp>
      <p:sp>
        <p:nvSpPr>
          <p:cNvPr id="55299" name="Rectangle 3">
            <a:extLst>
              <a:ext uri="{FF2B5EF4-FFF2-40B4-BE49-F238E27FC236}">
                <a16:creationId xmlns:a16="http://schemas.microsoft.com/office/drawing/2014/main" id="{012ACB96-1F2C-4C46-BB54-D3A1807CE845}"/>
              </a:ext>
            </a:extLst>
          </p:cNvPr>
          <p:cNvSpPr>
            <a:spLocks noGrp="1" noChangeArrowheads="1"/>
          </p:cNvSpPr>
          <p:nvPr>
            <p:ph type="body" idx="1"/>
          </p:nvPr>
        </p:nvSpPr>
        <p:spPr/>
        <p:txBody>
          <a:bodyPr/>
          <a:lstStyle/>
          <a:p>
            <a:pPr>
              <a:lnSpc>
                <a:spcPct val="90000"/>
              </a:lnSpc>
            </a:pPr>
            <a:r>
              <a:rPr lang="en-US" altLang="en-US" sz="1800"/>
              <a:t>The JSP standard actions provide an abstraction that can be used to easily encapsulate common actions.</a:t>
            </a:r>
          </a:p>
          <a:p>
            <a:pPr>
              <a:lnSpc>
                <a:spcPct val="90000"/>
              </a:lnSpc>
            </a:pPr>
            <a:r>
              <a:rPr lang="en-US" altLang="en-US" sz="1800"/>
              <a:t>The commonly used JSP actions are:</a:t>
            </a:r>
          </a:p>
          <a:p>
            <a:pPr lvl="1">
              <a:lnSpc>
                <a:spcPct val="90000"/>
              </a:lnSpc>
            </a:pPr>
            <a:r>
              <a:rPr lang="en-US" altLang="en-US" sz="1800"/>
              <a:t>&lt;jsp:include&gt;</a:t>
            </a:r>
          </a:p>
          <a:p>
            <a:pPr lvl="1">
              <a:lnSpc>
                <a:spcPct val="90000"/>
              </a:lnSpc>
            </a:pPr>
            <a:r>
              <a:rPr lang="en-US" altLang="en-US" sz="1800"/>
              <a:t>&lt;jsp:forward&gt;</a:t>
            </a:r>
          </a:p>
          <a:p>
            <a:pPr lvl="1">
              <a:lnSpc>
                <a:spcPct val="90000"/>
              </a:lnSpc>
            </a:pPr>
            <a:r>
              <a:rPr lang="en-US" altLang="en-US" sz="1800"/>
              <a:t>&lt;jsp:param&gt;</a:t>
            </a:r>
          </a:p>
          <a:p>
            <a:pPr lvl="1">
              <a:lnSpc>
                <a:spcPct val="90000"/>
              </a:lnSpc>
            </a:pPr>
            <a:r>
              <a:rPr lang="en-US" altLang="en-US" sz="1800"/>
              <a:t>&lt;jsp:useBean&gt;</a:t>
            </a:r>
          </a:p>
          <a:p>
            <a:pPr lvl="1">
              <a:lnSpc>
                <a:spcPct val="90000"/>
              </a:lnSpc>
            </a:pPr>
            <a:r>
              <a:rPr lang="en-US" altLang="en-US" sz="1800"/>
              <a:t>&lt;jsp:setProperty&gt;</a:t>
            </a:r>
          </a:p>
          <a:p>
            <a:pPr lvl="1">
              <a:lnSpc>
                <a:spcPct val="90000"/>
              </a:lnSpc>
            </a:pPr>
            <a:r>
              <a:rPr lang="en-US" altLang="en-US" sz="1800"/>
              <a:t>&lt;jsp:getProperty&gt;</a:t>
            </a:r>
          </a:p>
          <a:p>
            <a:pPr lvl="1">
              <a:lnSpc>
                <a:spcPct val="90000"/>
              </a:lnSpc>
            </a:pPr>
            <a:r>
              <a:rPr lang="en-US" altLang="en-US" sz="1800"/>
              <a:t>&lt;jsp:plugin&gt;</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2">
            <a:extLst>
              <a:ext uri="{FF2B5EF4-FFF2-40B4-BE49-F238E27FC236}">
                <a16:creationId xmlns:a16="http://schemas.microsoft.com/office/drawing/2014/main" id="{606690C9-3358-48BA-B071-6128647F4A72}"/>
              </a:ext>
            </a:extLst>
          </p:cNvPr>
          <p:cNvSpPr>
            <a:spLocks noGrp="1" noChangeArrowheads="1"/>
          </p:cNvSpPr>
          <p:nvPr>
            <p:ph type="title"/>
          </p:nvPr>
        </p:nvSpPr>
        <p:spPr>
          <a:effectLst>
            <a:outerShdw dist="17961" dir="2700000" algn="ctr" rotWithShape="0">
              <a:srgbClr val="676D97"/>
            </a:outerShdw>
          </a:effectLst>
        </p:spPr>
        <p:txBody>
          <a:bodyPr/>
          <a:lstStyle/>
          <a:p>
            <a:pPr>
              <a:defRPr/>
            </a:pPr>
            <a:r>
              <a:rPr lang="en-US"/>
              <a:t>Transferring control to other Web Components</a:t>
            </a:r>
          </a:p>
        </p:txBody>
      </p:sp>
      <p:sp>
        <p:nvSpPr>
          <p:cNvPr id="56323" name="Rectangle 3">
            <a:extLst>
              <a:ext uri="{FF2B5EF4-FFF2-40B4-BE49-F238E27FC236}">
                <a16:creationId xmlns:a16="http://schemas.microsoft.com/office/drawing/2014/main" id="{CD8EA1F5-6C99-4AF7-BD63-E4A870FFDDBF}"/>
              </a:ext>
            </a:extLst>
          </p:cNvPr>
          <p:cNvSpPr>
            <a:spLocks noGrp="1" noChangeArrowheads="1"/>
          </p:cNvSpPr>
          <p:nvPr>
            <p:ph type="body" idx="1"/>
          </p:nvPr>
        </p:nvSpPr>
        <p:spPr/>
        <p:txBody>
          <a:bodyPr/>
          <a:lstStyle/>
          <a:p>
            <a:pPr>
              <a:lnSpc>
                <a:spcPct val="90000"/>
              </a:lnSpc>
            </a:pPr>
            <a:r>
              <a:rPr lang="en-US" altLang="en-US" sz="1800"/>
              <a:t>&lt;jsp:include&gt;</a:t>
            </a:r>
          </a:p>
          <a:p>
            <a:pPr lvl="1">
              <a:lnSpc>
                <a:spcPct val="90000"/>
              </a:lnSpc>
            </a:pPr>
            <a:r>
              <a:rPr lang="en-US" altLang="en-US" sz="1800"/>
              <a:t> Is processed when a JSP page is executed</a:t>
            </a:r>
          </a:p>
          <a:p>
            <a:pPr lvl="1">
              <a:lnSpc>
                <a:spcPct val="90000"/>
              </a:lnSpc>
            </a:pPr>
            <a:r>
              <a:rPr lang="en-US" altLang="en-US" sz="1800"/>
              <a:t> Allows you to include either a static or dynamic resource in a JSP file</a:t>
            </a:r>
          </a:p>
          <a:p>
            <a:pPr lvl="2">
              <a:lnSpc>
                <a:spcPct val="90000"/>
              </a:lnSpc>
            </a:pPr>
            <a:r>
              <a:rPr lang="en-US" altLang="en-US" sz="1800"/>
              <a:t> static: its content is inserted into the calling JSP file</a:t>
            </a:r>
          </a:p>
          <a:p>
            <a:pPr lvl="2">
              <a:lnSpc>
                <a:spcPct val="90000"/>
              </a:lnSpc>
            </a:pPr>
            <a:r>
              <a:rPr lang="en-US" altLang="en-US" sz="1800"/>
              <a:t> dynamic: the request is sent to the included resource, the included page is executed, and then the result is included in the response from the calling JSP page.</a:t>
            </a:r>
          </a:p>
          <a:p>
            <a:pPr>
              <a:lnSpc>
                <a:spcPct val="90000"/>
              </a:lnSpc>
            </a:pPr>
            <a:r>
              <a:rPr lang="en-US" altLang="en-US" sz="1800"/>
              <a:t>Syntax and example</a:t>
            </a:r>
          </a:p>
          <a:p>
            <a:pPr lvl="1">
              <a:lnSpc>
                <a:spcPct val="90000"/>
              </a:lnSpc>
            </a:pPr>
            <a:r>
              <a:rPr lang="en-US" altLang="en-US" sz="1800"/>
              <a:t> Syntax - &lt;jsp:include page="includedPage" /&gt;</a:t>
            </a:r>
          </a:p>
          <a:p>
            <a:pPr lvl="1">
              <a:lnSpc>
                <a:spcPct val="90000"/>
              </a:lnSpc>
            </a:pPr>
            <a:r>
              <a:rPr lang="en-US" altLang="en-US" sz="1800"/>
              <a:t> Example - &lt;jsp:include page="date.jsp"/&gt;</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4" name="Rectangle 2">
            <a:extLst>
              <a:ext uri="{FF2B5EF4-FFF2-40B4-BE49-F238E27FC236}">
                <a16:creationId xmlns:a16="http://schemas.microsoft.com/office/drawing/2014/main" id="{7B3BEBBD-271D-46DE-953B-F02DB0ADD7F7}"/>
              </a:ext>
            </a:extLst>
          </p:cNvPr>
          <p:cNvSpPr>
            <a:spLocks noGrp="1" noChangeArrowheads="1"/>
          </p:cNvSpPr>
          <p:nvPr>
            <p:ph type="title"/>
          </p:nvPr>
        </p:nvSpPr>
        <p:spPr>
          <a:effectLst>
            <a:outerShdw dist="17961" dir="2700000" algn="ctr" rotWithShape="0">
              <a:srgbClr val="676D97"/>
            </a:outerShdw>
          </a:effectLst>
        </p:spPr>
        <p:txBody>
          <a:bodyPr/>
          <a:lstStyle/>
          <a:p>
            <a:pPr>
              <a:defRPr/>
            </a:pPr>
            <a:r>
              <a:rPr lang="en-US"/>
              <a:t>Exercise</a:t>
            </a:r>
          </a:p>
        </p:txBody>
      </p:sp>
      <p:sp>
        <p:nvSpPr>
          <p:cNvPr id="57347" name="Rectangle 3">
            <a:extLst>
              <a:ext uri="{FF2B5EF4-FFF2-40B4-BE49-F238E27FC236}">
                <a16:creationId xmlns:a16="http://schemas.microsoft.com/office/drawing/2014/main" id="{8DDC45CB-7308-41A7-8AAC-22F834CD07B3}"/>
              </a:ext>
            </a:extLst>
          </p:cNvPr>
          <p:cNvSpPr>
            <a:spLocks noGrp="1" noChangeArrowheads="1"/>
          </p:cNvSpPr>
          <p:nvPr>
            <p:ph type="body" idx="1"/>
          </p:nvPr>
        </p:nvSpPr>
        <p:spPr/>
        <p:txBody>
          <a:bodyPr/>
          <a:lstStyle/>
          <a:p>
            <a:r>
              <a:rPr lang="en-US" altLang="en-US" sz="1800"/>
              <a:t>FreshHorizon wants to display their company logo in the header section and their address details in the footer section. They have two separate files that contains the company logo and company address details respectively. They want to plug-in this information in their main page in header and footer section. </a:t>
            </a:r>
          </a:p>
          <a:p>
            <a:pPr>
              <a:buFontTx/>
              <a:buNone/>
            </a:pPr>
            <a:r>
              <a:rPr lang="en-US" altLang="en-US" sz="1800"/>
              <a:t>	So, you as a web developer for the company try to suggest a solution and implement the same.</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8" name="Rectangle 2">
            <a:extLst>
              <a:ext uri="{FF2B5EF4-FFF2-40B4-BE49-F238E27FC236}">
                <a16:creationId xmlns:a16="http://schemas.microsoft.com/office/drawing/2014/main" id="{DAA571EF-F096-4932-9E6A-6DA36F171F39}"/>
              </a:ext>
            </a:extLst>
          </p:cNvPr>
          <p:cNvSpPr>
            <a:spLocks noGrp="1" noChangeArrowheads="1"/>
          </p:cNvSpPr>
          <p:nvPr>
            <p:ph type="title"/>
          </p:nvPr>
        </p:nvSpPr>
        <p:spPr>
          <a:effectLst>
            <a:outerShdw dist="17961" dir="2700000" algn="ctr" rotWithShape="0">
              <a:srgbClr val="676D97"/>
            </a:outerShdw>
          </a:effectLst>
        </p:spPr>
        <p:txBody>
          <a:bodyPr/>
          <a:lstStyle/>
          <a:p>
            <a:pPr>
              <a:defRPr/>
            </a:pPr>
            <a:r>
              <a:rPr lang="en-US"/>
              <a:t>Transferring control to other Web Components</a:t>
            </a:r>
          </a:p>
        </p:txBody>
      </p:sp>
      <p:sp>
        <p:nvSpPr>
          <p:cNvPr id="58371" name="Rectangle 3">
            <a:extLst>
              <a:ext uri="{FF2B5EF4-FFF2-40B4-BE49-F238E27FC236}">
                <a16:creationId xmlns:a16="http://schemas.microsoft.com/office/drawing/2014/main" id="{6D4A5AF2-65EB-42A1-BF3C-7C1BD8CD5D95}"/>
              </a:ext>
            </a:extLst>
          </p:cNvPr>
          <p:cNvSpPr>
            <a:spLocks noGrp="1" noChangeArrowheads="1"/>
          </p:cNvSpPr>
          <p:nvPr>
            <p:ph type="body" idx="1"/>
          </p:nvPr>
        </p:nvSpPr>
        <p:spPr/>
        <p:txBody>
          <a:bodyPr/>
          <a:lstStyle/>
          <a:p>
            <a:pPr>
              <a:lnSpc>
                <a:spcPct val="90000"/>
              </a:lnSpc>
            </a:pPr>
            <a:r>
              <a:rPr lang="en-US" altLang="en-US" sz="1800"/>
              <a:t>&lt;jsp:forward &gt;</a:t>
            </a:r>
          </a:p>
          <a:p>
            <a:pPr lvl="1">
              <a:lnSpc>
                <a:spcPct val="90000"/>
              </a:lnSpc>
            </a:pPr>
            <a:r>
              <a:rPr lang="en-US" altLang="en-US" sz="1800"/>
              <a:t>This action enables the JSP engine to dispatch, at runtime, the current request to a static resource,  servlet, or another JSP.</a:t>
            </a:r>
          </a:p>
          <a:p>
            <a:pPr lvl="1">
              <a:lnSpc>
                <a:spcPct val="90000"/>
              </a:lnSpc>
            </a:pPr>
            <a:r>
              <a:rPr lang="en-US" altLang="en-US" sz="1800"/>
              <a:t>The appearance of this action terminates the execution of the current page.</a:t>
            </a:r>
          </a:p>
          <a:p>
            <a:pPr>
              <a:lnSpc>
                <a:spcPct val="90000"/>
              </a:lnSpc>
            </a:pPr>
            <a:r>
              <a:rPr lang="en-US" altLang="en-US" sz="1800"/>
              <a:t>Syntax and example</a:t>
            </a:r>
          </a:p>
          <a:p>
            <a:pPr lvl="2">
              <a:lnSpc>
                <a:spcPct val="90000"/>
              </a:lnSpc>
            </a:pPr>
            <a:r>
              <a:rPr lang="en-US" altLang="en-US" sz="1800"/>
              <a:t> Syntax - &lt;jsp:forward page="includedPage" /&gt;</a:t>
            </a:r>
          </a:p>
          <a:p>
            <a:pPr lvl="2">
              <a:lnSpc>
                <a:spcPct val="90000"/>
              </a:lnSpc>
            </a:pPr>
            <a:r>
              <a:rPr lang="en-US" altLang="en-US" sz="1800"/>
              <a:t> Example - &lt;jsp:forward page="date.jsp"/&gt;</a:t>
            </a:r>
          </a:p>
          <a:p>
            <a:pPr lvl="1">
              <a:lnSpc>
                <a:spcPct val="90000"/>
              </a:lnSpc>
            </a:pPr>
            <a:r>
              <a:rPr lang="en-US" altLang="en-US" sz="1800"/>
              <a:t>The page attribute represents the relative URL of the target forward.</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6" name="Rectangle 2">
            <a:extLst>
              <a:ext uri="{FF2B5EF4-FFF2-40B4-BE49-F238E27FC236}">
                <a16:creationId xmlns:a16="http://schemas.microsoft.com/office/drawing/2014/main" id="{2DB925E0-A912-4B7F-BF07-B40C597DE869}"/>
              </a:ext>
            </a:extLst>
          </p:cNvPr>
          <p:cNvSpPr>
            <a:spLocks noGrp="1" noChangeArrowheads="1"/>
          </p:cNvSpPr>
          <p:nvPr>
            <p:ph type="title"/>
          </p:nvPr>
        </p:nvSpPr>
        <p:spPr>
          <a:effectLst>
            <a:outerShdw dist="17961" dir="2700000" algn="ctr" rotWithShape="0">
              <a:srgbClr val="676D97"/>
            </a:outerShdw>
          </a:effectLst>
        </p:spPr>
        <p:txBody>
          <a:bodyPr/>
          <a:lstStyle/>
          <a:p>
            <a:pPr>
              <a:defRPr/>
            </a:pPr>
            <a:r>
              <a:rPr lang="en-US"/>
              <a:t>Transferring control to other Web Components</a:t>
            </a:r>
          </a:p>
        </p:txBody>
      </p:sp>
      <p:sp>
        <p:nvSpPr>
          <p:cNvPr id="59395" name="Rectangle 3">
            <a:extLst>
              <a:ext uri="{FF2B5EF4-FFF2-40B4-BE49-F238E27FC236}">
                <a16:creationId xmlns:a16="http://schemas.microsoft.com/office/drawing/2014/main" id="{6713B927-F3A7-4A8C-ACE5-2103689B7BBC}"/>
              </a:ext>
            </a:extLst>
          </p:cNvPr>
          <p:cNvSpPr>
            <a:spLocks noGrp="1" noChangeArrowheads="1"/>
          </p:cNvSpPr>
          <p:nvPr>
            <p:ph type="body" idx="1"/>
          </p:nvPr>
        </p:nvSpPr>
        <p:spPr/>
        <p:txBody>
          <a:bodyPr/>
          <a:lstStyle/>
          <a:p>
            <a:r>
              <a:rPr lang="en-US" altLang="en-US" sz="1800"/>
              <a:t>&lt;jsp:param&gt;</a:t>
            </a:r>
          </a:p>
          <a:p>
            <a:pPr lvl="1"/>
            <a:r>
              <a:rPr lang="en-US" altLang="en-US" sz="1800"/>
              <a:t>This action is used to provide name/value pairs of information by including them as subattributes of the &lt;jsp:forward&gt;,&lt;jsp:include&gt; and &lt;jsp:plugin&gt; actions</a:t>
            </a:r>
          </a:p>
          <a:p>
            <a:r>
              <a:rPr lang="en-US" altLang="en-US" sz="1800"/>
              <a:t>Syntax</a:t>
            </a:r>
          </a:p>
          <a:p>
            <a:pPr lvl="1"/>
            <a:r>
              <a:rPr lang="en-US" altLang="en-US" sz="1800"/>
              <a:t>&lt;jsp:param name=“paramname” value=“paramvalue” /&gt;</a:t>
            </a:r>
          </a:p>
          <a:p>
            <a:pPr lvl="1"/>
            <a:r>
              <a:rPr lang="en-US" altLang="en-US" sz="1800"/>
              <a:t>name attribute refers the name of the attribute being referenced</a:t>
            </a:r>
          </a:p>
          <a:p>
            <a:pPr lvl="1"/>
            <a:r>
              <a:rPr lang="en-US" altLang="en-US" sz="1800"/>
              <a:t>value attribute represents the value of the named parameter.</a:t>
            </a: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30" name="Rectangle 2">
            <a:extLst>
              <a:ext uri="{FF2B5EF4-FFF2-40B4-BE49-F238E27FC236}">
                <a16:creationId xmlns:a16="http://schemas.microsoft.com/office/drawing/2014/main" id="{6B8FBB11-EE42-40E7-93CB-5E2E784534EB}"/>
              </a:ext>
            </a:extLst>
          </p:cNvPr>
          <p:cNvSpPr>
            <a:spLocks noGrp="1" noChangeArrowheads="1"/>
          </p:cNvSpPr>
          <p:nvPr>
            <p:ph type="title"/>
          </p:nvPr>
        </p:nvSpPr>
        <p:spPr>
          <a:effectLst>
            <a:outerShdw dist="17961" dir="2700000" algn="ctr" rotWithShape="0">
              <a:srgbClr val="676D97"/>
            </a:outerShdw>
          </a:effectLst>
        </p:spPr>
        <p:txBody>
          <a:bodyPr/>
          <a:lstStyle/>
          <a:p>
            <a:pPr>
              <a:defRPr/>
            </a:pPr>
            <a:r>
              <a:rPr lang="en-US"/>
              <a:t>Example</a:t>
            </a:r>
          </a:p>
        </p:txBody>
      </p:sp>
      <p:sp>
        <p:nvSpPr>
          <p:cNvPr id="60419" name="Rectangle 3">
            <a:extLst>
              <a:ext uri="{FF2B5EF4-FFF2-40B4-BE49-F238E27FC236}">
                <a16:creationId xmlns:a16="http://schemas.microsoft.com/office/drawing/2014/main" id="{C933196B-EE66-43AB-963E-1C077022A5D7}"/>
              </a:ext>
            </a:extLst>
          </p:cNvPr>
          <p:cNvSpPr>
            <a:spLocks noGrp="1" noChangeArrowheads="1"/>
          </p:cNvSpPr>
          <p:nvPr>
            <p:ph type="body" idx="1"/>
          </p:nvPr>
        </p:nvSpPr>
        <p:spPr/>
        <p:txBody>
          <a:bodyPr/>
          <a:lstStyle/>
          <a:p>
            <a:pPr>
              <a:lnSpc>
                <a:spcPct val="90000"/>
              </a:lnSpc>
              <a:spcBef>
                <a:spcPct val="0"/>
              </a:spcBef>
              <a:buFontTx/>
              <a:buNone/>
            </a:pPr>
            <a:r>
              <a:rPr lang="en-US" altLang="en-US" sz="1800"/>
              <a:t>&lt;html&gt;</a:t>
            </a:r>
          </a:p>
          <a:p>
            <a:pPr>
              <a:lnSpc>
                <a:spcPct val="90000"/>
              </a:lnSpc>
              <a:spcBef>
                <a:spcPct val="0"/>
              </a:spcBef>
              <a:buFontTx/>
              <a:buNone/>
            </a:pPr>
            <a:r>
              <a:rPr lang="en-US" altLang="en-US" sz="1800"/>
              <a:t>&lt;head&gt;</a:t>
            </a:r>
          </a:p>
          <a:p>
            <a:pPr>
              <a:lnSpc>
                <a:spcPct val="90000"/>
              </a:lnSpc>
              <a:spcBef>
                <a:spcPct val="0"/>
              </a:spcBef>
              <a:buFontTx/>
              <a:buNone/>
            </a:pPr>
            <a:r>
              <a:rPr lang="en-US" altLang="en-US" sz="1800"/>
              <a:t>	&lt;title&gt;Use JSP Forward&lt;/title&gt;</a:t>
            </a:r>
          </a:p>
          <a:p>
            <a:pPr>
              <a:lnSpc>
                <a:spcPct val="90000"/>
              </a:lnSpc>
              <a:spcBef>
                <a:spcPct val="0"/>
              </a:spcBef>
              <a:buFontTx/>
              <a:buNone/>
            </a:pPr>
            <a:r>
              <a:rPr lang="en-US" altLang="en-US" sz="1800"/>
              <a:t>&lt;/head&gt;</a:t>
            </a:r>
          </a:p>
          <a:p>
            <a:pPr>
              <a:lnSpc>
                <a:spcPct val="90000"/>
              </a:lnSpc>
              <a:spcBef>
                <a:spcPct val="0"/>
              </a:spcBef>
              <a:buFontTx/>
              <a:buNone/>
            </a:pPr>
            <a:r>
              <a:rPr lang="en-US" altLang="en-US" sz="1800"/>
              <a:t>&lt;body&gt;</a:t>
            </a:r>
          </a:p>
          <a:p>
            <a:pPr>
              <a:lnSpc>
                <a:spcPct val="90000"/>
              </a:lnSpc>
              <a:spcBef>
                <a:spcPct val="0"/>
              </a:spcBef>
              <a:buFontTx/>
              <a:buNone/>
            </a:pPr>
            <a:r>
              <a:rPr lang="en-US" altLang="en-US" sz="1800"/>
              <a:t>&lt;% if(request.getParameter(“companyID”).equals(“1”)){</a:t>
            </a:r>
          </a:p>
          <a:p>
            <a:pPr>
              <a:lnSpc>
                <a:spcPct val="90000"/>
              </a:lnSpc>
              <a:spcBef>
                <a:spcPct val="0"/>
              </a:spcBef>
              <a:buFontTx/>
              <a:buNone/>
            </a:pPr>
            <a:r>
              <a:rPr lang="en-US" altLang="en-US" sz="1800"/>
              <a:t>		%&gt;</a:t>
            </a:r>
          </a:p>
          <a:p>
            <a:pPr>
              <a:lnSpc>
                <a:spcPct val="90000"/>
              </a:lnSpc>
              <a:spcBef>
                <a:spcPct val="0"/>
              </a:spcBef>
              <a:buFontTx/>
              <a:buNone/>
            </a:pPr>
            <a:r>
              <a:rPr lang="en-US" altLang="en-US" sz="1800"/>
              <a:t>		&lt;jsp:forward page=“NewPage.jsp”&gt;</a:t>
            </a:r>
          </a:p>
          <a:p>
            <a:pPr>
              <a:lnSpc>
                <a:spcPct val="90000"/>
              </a:lnSpc>
              <a:spcBef>
                <a:spcPct val="0"/>
              </a:spcBef>
              <a:buFontTx/>
              <a:buNone/>
            </a:pPr>
            <a:r>
              <a:rPr lang="en-US" altLang="en-US" sz="1800"/>
              <a:t>			&lt;jsp:param name=“employee” value=“Joe” /&gt;</a:t>
            </a:r>
          </a:p>
          <a:p>
            <a:pPr>
              <a:lnSpc>
                <a:spcPct val="90000"/>
              </a:lnSpc>
              <a:spcBef>
                <a:spcPct val="0"/>
              </a:spcBef>
              <a:buFontTx/>
              <a:buNone/>
            </a:pPr>
            <a:r>
              <a:rPr lang="en-US" altLang="en-US" sz="1800"/>
              <a:t>			&lt;jsp:param name=“title” value=“Engineer” /&gt;</a:t>
            </a:r>
          </a:p>
          <a:p>
            <a:pPr>
              <a:lnSpc>
                <a:spcPct val="90000"/>
              </a:lnSpc>
              <a:spcBef>
                <a:spcPct val="0"/>
              </a:spcBef>
              <a:buFontTx/>
              <a:buNone/>
            </a:pPr>
            <a:r>
              <a:rPr lang="en-US" altLang="en-US" sz="1800"/>
              <a:t>		&lt;/jsp:forward&gt;</a:t>
            </a:r>
          </a:p>
          <a:p>
            <a:pPr>
              <a:lnSpc>
                <a:spcPct val="90000"/>
              </a:lnSpc>
              <a:spcBef>
                <a:spcPct val="0"/>
              </a:spcBef>
              <a:buFontTx/>
              <a:buNone/>
            </a:pPr>
            <a:r>
              <a:rPr lang="en-US" altLang="en-US" sz="1800"/>
              <a:t>&lt;%}%&gt;</a:t>
            </a:r>
          </a:p>
          <a:p>
            <a:pPr>
              <a:lnSpc>
                <a:spcPct val="90000"/>
              </a:lnSpc>
              <a:spcBef>
                <a:spcPct val="0"/>
              </a:spcBef>
              <a:buFontTx/>
              <a:buNone/>
            </a:pPr>
            <a:r>
              <a:rPr lang="en-US" altLang="en-US" sz="1800"/>
              <a:t>&lt;/body&gt;</a:t>
            </a:r>
          </a:p>
          <a:p>
            <a:pPr>
              <a:lnSpc>
                <a:spcPct val="90000"/>
              </a:lnSpc>
              <a:spcBef>
                <a:spcPct val="0"/>
              </a:spcBef>
              <a:buFontTx/>
              <a:buNone/>
            </a:pPr>
            <a:r>
              <a:rPr lang="en-US" altLang="en-US" sz="1800"/>
              <a:t>&lt;/html&gt;</a:t>
            </a:r>
          </a:p>
          <a:p>
            <a:pPr>
              <a:lnSpc>
                <a:spcPct val="90000"/>
              </a:lnSpc>
              <a:spcBef>
                <a:spcPct val="0"/>
              </a:spcBef>
              <a:buFontTx/>
              <a:buNone/>
            </a:pPr>
            <a:endParaRPr lang="en-US" altLang="en-US" sz="1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a:extLst>
              <a:ext uri="{FF2B5EF4-FFF2-40B4-BE49-F238E27FC236}">
                <a16:creationId xmlns:a16="http://schemas.microsoft.com/office/drawing/2014/main" id="{539F2005-37BA-4378-95D5-2896A2B6162C}"/>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FE25452F-14B2-4B51-9855-88F6F25A2031}" type="slidenum">
              <a:rPr lang="en-US" altLang="en-US" sz="1000" i="0">
                <a:solidFill>
                  <a:srgbClr val="FFFFFF"/>
                </a:solidFill>
              </a:rPr>
              <a:pPr algn="l" eaLnBrk="1" hangingPunct="1"/>
              <a:t>28</a:t>
            </a:fld>
            <a:endParaRPr lang="en-US" altLang="en-US" sz="1000" i="0">
              <a:solidFill>
                <a:srgbClr val="FFFFFF"/>
              </a:solidFill>
            </a:endParaRPr>
          </a:p>
        </p:txBody>
      </p:sp>
      <p:sp>
        <p:nvSpPr>
          <p:cNvPr id="28675" name="Rectangle 2">
            <a:extLst>
              <a:ext uri="{FF2B5EF4-FFF2-40B4-BE49-F238E27FC236}">
                <a16:creationId xmlns:a16="http://schemas.microsoft.com/office/drawing/2014/main" id="{BAFAA0E6-CDB8-4677-B774-F27385E19710}"/>
              </a:ext>
            </a:extLst>
          </p:cNvPr>
          <p:cNvSpPr>
            <a:spLocks noGrp="1" noChangeArrowheads="1"/>
          </p:cNvSpPr>
          <p:nvPr>
            <p:ph type="title" idx="4294967295"/>
          </p:nvPr>
        </p:nvSpPr>
        <p:spPr bwMode="auto">
          <a:xfrm>
            <a:off x="1524000" y="871539"/>
            <a:ext cx="9144000" cy="498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r>
              <a:rPr lang="en-US" altLang="en-US"/>
              <a:t>HTTP Basics</a:t>
            </a:r>
          </a:p>
        </p:txBody>
      </p:sp>
      <p:sp>
        <p:nvSpPr>
          <p:cNvPr id="28676" name="Rectangle 3">
            <a:extLst>
              <a:ext uri="{FF2B5EF4-FFF2-40B4-BE49-F238E27FC236}">
                <a16:creationId xmlns:a16="http://schemas.microsoft.com/office/drawing/2014/main" id="{319864F7-59ED-4F45-B640-450C5BC3B6A2}"/>
              </a:ext>
            </a:extLst>
          </p:cNvPr>
          <p:cNvSpPr>
            <a:spLocks noGrp="1" noChangeArrowheads="1"/>
          </p:cNvSpPr>
          <p:nvPr>
            <p:ph type="body" idx="4294967295"/>
          </p:nvPr>
        </p:nvSpPr>
        <p:spPr>
          <a:xfrm>
            <a:off x="2354263" y="1928813"/>
            <a:ext cx="7345362" cy="3657600"/>
          </a:xfrm>
        </p:spPr>
        <p:txBody>
          <a:bodyPr/>
          <a:lstStyle/>
          <a:p>
            <a:r>
              <a:rPr lang="en-US" altLang="en-US" sz="1800"/>
              <a:t>HTTP Response</a:t>
            </a:r>
          </a:p>
          <a:p>
            <a:pPr lvl="1"/>
            <a:r>
              <a:rPr lang="en-US" altLang="en-US" sz="1400"/>
              <a:t>An HTTP response has three parts</a:t>
            </a:r>
          </a:p>
          <a:p>
            <a:pPr lvl="2"/>
            <a:r>
              <a:rPr lang="en-US" altLang="en-US" sz="1800"/>
              <a:t>A response line</a:t>
            </a:r>
          </a:p>
          <a:p>
            <a:pPr lvl="2"/>
            <a:r>
              <a:rPr lang="en-US" altLang="en-US" sz="1800"/>
              <a:t>One or more response headers</a:t>
            </a:r>
          </a:p>
          <a:p>
            <a:pPr lvl="2"/>
            <a:r>
              <a:rPr lang="en-US" altLang="en-US" sz="1800"/>
              <a:t>A message</a:t>
            </a:r>
          </a:p>
          <a:p>
            <a:pPr lvl="1">
              <a:buFont typeface="Wingdings" panose="05000000000000000000" pitchFamily="2" charset="2"/>
              <a:buNone/>
            </a:pPr>
            <a:r>
              <a:rPr lang="en-US" altLang="en-US" sz="1600" u="sng"/>
              <a:t>A response line looks like:</a:t>
            </a:r>
          </a:p>
          <a:p>
            <a:pPr lvl="1">
              <a:buFont typeface="Wingdings" panose="05000000000000000000" pitchFamily="2" charset="2"/>
              <a:buNone/>
            </a:pPr>
            <a:r>
              <a:rPr lang="en-US" altLang="en-US" sz="1400" b="1" i="1">
                <a:solidFill>
                  <a:srgbClr val="0000FF"/>
                </a:solidFill>
              </a:rPr>
              <a:t>HTTP/1.1	200      OK</a:t>
            </a:r>
          </a:p>
          <a:p>
            <a:pPr lvl="1">
              <a:buFont typeface="Wingdings" panose="05000000000000000000" pitchFamily="2" charset="2"/>
              <a:buNone/>
            </a:pPr>
            <a:r>
              <a:rPr lang="en-US" altLang="en-US" sz="1400" i="1"/>
              <a:t>1</a:t>
            </a:r>
            <a:r>
              <a:rPr lang="en-US" altLang="en-US" sz="1400" i="1" baseline="30000"/>
              <a:t>st</a:t>
            </a:r>
            <a:r>
              <a:rPr lang="en-US" altLang="en-US" sz="1400" i="1"/>
              <a:t> token is the HTTP version.</a:t>
            </a:r>
          </a:p>
          <a:p>
            <a:pPr lvl="1">
              <a:buFont typeface="Wingdings" panose="05000000000000000000" pitchFamily="2" charset="2"/>
              <a:buNone/>
            </a:pPr>
            <a:r>
              <a:rPr lang="en-US" altLang="en-US" sz="1400" i="1"/>
              <a:t>2</a:t>
            </a:r>
            <a:r>
              <a:rPr lang="en-US" altLang="en-US" sz="1400" i="1" baseline="30000"/>
              <a:t>nd</a:t>
            </a:r>
            <a:r>
              <a:rPr lang="en-US" altLang="en-US" sz="1400" i="1"/>
              <a:t> token is one of the many </a:t>
            </a:r>
            <a:r>
              <a:rPr lang="en-US" altLang="en-US" sz="1400" b="1" i="1"/>
              <a:t>predefined</a:t>
            </a:r>
            <a:r>
              <a:rPr lang="en-US" altLang="en-US" sz="1400" i="1"/>
              <a:t> status codes. </a:t>
            </a:r>
          </a:p>
          <a:p>
            <a:pPr lvl="1">
              <a:buFont typeface="Wingdings" panose="05000000000000000000" pitchFamily="2" charset="2"/>
              <a:buNone/>
            </a:pPr>
            <a:r>
              <a:rPr lang="en-US" altLang="en-US" sz="1400" i="1"/>
              <a:t>3</a:t>
            </a:r>
            <a:r>
              <a:rPr lang="en-US" altLang="en-US" sz="1400" i="1" baseline="30000"/>
              <a:t>rd </a:t>
            </a:r>
            <a:r>
              <a:rPr lang="en-US" altLang="en-US" sz="1400" i="1"/>
              <a:t> token is an English description of the status code.</a:t>
            </a:r>
            <a:endParaRPr lang="en-US" altLang="en-US" sz="140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4" name="Rectangle 2">
            <a:extLst>
              <a:ext uri="{FF2B5EF4-FFF2-40B4-BE49-F238E27FC236}">
                <a16:creationId xmlns:a16="http://schemas.microsoft.com/office/drawing/2014/main" id="{A5430387-B8DC-473D-92BF-7FE3FD929CDC}"/>
              </a:ext>
            </a:extLst>
          </p:cNvPr>
          <p:cNvSpPr>
            <a:spLocks noGrp="1" noChangeArrowheads="1"/>
          </p:cNvSpPr>
          <p:nvPr>
            <p:ph type="title"/>
          </p:nvPr>
        </p:nvSpPr>
        <p:spPr>
          <a:effectLst>
            <a:outerShdw dist="17961" dir="2700000" algn="ctr" rotWithShape="0">
              <a:srgbClr val="676D97"/>
            </a:outerShdw>
          </a:effectLst>
        </p:spPr>
        <p:txBody>
          <a:bodyPr/>
          <a:lstStyle/>
          <a:p>
            <a:pPr>
              <a:defRPr/>
            </a:pPr>
            <a:r>
              <a:rPr lang="en-US"/>
              <a:t>Example (Contd.)</a:t>
            </a:r>
          </a:p>
        </p:txBody>
      </p:sp>
      <p:sp>
        <p:nvSpPr>
          <p:cNvPr id="61443" name="Rectangle 3">
            <a:extLst>
              <a:ext uri="{FF2B5EF4-FFF2-40B4-BE49-F238E27FC236}">
                <a16:creationId xmlns:a16="http://schemas.microsoft.com/office/drawing/2014/main" id="{CE186DB4-FC71-4F9E-8CAA-3354713D33A1}"/>
              </a:ext>
            </a:extLst>
          </p:cNvPr>
          <p:cNvSpPr>
            <a:spLocks noGrp="1" noChangeArrowheads="1"/>
          </p:cNvSpPr>
          <p:nvPr>
            <p:ph type="body" idx="1"/>
          </p:nvPr>
        </p:nvSpPr>
        <p:spPr/>
        <p:txBody>
          <a:bodyPr/>
          <a:lstStyle/>
          <a:p>
            <a:r>
              <a:rPr lang="en-US" altLang="en-US" sz="1800"/>
              <a:t>In NewPage.jsp the data passed can be accessed as follows</a:t>
            </a:r>
          </a:p>
          <a:p>
            <a:pPr>
              <a:buFontTx/>
              <a:buNone/>
            </a:pPr>
            <a:r>
              <a:rPr lang="en-US" altLang="en-US" sz="1800"/>
              <a:t>&lt;%</a:t>
            </a:r>
          </a:p>
          <a:p>
            <a:pPr>
              <a:buFontTx/>
              <a:buNone/>
            </a:pPr>
            <a:r>
              <a:rPr lang="en-US" altLang="en-US" sz="1800"/>
              <a:t> 	String emp=request.getParameter(“employee”);</a:t>
            </a:r>
          </a:p>
          <a:p>
            <a:pPr>
              <a:buFontTx/>
              <a:buNone/>
            </a:pPr>
            <a:r>
              <a:rPr lang="en-US" altLang="en-US" sz="1800"/>
              <a:t>	String title=request.getParameter(“title”);</a:t>
            </a:r>
          </a:p>
          <a:p>
            <a:pPr>
              <a:buFontTx/>
              <a:buNone/>
            </a:pPr>
            <a:r>
              <a:rPr lang="en-US" altLang="en-US" sz="1800"/>
              <a:t>%&gt;</a:t>
            </a: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8" name="Rectangle 2">
            <a:extLst>
              <a:ext uri="{FF2B5EF4-FFF2-40B4-BE49-F238E27FC236}">
                <a16:creationId xmlns:a16="http://schemas.microsoft.com/office/drawing/2014/main" id="{7DF30FCD-5913-4CF2-BF62-916367BEC824}"/>
              </a:ext>
            </a:extLst>
          </p:cNvPr>
          <p:cNvSpPr>
            <a:spLocks noGrp="1" noChangeArrowheads="1"/>
          </p:cNvSpPr>
          <p:nvPr>
            <p:ph type="title"/>
          </p:nvPr>
        </p:nvSpPr>
        <p:spPr>
          <a:effectLst>
            <a:outerShdw dist="17961" dir="2700000" algn="ctr" rotWithShape="0">
              <a:srgbClr val="676D97"/>
            </a:outerShdw>
          </a:effectLst>
        </p:spPr>
        <p:txBody>
          <a:bodyPr/>
          <a:lstStyle/>
          <a:p>
            <a:pPr>
              <a:defRPr/>
            </a:pPr>
            <a:r>
              <a:rPr lang="en-US"/>
              <a:t>Exercise</a:t>
            </a:r>
          </a:p>
        </p:txBody>
      </p:sp>
      <p:sp>
        <p:nvSpPr>
          <p:cNvPr id="62467" name="Rectangle 3">
            <a:extLst>
              <a:ext uri="{FF2B5EF4-FFF2-40B4-BE49-F238E27FC236}">
                <a16:creationId xmlns:a16="http://schemas.microsoft.com/office/drawing/2014/main" id="{7B74AB7E-E3C8-4FCF-9661-6F9046D77332}"/>
              </a:ext>
            </a:extLst>
          </p:cNvPr>
          <p:cNvSpPr>
            <a:spLocks noGrp="1" noChangeArrowheads="1"/>
          </p:cNvSpPr>
          <p:nvPr>
            <p:ph type="body" idx="1"/>
          </p:nvPr>
        </p:nvSpPr>
        <p:spPr/>
        <p:txBody>
          <a:bodyPr/>
          <a:lstStyle/>
          <a:p>
            <a:r>
              <a:rPr lang="en-US" altLang="en-US" sz="1800" b="1"/>
              <a:t>FreshHorizion</a:t>
            </a:r>
            <a:r>
              <a:rPr lang="en-US" altLang="en-US" sz="1800"/>
              <a:t> wants to create a Login Page. If the Login is successful, it will greet the user with his/her Login Name otherwise the user will be redirected to a </a:t>
            </a:r>
            <a:r>
              <a:rPr lang="en-US" altLang="en-US" sz="1800" b="1" i="1"/>
              <a:t>error page</a:t>
            </a:r>
            <a:r>
              <a:rPr lang="en-US" altLang="en-US" sz="1800"/>
              <a:t> that will display appropriate login failure message. </a:t>
            </a:r>
          </a:p>
          <a:p>
            <a:pPr>
              <a:buFontTx/>
              <a:buNone/>
            </a:pPr>
            <a:r>
              <a:rPr lang="en-US" altLang="en-US" sz="1800"/>
              <a:t>   They also want in case the login fails, the user can come back to login page by clicking on a link available in the </a:t>
            </a:r>
            <a:r>
              <a:rPr lang="en-US" altLang="en-US" sz="1800" b="1" i="1"/>
              <a:t>error page</a:t>
            </a:r>
            <a:r>
              <a:rPr lang="en-US" altLang="en-US" sz="1800"/>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a:extLst>
              <a:ext uri="{FF2B5EF4-FFF2-40B4-BE49-F238E27FC236}">
                <a16:creationId xmlns:a16="http://schemas.microsoft.com/office/drawing/2014/main" id="{721D0992-4274-4F3A-A7C2-88A5C8AC6E61}"/>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EFF51701-D37F-4753-95BE-025FC8535BF1}" type="slidenum">
              <a:rPr lang="en-US" altLang="en-US" sz="1000" i="0">
                <a:solidFill>
                  <a:srgbClr val="FFFFFF"/>
                </a:solidFill>
              </a:rPr>
              <a:pPr algn="l" eaLnBrk="1" hangingPunct="1"/>
              <a:t>29</a:t>
            </a:fld>
            <a:endParaRPr lang="en-US" altLang="en-US" sz="1000" i="0">
              <a:solidFill>
                <a:srgbClr val="FFFFFF"/>
              </a:solidFill>
            </a:endParaRPr>
          </a:p>
        </p:txBody>
      </p:sp>
      <p:sp>
        <p:nvSpPr>
          <p:cNvPr id="29699" name="Rectangle 2">
            <a:extLst>
              <a:ext uri="{FF2B5EF4-FFF2-40B4-BE49-F238E27FC236}">
                <a16:creationId xmlns:a16="http://schemas.microsoft.com/office/drawing/2014/main" id="{A7C54F44-8F29-41FA-AED5-048D0F15C1ED}"/>
              </a:ext>
            </a:extLst>
          </p:cNvPr>
          <p:cNvSpPr>
            <a:spLocks noGrp="1" noChangeArrowheads="1"/>
          </p:cNvSpPr>
          <p:nvPr>
            <p:ph type="title" idx="4294967295"/>
          </p:nvPr>
        </p:nvSpPr>
        <p:spPr bwMode="auto">
          <a:xfrm>
            <a:off x="1524000" y="871539"/>
            <a:ext cx="9144000" cy="498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r>
              <a:rPr lang="en-US" altLang="en-US"/>
              <a:t>Servlet API</a:t>
            </a:r>
          </a:p>
        </p:txBody>
      </p:sp>
      <p:pic>
        <p:nvPicPr>
          <p:cNvPr id="29700" name="Picture 3">
            <a:extLst>
              <a:ext uri="{FF2B5EF4-FFF2-40B4-BE49-F238E27FC236}">
                <a16:creationId xmlns:a16="http://schemas.microsoft.com/office/drawing/2014/main" id="{6B72F3EC-AF11-496A-B27A-E5FFE7979CBB}"/>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1909" t="18918" r="3442" b="24451"/>
          <a:stretch>
            <a:fillRect/>
          </a:stretch>
        </p:blipFill>
        <p:spPr>
          <a:xfrm>
            <a:off x="1676400" y="1676400"/>
            <a:ext cx="8991600" cy="4800600"/>
          </a:xfrm>
          <a:noFill/>
        </p:spPr>
      </p:pic>
      <p:grpSp>
        <p:nvGrpSpPr>
          <p:cNvPr id="29701" name="Group 9">
            <a:extLst>
              <a:ext uri="{FF2B5EF4-FFF2-40B4-BE49-F238E27FC236}">
                <a16:creationId xmlns:a16="http://schemas.microsoft.com/office/drawing/2014/main" id="{A4098422-982B-4356-A1E8-0D158EAC42A4}"/>
              </a:ext>
            </a:extLst>
          </p:cNvPr>
          <p:cNvGrpSpPr>
            <a:grpSpLocks/>
          </p:cNvGrpSpPr>
          <p:nvPr/>
        </p:nvGrpSpPr>
        <p:grpSpPr bwMode="auto">
          <a:xfrm>
            <a:off x="1752600" y="1752600"/>
            <a:ext cx="3505200" cy="3657600"/>
            <a:chOff x="144" y="1104"/>
            <a:chExt cx="2208" cy="2304"/>
          </a:xfrm>
        </p:grpSpPr>
        <p:sp>
          <p:nvSpPr>
            <p:cNvPr id="29702" name="Rectangle 4">
              <a:extLst>
                <a:ext uri="{FF2B5EF4-FFF2-40B4-BE49-F238E27FC236}">
                  <a16:creationId xmlns:a16="http://schemas.microsoft.com/office/drawing/2014/main" id="{A34CD177-2275-4057-8B24-9D31C2CE735D}"/>
                </a:ext>
              </a:extLst>
            </p:cNvPr>
            <p:cNvSpPr>
              <a:spLocks noChangeArrowheads="1"/>
            </p:cNvSpPr>
            <p:nvPr/>
          </p:nvSpPr>
          <p:spPr bwMode="auto">
            <a:xfrm>
              <a:off x="144" y="1104"/>
              <a:ext cx="2208" cy="230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The servlet API is made up of two packages</a:t>
              </a:r>
            </a:p>
          </p:txBody>
        </p:sp>
        <p:sp>
          <p:nvSpPr>
            <p:cNvPr id="29703" name="Rectangle 5">
              <a:extLst>
                <a:ext uri="{FF2B5EF4-FFF2-40B4-BE49-F238E27FC236}">
                  <a16:creationId xmlns:a16="http://schemas.microsoft.com/office/drawing/2014/main" id="{207677E4-352B-4DD7-A953-8F8915362DB8}"/>
                </a:ext>
              </a:extLst>
            </p:cNvPr>
            <p:cNvSpPr>
              <a:spLocks noChangeArrowheads="1"/>
            </p:cNvSpPr>
            <p:nvPr/>
          </p:nvSpPr>
          <p:spPr bwMode="auto">
            <a:xfrm>
              <a:off x="576" y="1728"/>
              <a:ext cx="1632" cy="288"/>
            </a:xfrm>
            <a:prstGeom prst="rect">
              <a:avLst/>
            </a:prstGeom>
            <a:gradFill rotWithShape="1">
              <a:gsLst>
                <a:gs pos="0">
                  <a:srgbClr val="FFCCFF"/>
                </a:gs>
                <a:gs pos="100000">
                  <a:srgbClr val="FFFFFF"/>
                </a:gs>
              </a:gsLst>
              <a:lin ang="18900000" scaled="1"/>
            </a:gra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javax.servlet</a:t>
              </a:r>
            </a:p>
          </p:txBody>
        </p:sp>
        <p:sp>
          <p:nvSpPr>
            <p:cNvPr id="29704" name="Rectangle 6">
              <a:extLst>
                <a:ext uri="{FF2B5EF4-FFF2-40B4-BE49-F238E27FC236}">
                  <a16:creationId xmlns:a16="http://schemas.microsoft.com/office/drawing/2014/main" id="{D3412165-A56D-482C-8CA8-F33AF5189491}"/>
                </a:ext>
              </a:extLst>
            </p:cNvPr>
            <p:cNvSpPr>
              <a:spLocks noChangeArrowheads="1"/>
            </p:cNvSpPr>
            <p:nvPr/>
          </p:nvSpPr>
          <p:spPr bwMode="auto">
            <a:xfrm>
              <a:off x="288" y="1728"/>
              <a:ext cx="288" cy="288"/>
            </a:xfrm>
            <a:prstGeom prst="rect">
              <a:avLst/>
            </a:prstGeom>
            <a:gradFill rotWithShape="1">
              <a:gsLst>
                <a:gs pos="0">
                  <a:srgbClr val="006600"/>
                </a:gs>
                <a:gs pos="100000">
                  <a:schemeClr val="tx1"/>
                </a:gs>
              </a:gsLst>
              <a:lin ang="5400000" scaled="1"/>
            </a:gradFill>
            <a:ln w="12700">
              <a:solidFill>
                <a:schemeClr val="tx1"/>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solidFill>
                    <a:schemeClr val="bg1"/>
                  </a:solidFill>
                </a:rPr>
                <a:t>1.</a:t>
              </a:r>
            </a:p>
          </p:txBody>
        </p:sp>
        <p:sp>
          <p:nvSpPr>
            <p:cNvPr id="29705" name="Rectangle 7">
              <a:extLst>
                <a:ext uri="{FF2B5EF4-FFF2-40B4-BE49-F238E27FC236}">
                  <a16:creationId xmlns:a16="http://schemas.microsoft.com/office/drawing/2014/main" id="{117F3AFD-55F0-4D73-B3C2-0DD6274C7932}"/>
                </a:ext>
              </a:extLst>
            </p:cNvPr>
            <p:cNvSpPr>
              <a:spLocks noChangeArrowheads="1"/>
            </p:cNvSpPr>
            <p:nvPr/>
          </p:nvSpPr>
          <p:spPr bwMode="auto">
            <a:xfrm>
              <a:off x="576" y="2160"/>
              <a:ext cx="1632" cy="288"/>
            </a:xfrm>
            <a:prstGeom prst="rect">
              <a:avLst/>
            </a:prstGeom>
            <a:gradFill rotWithShape="1">
              <a:gsLst>
                <a:gs pos="0">
                  <a:srgbClr val="FFCCFF"/>
                </a:gs>
                <a:gs pos="100000">
                  <a:srgbClr val="FFFFFF"/>
                </a:gs>
              </a:gsLst>
              <a:lin ang="18900000" scaled="1"/>
            </a:gra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javax.servlet.http</a:t>
              </a:r>
            </a:p>
          </p:txBody>
        </p:sp>
        <p:sp>
          <p:nvSpPr>
            <p:cNvPr id="29706" name="Rectangle 8">
              <a:extLst>
                <a:ext uri="{FF2B5EF4-FFF2-40B4-BE49-F238E27FC236}">
                  <a16:creationId xmlns:a16="http://schemas.microsoft.com/office/drawing/2014/main" id="{42DFED79-D85E-4AEF-A23B-C408C7569B1A}"/>
                </a:ext>
              </a:extLst>
            </p:cNvPr>
            <p:cNvSpPr>
              <a:spLocks noChangeArrowheads="1"/>
            </p:cNvSpPr>
            <p:nvPr/>
          </p:nvSpPr>
          <p:spPr bwMode="auto">
            <a:xfrm>
              <a:off x="288" y="2160"/>
              <a:ext cx="288" cy="288"/>
            </a:xfrm>
            <a:prstGeom prst="rect">
              <a:avLst/>
            </a:prstGeom>
            <a:gradFill rotWithShape="1">
              <a:gsLst>
                <a:gs pos="0">
                  <a:srgbClr val="006600"/>
                </a:gs>
                <a:gs pos="100000">
                  <a:schemeClr val="tx1"/>
                </a:gs>
              </a:gsLst>
              <a:lin ang="5400000" scaled="1"/>
            </a:gradFill>
            <a:ln w="12700">
              <a:solidFill>
                <a:schemeClr val="tx1"/>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solidFill>
                    <a:schemeClr val="bg1"/>
                  </a:solidFill>
                </a:rPr>
                <a:t>2.</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65EDA64-A270-49CC-9C84-48DEF74EEB01}"/>
              </a:ext>
            </a:extLst>
          </p:cNvPr>
          <p:cNvSpPr>
            <a:spLocks noGrp="1" noChangeArrowheads="1"/>
          </p:cNvSpPr>
          <p:nvPr>
            <p:ph type="body" idx="4294967295"/>
          </p:nvPr>
        </p:nvSpPr>
        <p:spPr>
          <a:xfrm>
            <a:off x="1524000" y="1776414"/>
            <a:ext cx="9144000" cy="3902075"/>
          </a:xfrm>
        </p:spPr>
        <p:txBody>
          <a:bodyPr/>
          <a:lstStyle/>
          <a:p>
            <a:pPr algn="ctr">
              <a:buFontTx/>
              <a:buNone/>
            </a:pPr>
            <a:r>
              <a:rPr lang="en-US" altLang="en-US" sz="8000"/>
              <a:t>Day 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a:extLst>
              <a:ext uri="{FF2B5EF4-FFF2-40B4-BE49-F238E27FC236}">
                <a16:creationId xmlns:a16="http://schemas.microsoft.com/office/drawing/2014/main" id="{BE959AD6-B778-44D0-AC28-0B29FF2F4235}"/>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EA5A609B-578B-4815-A4DF-187B741BC400}" type="slidenum">
              <a:rPr lang="en-US" altLang="en-US" sz="1000" i="0">
                <a:solidFill>
                  <a:srgbClr val="FFFFFF"/>
                </a:solidFill>
              </a:rPr>
              <a:pPr algn="l" eaLnBrk="1" hangingPunct="1"/>
              <a:t>30</a:t>
            </a:fld>
            <a:endParaRPr lang="en-US" altLang="en-US" sz="1000" i="0">
              <a:solidFill>
                <a:srgbClr val="FFFFFF"/>
              </a:solidFill>
            </a:endParaRPr>
          </a:p>
        </p:txBody>
      </p:sp>
      <p:sp>
        <p:nvSpPr>
          <p:cNvPr id="30723" name="Rectangle 2">
            <a:extLst>
              <a:ext uri="{FF2B5EF4-FFF2-40B4-BE49-F238E27FC236}">
                <a16:creationId xmlns:a16="http://schemas.microsoft.com/office/drawing/2014/main" id="{BCE67B9F-70E3-4B4D-A9E4-1B4301314127}"/>
              </a:ext>
            </a:extLst>
          </p:cNvPr>
          <p:cNvSpPr>
            <a:spLocks noGrp="1" noChangeArrowheads="1"/>
          </p:cNvSpPr>
          <p:nvPr>
            <p:ph type="title" idx="4294967295"/>
          </p:nvPr>
        </p:nvSpPr>
        <p:spPr bwMode="auto">
          <a:xfrm>
            <a:off x="1524000" y="871539"/>
            <a:ext cx="9144000" cy="498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r>
              <a:rPr lang="en-US" altLang="en-US"/>
              <a:t>Servlet API</a:t>
            </a:r>
          </a:p>
        </p:txBody>
      </p:sp>
      <p:pic>
        <p:nvPicPr>
          <p:cNvPr id="30724" name="Picture 3">
            <a:extLst>
              <a:ext uri="{FF2B5EF4-FFF2-40B4-BE49-F238E27FC236}">
                <a16:creationId xmlns:a16="http://schemas.microsoft.com/office/drawing/2014/main" id="{4A12CEEC-A7FA-4850-BDEF-12EACC9ED77A}"/>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1909" t="18918" r="3442" b="24451"/>
          <a:stretch>
            <a:fillRect/>
          </a:stretch>
        </p:blipFill>
        <p:spPr>
          <a:xfrm>
            <a:off x="1676400" y="1676400"/>
            <a:ext cx="8991600" cy="4800600"/>
          </a:xfrm>
          <a:noFill/>
        </p:spPr>
      </p:pic>
      <p:grpSp>
        <p:nvGrpSpPr>
          <p:cNvPr id="30725" name="Group 16">
            <a:extLst>
              <a:ext uri="{FF2B5EF4-FFF2-40B4-BE49-F238E27FC236}">
                <a16:creationId xmlns:a16="http://schemas.microsoft.com/office/drawing/2014/main" id="{11679BDA-50A2-4611-B266-6B57D8BE643C}"/>
              </a:ext>
            </a:extLst>
          </p:cNvPr>
          <p:cNvGrpSpPr>
            <a:grpSpLocks/>
          </p:cNvGrpSpPr>
          <p:nvPr/>
        </p:nvGrpSpPr>
        <p:grpSpPr bwMode="auto">
          <a:xfrm>
            <a:off x="1752600" y="1752600"/>
            <a:ext cx="3505200" cy="3657600"/>
            <a:chOff x="144" y="1104"/>
            <a:chExt cx="2208" cy="2304"/>
          </a:xfrm>
        </p:grpSpPr>
        <p:sp>
          <p:nvSpPr>
            <p:cNvPr id="30726" name="Rectangle 17">
              <a:extLst>
                <a:ext uri="{FF2B5EF4-FFF2-40B4-BE49-F238E27FC236}">
                  <a16:creationId xmlns:a16="http://schemas.microsoft.com/office/drawing/2014/main" id="{AE7384C1-4172-4981-9C1D-9580AEA4371D}"/>
                </a:ext>
              </a:extLst>
            </p:cNvPr>
            <p:cNvSpPr>
              <a:spLocks noChangeArrowheads="1"/>
            </p:cNvSpPr>
            <p:nvPr/>
          </p:nvSpPr>
          <p:spPr bwMode="auto">
            <a:xfrm>
              <a:off x="144" y="1104"/>
              <a:ext cx="2208" cy="230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The servlet API is made up of two packages</a:t>
              </a:r>
            </a:p>
          </p:txBody>
        </p:sp>
        <p:sp>
          <p:nvSpPr>
            <p:cNvPr id="30727" name="Rectangle 18">
              <a:extLst>
                <a:ext uri="{FF2B5EF4-FFF2-40B4-BE49-F238E27FC236}">
                  <a16:creationId xmlns:a16="http://schemas.microsoft.com/office/drawing/2014/main" id="{7D9782FB-15F2-47C4-9506-962C82C02B57}"/>
                </a:ext>
              </a:extLst>
            </p:cNvPr>
            <p:cNvSpPr>
              <a:spLocks noChangeArrowheads="1"/>
            </p:cNvSpPr>
            <p:nvPr/>
          </p:nvSpPr>
          <p:spPr bwMode="auto">
            <a:xfrm>
              <a:off x="576" y="1728"/>
              <a:ext cx="1632" cy="288"/>
            </a:xfrm>
            <a:prstGeom prst="rect">
              <a:avLst/>
            </a:prstGeom>
            <a:gradFill rotWithShape="1">
              <a:gsLst>
                <a:gs pos="0">
                  <a:srgbClr val="FFCCFF"/>
                </a:gs>
                <a:gs pos="100000">
                  <a:srgbClr val="FFFFFF"/>
                </a:gs>
              </a:gsLst>
              <a:lin ang="18900000" scaled="1"/>
            </a:gra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javax.servlet</a:t>
              </a:r>
            </a:p>
          </p:txBody>
        </p:sp>
        <p:sp>
          <p:nvSpPr>
            <p:cNvPr id="30728" name="Rectangle 19">
              <a:extLst>
                <a:ext uri="{FF2B5EF4-FFF2-40B4-BE49-F238E27FC236}">
                  <a16:creationId xmlns:a16="http://schemas.microsoft.com/office/drawing/2014/main" id="{0A002754-1451-4801-A49E-C508AD933B92}"/>
                </a:ext>
              </a:extLst>
            </p:cNvPr>
            <p:cNvSpPr>
              <a:spLocks noChangeArrowheads="1"/>
            </p:cNvSpPr>
            <p:nvPr/>
          </p:nvSpPr>
          <p:spPr bwMode="auto">
            <a:xfrm>
              <a:off x="288" y="1728"/>
              <a:ext cx="288" cy="288"/>
            </a:xfrm>
            <a:prstGeom prst="rect">
              <a:avLst/>
            </a:prstGeom>
            <a:gradFill rotWithShape="1">
              <a:gsLst>
                <a:gs pos="0">
                  <a:srgbClr val="006600"/>
                </a:gs>
                <a:gs pos="100000">
                  <a:schemeClr val="tx1"/>
                </a:gs>
              </a:gsLst>
              <a:lin ang="5400000" scaled="1"/>
            </a:gradFill>
            <a:ln w="12700">
              <a:solidFill>
                <a:schemeClr val="tx1"/>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solidFill>
                    <a:schemeClr val="bg1"/>
                  </a:solidFill>
                </a:rPr>
                <a:t>1.</a:t>
              </a:r>
            </a:p>
          </p:txBody>
        </p:sp>
        <p:sp>
          <p:nvSpPr>
            <p:cNvPr id="30729" name="Rectangle 20">
              <a:extLst>
                <a:ext uri="{FF2B5EF4-FFF2-40B4-BE49-F238E27FC236}">
                  <a16:creationId xmlns:a16="http://schemas.microsoft.com/office/drawing/2014/main" id="{F591C125-FBC4-40FD-A227-2D7DBF9A1864}"/>
                </a:ext>
              </a:extLst>
            </p:cNvPr>
            <p:cNvSpPr>
              <a:spLocks noChangeArrowheads="1"/>
            </p:cNvSpPr>
            <p:nvPr/>
          </p:nvSpPr>
          <p:spPr bwMode="auto">
            <a:xfrm>
              <a:off x="576" y="2160"/>
              <a:ext cx="1632" cy="288"/>
            </a:xfrm>
            <a:prstGeom prst="rect">
              <a:avLst/>
            </a:prstGeom>
            <a:gradFill rotWithShape="1">
              <a:gsLst>
                <a:gs pos="0">
                  <a:srgbClr val="FFCCFF"/>
                </a:gs>
                <a:gs pos="100000">
                  <a:srgbClr val="FFFFFF"/>
                </a:gs>
              </a:gsLst>
              <a:lin ang="18900000" scaled="1"/>
            </a:gra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javax.servlet.http</a:t>
              </a:r>
            </a:p>
          </p:txBody>
        </p:sp>
        <p:sp>
          <p:nvSpPr>
            <p:cNvPr id="30730" name="Rectangle 21">
              <a:extLst>
                <a:ext uri="{FF2B5EF4-FFF2-40B4-BE49-F238E27FC236}">
                  <a16:creationId xmlns:a16="http://schemas.microsoft.com/office/drawing/2014/main" id="{692C5ED2-B352-466C-812F-176C2111BB45}"/>
                </a:ext>
              </a:extLst>
            </p:cNvPr>
            <p:cNvSpPr>
              <a:spLocks noChangeArrowheads="1"/>
            </p:cNvSpPr>
            <p:nvPr/>
          </p:nvSpPr>
          <p:spPr bwMode="auto">
            <a:xfrm>
              <a:off x="288" y="2160"/>
              <a:ext cx="288" cy="288"/>
            </a:xfrm>
            <a:prstGeom prst="rect">
              <a:avLst/>
            </a:prstGeom>
            <a:gradFill rotWithShape="1">
              <a:gsLst>
                <a:gs pos="0">
                  <a:srgbClr val="006600"/>
                </a:gs>
                <a:gs pos="100000">
                  <a:schemeClr val="tx1"/>
                </a:gs>
              </a:gsLst>
              <a:lin ang="5400000" scaled="1"/>
            </a:gradFill>
            <a:ln w="12700">
              <a:solidFill>
                <a:schemeClr val="tx1"/>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solidFill>
                    <a:schemeClr val="bg1"/>
                  </a:solidFill>
                </a:rPr>
                <a:t>2.</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a:extLst>
              <a:ext uri="{FF2B5EF4-FFF2-40B4-BE49-F238E27FC236}">
                <a16:creationId xmlns:a16="http://schemas.microsoft.com/office/drawing/2014/main" id="{6277F610-2570-4F05-88F9-D4E134CA0E27}"/>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31BBC337-F233-498D-8406-6675927E0C9D}" type="slidenum">
              <a:rPr lang="en-US" altLang="en-US" sz="1000" i="0">
                <a:solidFill>
                  <a:srgbClr val="FFFFFF"/>
                </a:solidFill>
              </a:rPr>
              <a:pPr algn="l" eaLnBrk="1" hangingPunct="1"/>
              <a:t>31</a:t>
            </a:fld>
            <a:endParaRPr lang="en-US" altLang="en-US" sz="1000" i="0">
              <a:solidFill>
                <a:srgbClr val="FFFFFF"/>
              </a:solidFill>
            </a:endParaRPr>
          </a:p>
        </p:txBody>
      </p:sp>
      <p:pic>
        <p:nvPicPr>
          <p:cNvPr id="31747" name="Picture 2">
            <a:extLst>
              <a:ext uri="{FF2B5EF4-FFF2-40B4-BE49-F238E27FC236}">
                <a16:creationId xmlns:a16="http://schemas.microsoft.com/office/drawing/2014/main" id="{3C1DC767-4F7B-4A37-8618-F0E331CC3BB4}"/>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1909" t="18918" r="3442" b="24451"/>
          <a:stretch>
            <a:fillRect/>
          </a:stretch>
        </p:blipFill>
        <p:spPr>
          <a:xfrm>
            <a:off x="1676400" y="1676400"/>
            <a:ext cx="8991600" cy="4800600"/>
          </a:xfrm>
          <a:noFill/>
        </p:spPr>
      </p:pic>
      <p:sp>
        <p:nvSpPr>
          <p:cNvPr id="1220611" name="Rectangle 3">
            <a:extLst>
              <a:ext uri="{FF2B5EF4-FFF2-40B4-BE49-F238E27FC236}">
                <a16:creationId xmlns:a16="http://schemas.microsoft.com/office/drawing/2014/main" id="{AEC8544C-F752-43FB-AA12-7B25AF4C1123}"/>
              </a:ext>
            </a:extLst>
          </p:cNvPr>
          <p:cNvSpPr>
            <a:spLocks noGrp="1" noChangeArrowheads="1"/>
          </p:cNvSpPr>
          <p:nvPr>
            <p:ph type="title" idx="4294967295"/>
          </p:nvPr>
        </p:nvSpPr>
        <p:spPr>
          <a:xfrm>
            <a:off x="1524000" y="871539"/>
            <a:ext cx="9144000" cy="498475"/>
          </a:xfrm>
          <a:prstGeom prst="rect">
            <a:avLst/>
          </a:prstGeom>
          <a:effectLst>
            <a:outerShdw dist="17961" dir="2700000" algn="ctr" rotWithShape="0">
              <a:srgbClr val="ACB6FC">
                <a:gamma/>
                <a:shade val="60000"/>
                <a:invGamma/>
              </a:srgbClr>
            </a:outerShdw>
          </a:effectLst>
        </p:spPr>
        <p:txBody>
          <a:bodyPr>
            <a:normAutofit fontScale="90000"/>
          </a:bodyPr>
          <a:lstStyle/>
          <a:p>
            <a:pPr>
              <a:defRPr/>
            </a:pPr>
            <a:r>
              <a:rPr lang="en-US"/>
              <a:t>Servlet API</a:t>
            </a:r>
          </a:p>
        </p:txBody>
      </p:sp>
      <p:grpSp>
        <p:nvGrpSpPr>
          <p:cNvPr id="31749" name="Group 12">
            <a:extLst>
              <a:ext uri="{FF2B5EF4-FFF2-40B4-BE49-F238E27FC236}">
                <a16:creationId xmlns:a16="http://schemas.microsoft.com/office/drawing/2014/main" id="{D9E3D264-089F-46F3-BD3E-B0A267A4882F}"/>
              </a:ext>
            </a:extLst>
          </p:cNvPr>
          <p:cNvGrpSpPr>
            <a:grpSpLocks/>
          </p:cNvGrpSpPr>
          <p:nvPr/>
        </p:nvGrpSpPr>
        <p:grpSpPr bwMode="auto">
          <a:xfrm>
            <a:off x="1752600" y="1752600"/>
            <a:ext cx="3505200" cy="3657600"/>
            <a:chOff x="144" y="1104"/>
            <a:chExt cx="2208" cy="2304"/>
          </a:xfrm>
        </p:grpSpPr>
        <p:sp>
          <p:nvSpPr>
            <p:cNvPr id="31751" name="Rectangle 6">
              <a:extLst>
                <a:ext uri="{FF2B5EF4-FFF2-40B4-BE49-F238E27FC236}">
                  <a16:creationId xmlns:a16="http://schemas.microsoft.com/office/drawing/2014/main" id="{1966D40D-E406-4E27-82E1-ADC0D9AFF42C}"/>
                </a:ext>
              </a:extLst>
            </p:cNvPr>
            <p:cNvSpPr>
              <a:spLocks noChangeArrowheads="1"/>
            </p:cNvSpPr>
            <p:nvPr/>
          </p:nvSpPr>
          <p:spPr bwMode="auto">
            <a:xfrm>
              <a:off x="144" y="1104"/>
              <a:ext cx="2208" cy="230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The servlet API is made up of two packages</a:t>
              </a:r>
            </a:p>
          </p:txBody>
        </p:sp>
        <p:grpSp>
          <p:nvGrpSpPr>
            <p:cNvPr id="31752" name="Group 11">
              <a:extLst>
                <a:ext uri="{FF2B5EF4-FFF2-40B4-BE49-F238E27FC236}">
                  <a16:creationId xmlns:a16="http://schemas.microsoft.com/office/drawing/2014/main" id="{6169D408-A98D-4669-A63F-3B2DB7874D50}"/>
                </a:ext>
              </a:extLst>
            </p:cNvPr>
            <p:cNvGrpSpPr>
              <a:grpSpLocks/>
            </p:cNvGrpSpPr>
            <p:nvPr/>
          </p:nvGrpSpPr>
          <p:grpSpPr bwMode="auto">
            <a:xfrm>
              <a:off x="288" y="1728"/>
              <a:ext cx="1920" cy="288"/>
              <a:chOff x="288" y="1728"/>
              <a:chExt cx="1920" cy="288"/>
            </a:xfrm>
          </p:grpSpPr>
          <p:sp>
            <p:nvSpPr>
              <p:cNvPr id="31753" name="Rectangle 7">
                <a:extLst>
                  <a:ext uri="{FF2B5EF4-FFF2-40B4-BE49-F238E27FC236}">
                    <a16:creationId xmlns:a16="http://schemas.microsoft.com/office/drawing/2014/main" id="{0EA7A2D5-6A6F-4912-B453-9EAEE54E494A}"/>
                  </a:ext>
                </a:extLst>
              </p:cNvPr>
              <p:cNvSpPr>
                <a:spLocks noChangeArrowheads="1"/>
              </p:cNvSpPr>
              <p:nvPr/>
            </p:nvSpPr>
            <p:spPr bwMode="auto">
              <a:xfrm>
                <a:off x="576" y="1728"/>
                <a:ext cx="1632" cy="288"/>
              </a:xfrm>
              <a:prstGeom prst="rect">
                <a:avLst/>
              </a:prstGeom>
              <a:gradFill rotWithShape="1">
                <a:gsLst>
                  <a:gs pos="0">
                    <a:srgbClr val="FFCCFF"/>
                  </a:gs>
                  <a:gs pos="100000">
                    <a:srgbClr val="FFFFFF"/>
                  </a:gs>
                </a:gsLst>
                <a:lin ang="18900000" scaled="1"/>
              </a:gra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javax.servlet</a:t>
                </a:r>
              </a:p>
            </p:txBody>
          </p:sp>
          <p:sp>
            <p:nvSpPr>
              <p:cNvPr id="31754" name="Rectangle 8">
                <a:extLst>
                  <a:ext uri="{FF2B5EF4-FFF2-40B4-BE49-F238E27FC236}">
                    <a16:creationId xmlns:a16="http://schemas.microsoft.com/office/drawing/2014/main" id="{22071F56-F52E-446B-A2B6-656D27AE1347}"/>
                  </a:ext>
                </a:extLst>
              </p:cNvPr>
              <p:cNvSpPr>
                <a:spLocks noChangeArrowheads="1"/>
              </p:cNvSpPr>
              <p:nvPr/>
            </p:nvSpPr>
            <p:spPr bwMode="auto">
              <a:xfrm>
                <a:off x="288" y="1728"/>
                <a:ext cx="288" cy="288"/>
              </a:xfrm>
              <a:prstGeom prst="rect">
                <a:avLst/>
              </a:prstGeom>
              <a:gradFill rotWithShape="1">
                <a:gsLst>
                  <a:gs pos="0">
                    <a:srgbClr val="006600"/>
                  </a:gs>
                  <a:gs pos="100000">
                    <a:schemeClr val="tx1"/>
                  </a:gs>
                </a:gsLst>
                <a:lin ang="5400000" scaled="1"/>
              </a:gradFill>
              <a:ln w="12700">
                <a:solidFill>
                  <a:schemeClr val="tx1"/>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solidFill>
                      <a:schemeClr val="bg1"/>
                    </a:solidFill>
                  </a:rPr>
                  <a:t>1.</a:t>
                </a:r>
              </a:p>
            </p:txBody>
          </p:sp>
        </p:grpSp>
      </p:grpSp>
      <p:sp>
        <p:nvSpPr>
          <p:cNvPr id="31750" name="Rectangle 4">
            <a:extLst>
              <a:ext uri="{FF2B5EF4-FFF2-40B4-BE49-F238E27FC236}">
                <a16:creationId xmlns:a16="http://schemas.microsoft.com/office/drawing/2014/main" id="{12338FBF-AB7A-42B2-A6E3-779C3DC6A7B9}"/>
              </a:ext>
            </a:extLst>
          </p:cNvPr>
          <p:cNvSpPr>
            <a:spLocks noChangeArrowheads="1"/>
          </p:cNvSpPr>
          <p:nvPr/>
        </p:nvSpPr>
        <p:spPr bwMode="auto">
          <a:xfrm>
            <a:off x="1828800" y="3505200"/>
            <a:ext cx="3352800" cy="2438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tx2"/>
              </a:buClr>
              <a:buFontTx/>
              <a:buChar char="•"/>
            </a:pPr>
            <a:r>
              <a:rPr lang="en-US" altLang="en-US" sz="2000" b="0" i="0"/>
              <a:t> </a:t>
            </a:r>
            <a:r>
              <a:rPr lang="en-US" altLang="en-US" sz="2000" i="0"/>
              <a:t>Servlet Interface</a:t>
            </a:r>
            <a:r>
              <a:rPr lang="en-US" altLang="en-US" sz="2000" b="0" i="0"/>
              <a:t>, which</a:t>
            </a:r>
          </a:p>
          <a:p>
            <a:pPr algn="l" eaLnBrk="1" hangingPunct="1">
              <a:spcBef>
                <a:spcPct val="0"/>
              </a:spcBef>
              <a:buClr>
                <a:schemeClr val="tx2"/>
              </a:buClr>
            </a:pPr>
            <a:r>
              <a:rPr lang="en-US" altLang="en-US" sz="2000" b="0" i="0"/>
              <a:t>  defines methods that all </a:t>
            </a:r>
          </a:p>
          <a:p>
            <a:pPr algn="l" eaLnBrk="1" hangingPunct="1">
              <a:spcBef>
                <a:spcPct val="0"/>
              </a:spcBef>
              <a:buClr>
                <a:schemeClr val="tx2"/>
              </a:buClr>
            </a:pPr>
            <a:r>
              <a:rPr lang="en-US" altLang="en-US" sz="2000" b="0" i="0"/>
              <a:t>  servlets must implement </a:t>
            </a:r>
          </a:p>
          <a:p>
            <a:pPr algn="l" eaLnBrk="1" hangingPunct="1">
              <a:spcBef>
                <a:spcPct val="0"/>
              </a:spcBef>
              <a:buClr>
                <a:schemeClr val="tx2"/>
              </a:buClr>
            </a:pPr>
            <a:r>
              <a:rPr lang="en-US" altLang="en-US" sz="2000" b="0" i="0"/>
              <a:t>  either directly, or by </a:t>
            </a:r>
          </a:p>
          <a:p>
            <a:pPr algn="l" eaLnBrk="1" hangingPunct="1">
              <a:spcBef>
                <a:spcPct val="0"/>
              </a:spcBef>
              <a:buClr>
                <a:schemeClr val="tx2"/>
              </a:buClr>
            </a:pPr>
            <a:r>
              <a:rPr lang="en-US" altLang="en-US" sz="2000" b="0" i="0"/>
              <a:t>  extending a class that </a:t>
            </a:r>
          </a:p>
          <a:p>
            <a:pPr algn="l" eaLnBrk="1" hangingPunct="1">
              <a:spcBef>
                <a:spcPct val="0"/>
              </a:spcBef>
              <a:buClr>
                <a:schemeClr val="tx2"/>
              </a:buClr>
            </a:pPr>
            <a:r>
              <a:rPr lang="en-US" altLang="en-US" sz="2000" b="0" i="0"/>
              <a:t>  implements Servlet.</a:t>
            </a:r>
          </a:p>
          <a:p>
            <a:pPr algn="l" eaLnBrk="1" hangingPunct="1">
              <a:spcBef>
                <a:spcPct val="0"/>
              </a:spcBef>
              <a:buClr>
                <a:schemeClr val="tx2"/>
              </a:buClr>
              <a:buFontTx/>
              <a:buChar char="•"/>
            </a:pPr>
            <a:endParaRPr lang="en-US" altLang="en-US" sz="2000" b="0" i="0"/>
          </a:p>
          <a:p>
            <a:pPr algn="l" eaLnBrk="1" hangingPunct="1">
              <a:spcBef>
                <a:spcPct val="0"/>
              </a:spcBef>
              <a:buClr>
                <a:schemeClr val="tx2"/>
              </a:buClr>
              <a:buFontTx/>
              <a:buChar char="•"/>
            </a:pPr>
            <a:r>
              <a:rPr lang="en-US" altLang="en-US" sz="2000" b="0" i="0"/>
              <a:t> It does not implement the </a:t>
            </a:r>
          </a:p>
          <a:p>
            <a:pPr algn="l" eaLnBrk="1" hangingPunct="1">
              <a:spcBef>
                <a:spcPct val="0"/>
              </a:spcBef>
              <a:buClr>
                <a:schemeClr val="tx2"/>
              </a:buClr>
            </a:pPr>
            <a:r>
              <a:rPr lang="en-US" altLang="en-US" sz="2000" b="0" i="0"/>
              <a:t>  life cycle methods.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a:extLst>
              <a:ext uri="{FF2B5EF4-FFF2-40B4-BE49-F238E27FC236}">
                <a16:creationId xmlns:a16="http://schemas.microsoft.com/office/drawing/2014/main" id="{EA75C65F-5A4D-4709-AE62-429DA2D6BAFF}"/>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E21FFB71-9334-4906-A214-3FEB0DF806A6}" type="slidenum">
              <a:rPr lang="en-US" altLang="en-US" sz="1000" i="0">
                <a:solidFill>
                  <a:srgbClr val="FFFFFF"/>
                </a:solidFill>
              </a:rPr>
              <a:pPr algn="l" eaLnBrk="1" hangingPunct="1"/>
              <a:t>32</a:t>
            </a:fld>
            <a:endParaRPr lang="en-US" altLang="en-US" sz="1000" i="0">
              <a:solidFill>
                <a:srgbClr val="FFFFFF"/>
              </a:solidFill>
            </a:endParaRPr>
          </a:p>
        </p:txBody>
      </p:sp>
      <p:pic>
        <p:nvPicPr>
          <p:cNvPr id="32771" name="Picture 2">
            <a:extLst>
              <a:ext uri="{FF2B5EF4-FFF2-40B4-BE49-F238E27FC236}">
                <a16:creationId xmlns:a16="http://schemas.microsoft.com/office/drawing/2014/main" id="{EDA2E318-BE23-49C6-B822-A401625517F6}"/>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1909" t="18918" r="3442" b="24451"/>
          <a:stretch>
            <a:fillRect/>
          </a:stretch>
        </p:blipFill>
        <p:spPr>
          <a:xfrm>
            <a:off x="1676400" y="1676400"/>
            <a:ext cx="8991600" cy="4800600"/>
          </a:xfrm>
          <a:noFill/>
        </p:spPr>
      </p:pic>
      <p:sp>
        <p:nvSpPr>
          <p:cNvPr id="1221635" name="Rectangle 3">
            <a:extLst>
              <a:ext uri="{FF2B5EF4-FFF2-40B4-BE49-F238E27FC236}">
                <a16:creationId xmlns:a16="http://schemas.microsoft.com/office/drawing/2014/main" id="{9286AC1E-54A2-4ED7-8D86-8D1B9BFA7802}"/>
              </a:ext>
            </a:extLst>
          </p:cNvPr>
          <p:cNvSpPr>
            <a:spLocks noGrp="1" noChangeArrowheads="1"/>
          </p:cNvSpPr>
          <p:nvPr>
            <p:ph type="title" idx="4294967295"/>
          </p:nvPr>
        </p:nvSpPr>
        <p:spPr>
          <a:xfrm>
            <a:off x="1524000" y="871539"/>
            <a:ext cx="9144000" cy="498475"/>
          </a:xfrm>
          <a:prstGeom prst="rect">
            <a:avLst/>
          </a:prstGeom>
          <a:effectLst>
            <a:outerShdw dist="17961" dir="2700000" algn="ctr" rotWithShape="0">
              <a:srgbClr val="ACB6FC">
                <a:gamma/>
                <a:shade val="60000"/>
                <a:invGamma/>
              </a:srgbClr>
            </a:outerShdw>
          </a:effectLst>
        </p:spPr>
        <p:txBody>
          <a:bodyPr>
            <a:normAutofit fontScale="90000"/>
          </a:bodyPr>
          <a:lstStyle/>
          <a:p>
            <a:pPr>
              <a:defRPr/>
            </a:pPr>
            <a:r>
              <a:rPr lang="en-US"/>
              <a:t>Servlet API</a:t>
            </a:r>
          </a:p>
        </p:txBody>
      </p:sp>
      <p:grpSp>
        <p:nvGrpSpPr>
          <p:cNvPr id="32773" name="Group 10">
            <a:extLst>
              <a:ext uri="{FF2B5EF4-FFF2-40B4-BE49-F238E27FC236}">
                <a16:creationId xmlns:a16="http://schemas.microsoft.com/office/drawing/2014/main" id="{23BCC3B2-D65F-40A8-9772-433312612535}"/>
              </a:ext>
            </a:extLst>
          </p:cNvPr>
          <p:cNvGrpSpPr>
            <a:grpSpLocks/>
          </p:cNvGrpSpPr>
          <p:nvPr/>
        </p:nvGrpSpPr>
        <p:grpSpPr bwMode="auto">
          <a:xfrm>
            <a:off x="1752600" y="1752600"/>
            <a:ext cx="3505200" cy="3657600"/>
            <a:chOff x="144" y="1104"/>
            <a:chExt cx="2208" cy="2304"/>
          </a:xfrm>
        </p:grpSpPr>
        <p:sp>
          <p:nvSpPr>
            <p:cNvPr id="32775" name="Rectangle 11">
              <a:extLst>
                <a:ext uri="{FF2B5EF4-FFF2-40B4-BE49-F238E27FC236}">
                  <a16:creationId xmlns:a16="http://schemas.microsoft.com/office/drawing/2014/main" id="{2DFCDD20-BD34-445B-B71B-1D49A470B868}"/>
                </a:ext>
              </a:extLst>
            </p:cNvPr>
            <p:cNvSpPr>
              <a:spLocks noChangeArrowheads="1"/>
            </p:cNvSpPr>
            <p:nvPr/>
          </p:nvSpPr>
          <p:spPr bwMode="auto">
            <a:xfrm>
              <a:off x="144" y="1104"/>
              <a:ext cx="2208" cy="230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The servlet API is made up of two packages</a:t>
              </a:r>
            </a:p>
          </p:txBody>
        </p:sp>
        <p:grpSp>
          <p:nvGrpSpPr>
            <p:cNvPr id="32776" name="Group 12">
              <a:extLst>
                <a:ext uri="{FF2B5EF4-FFF2-40B4-BE49-F238E27FC236}">
                  <a16:creationId xmlns:a16="http://schemas.microsoft.com/office/drawing/2014/main" id="{B6435167-077B-41CF-AB32-AF474641A62A}"/>
                </a:ext>
              </a:extLst>
            </p:cNvPr>
            <p:cNvGrpSpPr>
              <a:grpSpLocks/>
            </p:cNvGrpSpPr>
            <p:nvPr/>
          </p:nvGrpSpPr>
          <p:grpSpPr bwMode="auto">
            <a:xfrm>
              <a:off x="288" y="1728"/>
              <a:ext cx="1920" cy="288"/>
              <a:chOff x="288" y="1728"/>
              <a:chExt cx="1920" cy="288"/>
            </a:xfrm>
          </p:grpSpPr>
          <p:sp>
            <p:nvSpPr>
              <p:cNvPr id="32777" name="Rectangle 13">
                <a:extLst>
                  <a:ext uri="{FF2B5EF4-FFF2-40B4-BE49-F238E27FC236}">
                    <a16:creationId xmlns:a16="http://schemas.microsoft.com/office/drawing/2014/main" id="{2CBDF5E5-8DDF-4DE1-B251-9B19210D36D8}"/>
                  </a:ext>
                </a:extLst>
              </p:cNvPr>
              <p:cNvSpPr>
                <a:spLocks noChangeArrowheads="1"/>
              </p:cNvSpPr>
              <p:nvPr/>
            </p:nvSpPr>
            <p:spPr bwMode="auto">
              <a:xfrm>
                <a:off x="576" y="1728"/>
                <a:ext cx="1632" cy="288"/>
              </a:xfrm>
              <a:prstGeom prst="rect">
                <a:avLst/>
              </a:prstGeom>
              <a:gradFill rotWithShape="1">
                <a:gsLst>
                  <a:gs pos="0">
                    <a:srgbClr val="FFCCFF"/>
                  </a:gs>
                  <a:gs pos="100000">
                    <a:srgbClr val="FFFFFF"/>
                  </a:gs>
                </a:gsLst>
                <a:lin ang="18900000" scaled="1"/>
              </a:gra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javax.servlet</a:t>
                </a:r>
              </a:p>
            </p:txBody>
          </p:sp>
          <p:sp>
            <p:nvSpPr>
              <p:cNvPr id="32778" name="Rectangle 14">
                <a:extLst>
                  <a:ext uri="{FF2B5EF4-FFF2-40B4-BE49-F238E27FC236}">
                    <a16:creationId xmlns:a16="http://schemas.microsoft.com/office/drawing/2014/main" id="{6F5161E6-37ED-4C70-A659-77E271D0FFB0}"/>
                  </a:ext>
                </a:extLst>
              </p:cNvPr>
              <p:cNvSpPr>
                <a:spLocks noChangeArrowheads="1"/>
              </p:cNvSpPr>
              <p:nvPr/>
            </p:nvSpPr>
            <p:spPr bwMode="auto">
              <a:xfrm>
                <a:off x="288" y="1728"/>
                <a:ext cx="288" cy="288"/>
              </a:xfrm>
              <a:prstGeom prst="rect">
                <a:avLst/>
              </a:prstGeom>
              <a:gradFill rotWithShape="1">
                <a:gsLst>
                  <a:gs pos="0">
                    <a:srgbClr val="006600"/>
                  </a:gs>
                  <a:gs pos="100000">
                    <a:schemeClr val="tx1"/>
                  </a:gs>
                </a:gsLst>
                <a:lin ang="5400000" scaled="1"/>
              </a:gradFill>
              <a:ln w="12700">
                <a:solidFill>
                  <a:schemeClr val="tx1"/>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solidFill>
                      <a:schemeClr val="bg1"/>
                    </a:solidFill>
                  </a:rPr>
                  <a:t>1.</a:t>
                </a:r>
              </a:p>
            </p:txBody>
          </p:sp>
        </p:grpSp>
      </p:grpSp>
      <p:sp>
        <p:nvSpPr>
          <p:cNvPr id="32774" name="Rectangle 9">
            <a:extLst>
              <a:ext uri="{FF2B5EF4-FFF2-40B4-BE49-F238E27FC236}">
                <a16:creationId xmlns:a16="http://schemas.microsoft.com/office/drawing/2014/main" id="{A51103CD-3F53-4325-A7F5-C26303B468E3}"/>
              </a:ext>
            </a:extLst>
          </p:cNvPr>
          <p:cNvSpPr>
            <a:spLocks noChangeArrowheads="1"/>
          </p:cNvSpPr>
          <p:nvPr/>
        </p:nvSpPr>
        <p:spPr bwMode="auto">
          <a:xfrm>
            <a:off x="1828800" y="3505200"/>
            <a:ext cx="3429000" cy="2590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tx2"/>
              </a:buClr>
              <a:buFontTx/>
              <a:buChar char="•"/>
            </a:pPr>
            <a:r>
              <a:rPr lang="en-US" altLang="en-US" sz="2000" b="0" i="0"/>
              <a:t> </a:t>
            </a:r>
            <a:r>
              <a:rPr lang="en-US" altLang="en-US" sz="2000" i="0"/>
              <a:t>ServletConfig interface</a:t>
            </a:r>
            <a:r>
              <a:rPr lang="en-US" altLang="en-US" sz="2000" b="0" i="0"/>
              <a:t> </a:t>
            </a:r>
          </a:p>
          <a:p>
            <a:pPr algn="l" eaLnBrk="1" hangingPunct="1">
              <a:spcBef>
                <a:spcPct val="0"/>
              </a:spcBef>
              <a:buClr>
                <a:schemeClr val="tx2"/>
              </a:buClr>
            </a:pPr>
            <a:r>
              <a:rPr lang="en-US" altLang="en-US" sz="2000" b="0" i="0"/>
              <a:t>  pass information to a </a:t>
            </a:r>
          </a:p>
          <a:p>
            <a:pPr algn="l" eaLnBrk="1" hangingPunct="1">
              <a:spcBef>
                <a:spcPct val="0"/>
              </a:spcBef>
              <a:buClr>
                <a:schemeClr val="tx2"/>
              </a:buClr>
            </a:pPr>
            <a:r>
              <a:rPr lang="en-US" altLang="en-US" sz="2000" b="0" i="0"/>
              <a:t>  servlet during initialization.</a:t>
            </a:r>
          </a:p>
          <a:p>
            <a:pPr algn="l" eaLnBrk="1" hangingPunct="1">
              <a:spcBef>
                <a:spcPct val="0"/>
              </a:spcBef>
              <a:buClr>
                <a:schemeClr val="tx2"/>
              </a:buClr>
            </a:pPr>
            <a:endParaRPr lang="en-US" altLang="en-US" sz="2000" b="0" i="0"/>
          </a:p>
          <a:p>
            <a:pPr algn="l" eaLnBrk="1" hangingPunct="1">
              <a:spcBef>
                <a:spcPct val="0"/>
              </a:spcBef>
              <a:buClr>
                <a:schemeClr val="tx2"/>
              </a:buClr>
              <a:buFontTx/>
              <a:buChar char="•"/>
            </a:pPr>
            <a:r>
              <a:rPr lang="en-US" altLang="en-US" sz="2000" b="0" i="0"/>
              <a:t> </a:t>
            </a:r>
            <a:r>
              <a:rPr lang="en-US" altLang="en-US" sz="2000" i="0"/>
              <a:t>ServletContext interface </a:t>
            </a:r>
          </a:p>
          <a:p>
            <a:pPr algn="l" eaLnBrk="1" hangingPunct="1">
              <a:spcBef>
                <a:spcPct val="0"/>
              </a:spcBef>
              <a:buClr>
                <a:schemeClr val="tx2"/>
              </a:buClr>
            </a:pPr>
            <a:r>
              <a:rPr lang="en-US" altLang="en-US" sz="2000" b="0" i="0"/>
              <a:t>  define a set of methods </a:t>
            </a:r>
          </a:p>
          <a:p>
            <a:pPr algn="l" eaLnBrk="1" hangingPunct="1">
              <a:spcBef>
                <a:spcPct val="0"/>
              </a:spcBef>
              <a:buClr>
                <a:schemeClr val="tx2"/>
              </a:buClr>
            </a:pPr>
            <a:r>
              <a:rPr lang="en-US" altLang="en-US" sz="2000" b="0" i="0"/>
              <a:t>  that a servlet uses to </a:t>
            </a:r>
          </a:p>
          <a:p>
            <a:pPr algn="l" eaLnBrk="1" hangingPunct="1">
              <a:spcBef>
                <a:spcPct val="0"/>
              </a:spcBef>
              <a:buClr>
                <a:schemeClr val="tx2"/>
              </a:buClr>
            </a:pPr>
            <a:r>
              <a:rPr lang="en-US" altLang="en-US" sz="2000" b="0" i="0"/>
              <a:t>  communicate with its </a:t>
            </a:r>
          </a:p>
          <a:p>
            <a:pPr algn="l" eaLnBrk="1" hangingPunct="1">
              <a:spcBef>
                <a:spcPct val="0"/>
              </a:spcBef>
              <a:buClr>
                <a:schemeClr val="tx2"/>
              </a:buClr>
            </a:pPr>
            <a:r>
              <a:rPr lang="en-US" altLang="en-US" sz="2000" b="0" i="0"/>
              <a:t>  container.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a:extLst>
              <a:ext uri="{FF2B5EF4-FFF2-40B4-BE49-F238E27FC236}">
                <a16:creationId xmlns:a16="http://schemas.microsoft.com/office/drawing/2014/main" id="{3147435F-339D-48BE-A942-F7503DC2F549}"/>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1A8971D3-E3A0-4823-A83E-5F3586307270}" type="slidenum">
              <a:rPr lang="en-US" altLang="en-US" sz="1000" i="0">
                <a:solidFill>
                  <a:srgbClr val="FFFFFF"/>
                </a:solidFill>
              </a:rPr>
              <a:pPr algn="l" eaLnBrk="1" hangingPunct="1"/>
              <a:t>33</a:t>
            </a:fld>
            <a:endParaRPr lang="en-US" altLang="en-US" sz="1000" i="0">
              <a:solidFill>
                <a:srgbClr val="FFFFFF"/>
              </a:solidFill>
            </a:endParaRPr>
          </a:p>
        </p:txBody>
      </p:sp>
      <p:pic>
        <p:nvPicPr>
          <p:cNvPr id="33795" name="Picture 2">
            <a:extLst>
              <a:ext uri="{FF2B5EF4-FFF2-40B4-BE49-F238E27FC236}">
                <a16:creationId xmlns:a16="http://schemas.microsoft.com/office/drawing/2014/main" id="{32B47F7E-1489-454F-8272-79C770C7B3DC}"/>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1909" t="18918" r="3442" b="24451"/>
          <a:stretch>
            <a:fillRect/>
          </a:stretch>
        </p:blipFill>
        <p:spPr>
          <a:xfrm>
            <a:off x="1676400" y="1676400"/>
            <a:ext cx="8991600" cy="4800600"/>
          </a:xfrm>
          <a:noFill/>
        </p:spPr>
      </p:pic>
      <p:sp>
        <p:nvSpPr>
          <p:cNvPr id="33796" name="Rectangle 3">
            <a:extLst>
              <a:ext uri="{FF2B5EF4-FFF2-40B4-BE49-F238E27FC236}">
                <a16:creationId xmlns:a16="http://schemas.microsoft.com/office/drawing/2014/main" id="{F2DB9952-ADA1-4585-8B4E-CED03645E045}"/>
              </a:ext>
            </a:extLst>
          </p:cNvPr>
          <p:cNvSpPr>
            <a:spLocks noChangeArrowheads="1"/>
          </p:cNvSpPr>
          <p:nvPr/>
        </p:nvSpPr>
        <p:spPr bwMode="auto">
          <a:xfrm>
            <a:off x="1676400" y="5562600"/>
            <a:ext cx="3276600" cy="914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225732" name="Rectangle 4">
            <a:extLst>
              <a:ext uri="{FF2B5EF4-FFF2-40B4-BE49-F238E27FC236}">
                <a16:creationId xmlns:a16="http://schemas.microsoft.com/office/drawing/2014/main" id="{6761F51A-CF6B-4B54-97CD-2AE168203531}"/>
              </a:ext>
            </a:extLst>
          </p:cNvPr>
          <p:cNvSpPr>
            <a:spLocks noGrp="1" noChangeArrowheads="1"/>
          </p:cNvSpPr>
          <p:nvPr>
            <p:ph type="title" idx="4294967295"/>
          </p:nvPr>
        </p:nvSpPr>
        <p:spPr>
          <a:xfrm>
            <a:off x="1524000" y="871539"/>
            <a:ext cx="9144000" cy="498475"/>
          </a:xfrm>
          <a:prstGeom prst="rect">
            <a:avLst/>
          </a:prstGeom>
          <a:effectLst>
            <a:outerShdw dist="17961" dir="2700000" algn="ctr" rotWithShape="0">
              <a:srgbClr val="ACB6FC">
                <a:gamma/>
                <a:shade val="60000"/>
                <a:invGamma/>
              </a:srgbClr>
            </a:outerShdw>
          </a:effectLst>
        </p:spPr>
        <p:txBody>
          <a:bodyPr>
            <a:normAutofit fontScale="90000"/>
          </a:bodyPr>
          <a:lstStyle/>
          <a:p>
            <a:pPr>
              <a:defRPr/>
            </a:pPr>
            <a:r>
              <a:rPr lang="en-US"/>
              <a:t>Servlet API</a:t>
            </a:r>
          </a:p>
        </p:txBody>
      </p:sp>
      <p:sp>
        <p:nvSpPr>
          <p:cNvPr id="33798" name="Rectangle 6">
            <a:extLst>
              <a:ext uri="{FF2B5EF4-FFF2-40B4-BE49-F238E27FC236}">
                <a16:creationId xmlns:a16="http://schemas.microsoft.com/office/drawing/2014/main" id="{3DB49F89-A015-4673-AF0F-04137FE56BF8}"/>
              </a:ext>
            </a:extLst>
          </p:cNvPr>
          <p:cNvSpPr>
            <a:spLocks noChangeArrowheads="1"/>
          </p:cNvSpPr>
          <p:nvPr/>
        </p:nvSpPr>
        <p:spPr bwMode="auto">
          <a:xfrm>
            <a:off x="1752600" y="1676400"/>
            <a:ext cx="3429000" cy="15240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tx2"/>
              </a:buClr>
              <a:buFontTx/>
              <a:buChar char="•"/>
            </a:pPr>
            <a:r>
              <a:rPr lang="en-US" altLang="en-US" sz="2000" b="0" i="0"/>
              <a:t> If a servlet does not directly implement the Servlet interface, it must directly extend the following classes:</a:t>
            </a:r>
          </a:p>
        </p:txBody>
      </p:sp>
      <p:sp>
        <p:nvSpPr>
          <p:cNvPr id="33799" name="Rectangle 15">
            <a:extLst>
              <a:ext uri="{FF2B5EF4-FFF2-40B4-BE49-F238E27FC236}">
                <a16:creationId xmlns:a16="http://schemas.microsoft.com/office/drawing/2014/main" id="{5D0A8425-973C-4D19-A054-7326DE60CF36}"/>
              </a:ext>
            </a:extLst>
          </p:cNvPr>
          <p:cNvSpPr>
            <a:spLocks noChangeArrowheads="1"/>
          </p:cNvSpPr>
          <p:nvPr/>
        </p:nvSpPr>
        <p:spPr bwMode="auto">
          <a:xfrm>
            <a:off x="2438400" y="3276600"/>
            <a:ext cx="2743200" cy="457200"/>
          </a:xfrm>
          <a:prstGeom prst="rect">
            <a:avLst/>
          </a:prstGeom>
          <a:gradFill rotWithShape="1">
            <a:gsLst>
              <a:gs pos="0">
                <a:srgbClr val="FFADAD"/>
              </a:gs>
              <a:gs pos="50000">
                <a:srgbClr val="D5DAFD"/>
              </a:gs>
              <a:gs pos="100000">
                <a:srgbClr val="FFADA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GenericServlet</a:t>
            </a:r>
          </a:p>
        </p:txBody>
      </p:sp>
      <p:sp>
        <p:nvSpPr>
          <p:cNvPr id="33800" name="Rectangle 16">
            <a:extLst>
              <a:ext uri="{FF2B5EF4-FFF2-40B4-BE49-F238E27FC236}">
                <a16:creationId xmlns:a16="http://schemas.microsoft.com/office/drawing/2014/main" id="{50A11FF5-27BC-4BE3-84B4-6780F0DAE637}"/>
              </a:ext>
            </a:extLst>
          </p:cNvPr>
          <p:cNvSpPr>
            <a:spLocks noChangeArrowheads="1"/>
          </p:cNvSpPr>
          <p:nvPr/>
        </p:nvSpPr>
        <p:spPr bwMode="auto">
          <a:xfrm>
            <a:off x="1981200" y="3276600"/>
            <a:ext cx="457200" cy="457200"/>
          </a:xfrm>
          <a:prstGeom prst="rect">
            <a:avLst/>
          </a:prstGeom>
          <a:gradFill rotWithShape="1">
            <a:gsLst>
              <a:gs pos="0">
                <a:srgbClr val="D5DAFD"/>
              </a:gs>
              <a:gs pos="50000">
                <a:srgbClr val="FFADAD"/>
              </a:gs>
              <a:gs pos="100000">
                <a:srgbClr val="D5DAF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a:t>
            </a:r>
          </a:p>
        </p:txBody>
      </p:sp>
      <p:sp>
        <p:nvSpPr>
          <p:cNvPr id="33801" name="Rectangle 17">
            <a:extLst>
              <a:ext uri="{FF2B5EF4-FFF2-40B4-BE49-F238E27FC236}">
                <a16:creationId xmlns:a16="http://schemas.microsoft.com/office/drawing/2014/main" id="{3F99DD8A-29CD-43EC-82B9-B26367C1A642}"/>
              </a:ext>
            </a:extLst>
          </p:cNvPr>
          <p:cNvSpPr>
            <a:spLocks noChangeArrowheads="1"/>
          </p:cNvSpPr>
          <p:nvPr/>
        </p:nvSpPr>
        <p:spPr bwMode="auto">
          <a:xfrm>
            <a:off x="2438400" y="3962400"/>
            <a:ext cx="2743200" cy="457200"/>
          </a:xfrm>
          <a:prstGeom prst="rect">
            <a:avLst/>
          </a:prstGeom>
          <a:gradFill rotWithShape="1">
            <a:gsLst>
              <a:gs pos="0">
                <a:srgbClr val="FFADAD"/>
              </a:gs>
              <a:gs pos="50000">
                <a:srgbClr val="D5DAFD"/>
              </a:gs>
              <a:gs pos="100000">
                <a:srgbClr val="FFADA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HttpServlet</a:t>
            </a:r>
          </a:p>
        </p:txBody>
      </p:sp>
      <p:sp>
        <p:nvSpPr>
          <p:cNvPr id="33802" name="Rectangle 18">
            <a:extLst>
              <a:ext uri="{FF2B5EF4-FFF2-40B4-BE49-F238E27FC236}">
                <a16:creationId xmlns:a16="http://schemas.microsoft.com/office/drawing/2014/main" id="{5C22EEBE-BF1E-4294-9125-0D858C2DB1A3}"/>
              </a:ext>
            </a:extLst>
          </p:cNvPr>
          <p:cNvSpPr>
            <a:spLocks noChangeArrowheads="1"/>
          </p:cNvSpPr>
          <p:nvPr/>
        </p:nvSpPr>
        <p:spPr bwMode="auto">
          <a:xfrm>
            <a:off x="1981200" y="3962400"/>
            <a:ext cx="457200" cy="457200"/>
          </a:xfrm>
          <a:prstGeom prst="rect">
            <a:avLst/>
          </a:prstGeom>
          <a:gradFill rotWithShape="1">
            <a:gsLst>
              <a:gs pos="0">
                <a:srgbClr val="D5DAFD"/>
              </a:gs>
              <a:gs pos="50000">
                <a:srgbClr val="FFADAD"/>
              </a:gs>
              <a:gs pos="100000">
                <a:srgbClr val="D5DAF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a:extLst>
              <a:ext uri="{FF2B5EF4-FFF2-40B4-BE49-F238E27FC236}">
                <a16:creationId xmlns:a16="http://schemas.microsoft.com/office/drawing/2014/main" id="{8E11AA88-BDA5-45CC-A632-217B70B43975}"/>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7D9CA7C5-986E-4A25-99E7-0D5D7E8F94D3}" type="slidenum">
              <a:rPr lang="en-US" altLang="en-US" sz="1000" i="0">
                <a:solidFill>
                  <a:srgbClr val="FFFFFF"/>
                </a:solidFill>
              </a:rPr>
              <a:pPr algn="l" eaLnBrk="1" hangingPunct="1"/>
              <a:t>34</a:t>
            </a:fld>
            <a:endParaRPr lang="en-US" altLang="en-US" sz="1000" i="0">
              <a:solidFill>
                <a:srgbClr val="FFFFFF"/>
              </a:solidFill>
            </a:endParaRPr>
          </a:p>
        </p:txBody>
      </p:sp>
      <p:pic>
        <p:nvPicPr>
          <p:cNvPr id="34819" name="Picture 2">
            <a:extLst>
              <a:ext uri="{FF2B5EF4-FFF2-40B4-BE49-F238E27FC236}">
                <a16:creationId xmlns:a16="http://schemas.microsoft.com/office/drawing/2014/main" id="{A93AEEC3-9401-49B2-BE1C-D50303B6BE06}"/>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1909" t="18918" r="3442" b="24451"/>
          <a:stretch>
            <a:fillRect/>
          </a:stretch>
        </p:blipFill>
        <p:spPr>
          <a:xfrm>
            <a:off x="1676400" y="1676400"/>
            <a:ext cx="8991600" cy="4800600"/>
          </a:xfrm>
          <a:noFill/>
        </p:spPr>
      </p:pic>
      <p:sp>
        <p:nvSpPr>
          <p:cNvPr id="1226755" name="Rectangle 3">
            <a:extLst>
              <a:ext uri="{FF2B5EF4-FFF2-40B4-BE49-F238E27FC236}">
                <a16:creationId xmlns:a16="http://schemas.microsoft.com/office/drawing/2014/main" id="{017F99DD-7DDB-41DC-B5F6-40199AC1B385}"/>
              </a:ext>
            </a:extLst>
          </p:cNvPr>
          <p:cNvSpPr>
            <a:spLocks noGrp="1" noChangeArrowheads="1"/>
          </p:cNvSpPr>
          <p:nvPr>
            <p:ph type="title" idx="4294967295"/>
          </p:nvPr>
        </p:nvSpPr>
        <p:spPr>
          <a:xfrm>
            <a:off x="1524000" y="871539"/>
            <a:ext cx="9144000" cy="498475"/>
          </a:xfrm>
          <a:prstGeom prst="rect">
            <a:avLst/>
          </a:prstGeom>
          <a:effectLst>
            <a:outerShdw dist="17961" dir="2700000" algn="ctr" rotWithShape="0">
              <a:srgbClr val="ACB6FC">
                <a:gamma/>
                <a:shade val="60000"/>
                <a:invGamma/>
              </a:srgbClr>
            </a:outerShdw>
          </a:effectLst>
        </p:spPr>
        <p:txBody>
          <a:bodyPr>
            <a:normAutofit fontScale="90000"/>
          </a:bodyPr>
          <a:lstStyle/>
          <a:p>
            <a:pPr>
              <a:defRPr/>
            </a:pPr>
            <a:r>
              <a:rPr lang="en-US"/>
              <a:t>Servlet API</a:t>
            </a:r>
          </a:p>
        </p:txBody>
      </p:sp>
      <p:sp>
        <p:nvSpPr>
          <p:cNvPr id="34821" name="Rectangle 4">
            <a:extLst>
              <a:ext uri="{FF2B5EF4-FFF2-40B4-BE49-F238E27FC236}">
                <a16:creationId xmlns:a16="http://schemas.microsoft.com/office/drawing/2014/main" id="{7F436D23-4B5C-4BA4-B2D2-1DF43F7266A4}"/>
              </a:ext>
            </a:extLst>
          </p:cNvPr>
          <p:cNvSpPr>
            <a:spLocks noChangeArrowheads="1"/>
          </p:cNvSpPr>
          <p:nvPr/>
        </p:nvSpPr>
        <p:spPr bwMode="auto">
          <a:xfrm>
            <a:off x="1676400" y="5562600"/>
            <a:ext cx="3352800" cy="914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34822" name="Rectangle 5">
            <a:extLst>
              <a:ext uri="{FF2B5EF4-FFF2-40B4-BE49-F238E27FC236}">
                <a16:creationId xmlns:a16="http://schemas.microsoft.com/office/drawing/2014/main" id="{7C32609B-2A47-45C3-94F9-B944707AD75F}"/>
              </a:ext>
            </a:extLst>
          </p:cNvPr>
          <p:cNvSpPr>
            <a:spLocks noChangeArrowheads="1"/>
          </p:cNvSpPr>
          <p:nvPr/>
        </p:nvSpPr>
        <p:spPr bwMode="auto">
          <a:xfrm>
            <a:off x="2362200" y="1828800"/>
            <a:ext cx="2819400" cy="685800"/>
          </a:xfrm>
          <a:prstGeom prst="rect">
            <a:avLst/>
          </a:prstGeom>
          <a:gradFill rotWithShape="1">
            <a:gsLst>
              <a:gs pos="0">
                <a:srgbClr val="FFADAD"/>
              </a:gs>
              <a:gs pos="50000">
                <a:srgbClr val="D5DAFD"/>
              </a:gs>
              <a:gs pos="100000">
                <a:srgbClr val="FFADA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GenericServlet</a:t>
            </a:r>
          </a:p>
        </p:txBody>
      </p:sp>
      <p:sp>
        <p:nvSpPr>
          <p:cNvPr id="34823" name="Rectangle 6">
            <a:extLst>
              <a:ext uri="{FF2B5EF4-FFF2-40B4-BE49-F238E27FC236}">
                <a16:creationId xmlns:a16="http://schemas.microsoft.com/office/drawing/2014/main" id="{9D389C66-4EC9-4613-82E7-93DEC08BBA89}"/>
              </a:ext>
            </a:extLst>
          </p:cNvPr>
          <p:cNvSpPr>
            <a:spLocks noChangeArrowheads="1"/>
          </p:cNvSpPr>
          <p:nvPr/>
        </p:nvSpPr>
        <p:spPr bwMode="auto">
          <a:xfrm>
            <a:off x="1828800" y="1828800"/>
            <a:ext cx="533400" cy="685800"/>
          </a:xfrm>
          <a:prstGeom prst="rect">
            <a:avLst/>
          </a:prstGeom>
          <a:gradFill rotWithShape="1">
            <a:gsLst>
              <a:gs pos="0">
                <a:srgbClr val="D5DAFD"/>
              </a:gs>
              <a:gs pos="50000">
                <a:srgbClr val="FFADAD"/>
              </a:gs>
              <a:gs pos="100000">
                <a:srgbClr val="D5DAF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a:t>
            </a:r>
          </a:p>
        </p:txBody>
      </p:sp>
      <p:sp>
        <p:nvSpPr>
          <p:cNvPr id="34824" name="Rectangle 7">
            <a:extLst>
              <a:ext uri="{FF2B5EF4-FFF2-40B4-BE49-F238E27FC236}">
                <a16:creationId xmlns:a16="http://schemas.microsoft.com/office/drawing/2014/main" id="{65503E25-CB25-4E30-B502-E9EFEC066F92}"/>
              </a:ext>
            </a:extLst>
          </p:cNvPr>
          <p:cNvSpPr>
            <a:spLocks noChangeArrowheads="1"/>
          </p:cNvSpPr>
          <p:nvPr/>
        </p:nvSpPr>
        <p:spPr bwMode="auto">
          <a:xfrm>
            <a:off x="1676400" y="2971800"/>
            <a:ext cx="3581400" cy="31242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tx2"/>
              </a:buClr>
              <a:buFontTx/>
              <a:buChar char="•"/>
            </a:pPr>
            <a:r>
              <a:rPr lang="en-US" altLang="en-US" sz="2000" b="0" i="0"/>
              <a:t> It is used to code generic, </a:t>
            </a:r>
          </a:p>
          <a:p>
            <a:pPr algn="l" eaLnBrk="1" hangingPunct="1">
              <a:spcBef>
                <a:spcPct val="0"/>
              </a:spcBef>
              <a:buClr>
                <a:schemeClr val="tx2"/>
              </a:buClr>
            </a:pPr>
            <a:r>
              <a:rPr lang="en-US" altLang="en-US" sz="2000" b="0" i="0"/>
              <a:t>  protocol-independent </a:t>
            </a:r>
          </a:p>
          <a:p>
            <a:pPr algn="l" eaLnBrk="1" hangingPunct="1">
              <a:spcBef>
                <a:spcPct val="0"/>
              </a:spcBef>
              <a:buClr>
                <a:schemeClr val="tx2"/>
              </a:buClr>
            </a:pPr>
            <a:r>
              <a:rPr lang="en-US" altLang="en-US" sz="2000" b="0" i="0"/>
              <a:t>  servlets.</a:t>
            </a:r>
          </a:p>
          <a:p>
            <a:pPr algn="l" eaLnBrk="1" hangingPunct="1">
              <a:spcBef>
                <a:spcPct val="0"/>
              </a:spcBef>
              <a:buClr>
                <a:schemeClr val="tx2"/>
              </a:buClr>
              <a:buFontTx/>
              <a:buChar char="•"/>
            </a:pPr>
            <a:r>
              <a:rPr lang="en-US" altLang="en-US" sz="2000" b="0" i="0"/>
              <a:t> It is used as the basis for </a:t>
            </a:r>
          </a:p>
          <a:p>
            <a:pPr algn="l" eaLnBrk="1" hangingPunct="1">
              <a:spcBef>
                <a:spcPct val="0"/>
              </a:spcBef>
              <a:buClr>
                <a:schemeClr val="tx2"/>
              </a:buClr>
            </a:pPr>
            <a:r>
              <a:rPr lang="en-US" altLang="en-US" sz="2000" b="0" i="0"/>
              <a:t>  protocol-specific subclasses.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a:extLst>
              <a:ext uri="{FF2B5EF4-FFF2-40B4-BE49-F238E27FC236}">
                <a16:creationId xmlns:a16="http://schemas.microsoft.com/office/drawing/2014/main" id="{144227BC-31B1-421B-B135-95DB79A702C6}"/>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786E38EC-18EE-401E-9197-85669CC64D45}" type="slidenum">
              <a:rPr lang="en-US" altLang="en-US" sz="1000" i="0">
                <a:solidFill>
                  <a:srgbClr val="FFFFFF"/>
                </a:solidFill>
              </a:rPr>
              <a:pPr algn="l" eaLnBrk="1" hangingPunct="1"/>
              <a:t>35</a:t>
            </a:fld>
            <a:endParaRPr lang="en-US" altLang="en-US" sz="1000" i="0">
              <a:solidFill>
                <a:srgbClr val="FFFFFF"/>
              </a:solidFill>
            </a:endParaRPr>
          </a:p>
        </p:txBody>
      </p:sp>
      <p:pic>
        <p:nvPicPr>
          <p:cNvPr id="35843" name="Picture 2">
            <a:extLst>
              <a:ext uri="{FF2B5EF4-FFF2-40B4-BE49-F238E27FC236}">
                <a16:creationId xmlns:a16="http://schemas.microsoft.com/office/drawing/2014/main" id="{4C8E501A-2B0F-4D78-83E3-31881F4DDF17}"/>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1909" t="18918" r="3442" b="24451"/>
          <a:stretch>
            <a:fillRect/>
          </a:stretch>
        </p:blipFill>
        <p:spPr>
          <a:xfrm>
            <a:off x="1676400" y="1676400"/>
            <a:ext cx="8991600" cy="4800600"/>
          </a:xfrm>
          <a:noFill/>
        </p:spPr>
      </p:pic>
      <p:sp>
        <p:nvSpPr>
          <p:cNvPr id="1227780" name="Rectangle 4">
            <a:extLst>
              <a:ext uri="{FF2B5EF4-FFF2-40B4-BE49-F238E27FC236}">
                <a16:creationId xmlns:a16="http://schemas.microsoft.com/office/drawing/2014/main" id="{B2C522D4-8F02-4E12-99D5-8ABDCD149BED}"/>
              </a:ext>
            </a:extLst>
          </p:cNvPr>
          <p:cNvSpPr>
            <a:spLocks noGrp="1" noChangeArrowheads="1"/>
          </p:cNvSpPr>
          <p:nvPr>
            <p:ph type="title" idx="4294967295"/>
          </p:nvPr>
        </p:nvSpPr>
        <p:spPr>
          <a:xfrm>
            <a:off x="1524000" y="871539"/>
            <a:ext cx="9144000" cy="498475"/>
          </a:xfrm>
          <a:prstGeom prst="rect">
            <a:avLst/>
          </a:prstGeom>
          <a:effectLst>
            <a:outerShdw dist="17961" dir="2700000" algn="ctr" rotWithShape="0">
              <a:srgbClr val="ACB6FC">
                <a:gamma/>
                <a:shade val="60000"/>
                <a:invGamma/>
              </a:srgbClr>
            </a:outerShdw>
          </a:effectLst>
        </p:spPr>
        <p:txBody>
          <a:bodyPr>
            <a:normAutofit fontScale="90000"/>
          </a:bodyPr>
          <a:lstStyle/>
          <a:p>
            <a:pPr>
              <a:defRPr/>
            </a:pPr>
            <a:r>
              <a:rPr lang="en-US"/>
              <a:t>Servlet API</a:t>
            </a:r>
          </a:p>
        </p:txBody>
      </p:sp>
      <p:sp>
        <p:nvSpPr>
          <p:cNvPr id="35845" name="Rectangle 5">
            <a:extLst>
              <a:ext uri="{FF2B5EF4-FFF2-40B4-BE49-F238E27FC236}">
                <a16:creationId xmlns:a16="http://schemas.microsoft.com/office/drawing/2014/main" id="{944EFD6B-00F0-4ECA-B9F9-D9DC6DF1DB84}"/>
              </a:ext>
            </a:extLst>
          </p:cNvPr>
          <p:cNvSpPr>
            <a:spLocks noChangeArrowheads="1"/>
          </p:cNvSpPr>
          <p:nvPr/>
        </p:nvSpPr>
        <p:spPr bwMode="auto">
          <a:xfrm>
            <a:off x="2362200" y="1828800"/>
            <a:ext cx="2819400" cy="685800"/>
          </a:xfrm>
          <a:prstGeom prst="rect">
            <a:avLst/>
          </a:prstGeom>
          <a:gradFill rotWithShape="1">
            <a:gsLst>
              <a:gs pos="0">
                <a:srgbClr val="FFADAD"/>
              </a:gs>
              <a:gs pos="50000">
                <a:srgbClr val="D5DAFD"/>
              </a:gs>
              <a:gs pos="100000">
                <a:srgbClr val="FFADA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HttpServlet</a:t>
            </a:r>
          </a:p>
        </p:txBody>
      </p:sp>
      <p:sp>
        <p:nvSpPr>
          <p:cNvPr id="35846" name="Rectangle 6">
            <a:extLst>
              <a:ext uri="{FF2B5EF4-FFF2-40B4-BE49-F238E27FC236}">
                <a16:creationId xmlns:a16="http://schemas.microsoft.com/office/drawing/2014/main" id="{FA3D472E-4CAD-4380-A010-D5CECDABA69B}"/>
              </a:ext>
            </a:extLst>
          </p:cNvPr>
          <p:cNvSpPr>
            <a:spLocks noChangeArrowheads="1"/>
          </p:cNvSpPr>
          <p:nvPr/>
        </p:nvSpPr>
        <p:spPr bwMode="auto">
          <a:xfrm>
            <a:off x="1828800" y="1828800"/>
            <a:ext cx="533400" cy="685800"/>
          </a:xfrm>
          <a:prstGeom prst="rect">
            <a:avLst/>
          </a:prstGeom>
          <a:gradFill rotWithShape="1">
            <a:gsLst>
              <a:gs pos="0">
                <a:srgbClr val="D5DAFD"/>
              </a:gs>
              <a:gs pos="50000">
                <a:srgbClr val="FFADAD"/>
              </a:gs>
              <a:gs pos="100000">
                <a:srgbClr val="D5DAF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2.</a:t>
            </a:r>
          </a:p>
        </p:txBody>
      </p:sp>
      <p:sp>
        <p:nvSpPr>
          <p:cNvPr id="35847" name="Rectangle 7">
            <a:extLst>
              <a:ext uri="{FF2B5EF4-FFF2-40B4-BE49-F238E27FC236}">
                <a16:creationId xmlns:a16="http://schemas.microsoft.com/office/drawing/2014/main" id="{7A773047-630D-4544-A517-B47795F00D8C}"/>
              </a:ext>
            </a:extLst>
          </p:cNvPr>
          <p:cNvSpPr>
            <a:spLocks noChangeArrowheads="1"/>
          </p:cNvSpPr>
          <p:nvPr/>
        </p:nvSpPr>
        <p:spPr bwMode="auto">
          <a:xfrm>
            <a:off x="1676400" y="2971800"/>
            <a:ext cx="3581400" cy="35052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tx2"/>
              </a:buClr>
              <a:buFontTx/>
              <a:buChar char="•"/>
            </a:pPr>
            <a:r>
              <a:rPr lang="en-US" altLang="en-US" sz="2000" b="0" i="0"/>
              <a:t> HttpServlet class enables to </a:t>
            </a:r>
          </a:p>
          <a:p>
            <a:pPr algn="l" eaLnBrk="1" hangingPunct="1">
              <a:spcBef>
                <a:spcPct val="0"/>
              </a:spcBef>
              <a:buClr>
                <a:schemeClr val="tx2"/>
              </a:buClr>
            </a:pPr>
            <a:r>
              <a:rPr lang="en-US" altLang="en-US" sz="2000" b="0" i="0"/>
              <a:t>  operate over the HTTP </a:t>
            </a:r>
          </a:p>
          <a:p>
            <a:pPr algn="l" eaLnBrk="1" hangingPunct="1">
              <a:spcBef>
                <a:spcPct val="0"/>
              </a:spcBef>
              <a:buClr>
                <a:schemeClr val="tx2"/>
              </a:buClr>
            </a:pPr>
            <a:r>
              <a:rPr lang="en-US" altLang="en-US" sz="2000" b="0" i="0"/>
              <a:t>  protocol by providing </a:t>
            </a:r>
          </a:p>
          <a:p>
            <a:pPr algn="l" eaLnBrk="1" hangingPunct="1">
              <a:spcBef>
                <a:spcPct val="0"/>
              </a:spcBef>
              <a:buClr>
                <a:schemeClr val="tx2"/>
              </a:buClr>
            </a:pPr>
            <a:r>
              <a:rPr lang="en-US" altLang="en-US" sz="2000" b="0" i="0"/>
              <a:t>  methods such as doGet and </a:t>
            </a:r>
          </a:p>
          <a:p>
            <a:pPr algn="l" eaLnBrk="1" hangingPunct="1">
              <a:spcBef>
                <a:spcPct val="0"/>
              </a:spcBef>
              <a:buClr>
                <a:schemeClr val="tx2"/>
              </a:buClr>
            </a:pPr>
            <a:r>
              <a:rPr lang="en-US" altLang="en-US" sz="2000" b="0" i="0"/>
              <a:t>  doPost for handling HTTP-</a:t>
            </a:r>
          </a:p>
          <a:p>
            <a:pPr algn="l" eaLnBrk="1" hangingPunct="1">
              <a:spcBef>
                <a:spcPct val="0"/>
              </a:spcBef>
              <a:buClr>
                <a:schemeClr val="tx2"/>
              </a:buClr>
            </a:pPr>
            <a:r>
              <a:rPr lang="en-US" altLang="en-US" sz="2000" b="0" i="0"/>
              <a:t>  specific services.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a:extLst>
              <a:ext uri="{FF2B5EF4-FFF2-40B4-BE49-F238E27FC236}">
                <a16:creationId xmlns:a16="http://schemas.microsoft.com/office/drawing/2014/main" id="{655A48E1-9B9F-4F4D-9977-16A5ECD94F0E}"/>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A789B9EA-4AAF-430C-AA21-6C37FF59D185}" type="slidenum">
              <a:rPr lang="en-US" altLang="en-US" sz="1000" i="0">
                <a:solidFill>
                  <a:srgbClr val="FFFFFF"/>
                </a:solidFill>
              </a:rPr>
              <a:pPr algn="l" eaLnBrk="1" hangingPunct="1"/>
              <a:t>36</a:t>
            </a:fld>
            <a:endParaRPr lang="en-US" altLang="en-US" sz="1000" i="0">
              <a:solidFill>
                <a:srgbClr val="FFFFFF"/>
              </a:solidFill>
            </a:endParaRPr>
          </a:p>
        </p:txBody>
      </p:sp>
      <p:pic>
        <p:nvPicPr>
          <p:cNvPr id="36867" name="Picture 2">
            <a:extLst>
              <a:ext uri="{FF2B5EF4-FFF2-40B4-BE49-F238E27FC236}">
                <a16:creationId xmlns:a16="http://schemas.microsoft.com/office/drawing/2014/main" id="{DAE7E11F-B9DE-495A-91CC-8F1B6C64983B}"/>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1909" t="18918" r="3442" b="24451"/>
          <a:stretch>
            <a:fillRect/>
          </a:stretch>
        </p:blipFill>
        <p:spPr>
          <a:xfrm>
            <a:off x="1676400" y="1676400"/>
            <a:ext cx="8991600" cy="4800600"/>
          </a:xfrm>
          <a:noFill/>
        </p:spPr>
      </p:pic>
      <p:sp>
        <p:nvSpPr>
          <p:cNvPr id="1229828" name="Rectangle 4">
            <a:extLst>
              <a:ext uri="{FF2B5EF4-FFF2-40B4-BE49-F238E27FC236}">
                <a16:creationId xmlns:a16="http://schemas.microsoft.com/office/drawing/2014/main" id="{0CC326D8-47AA-42F0-B1AE-18A50D0B2AA7}"/>
              </a:ext>
            </a:extLst>
          </p:cNvPr>
          <p:cNvSpPr>
            <a:spLocks noGrp="1" noChangeArrowheads="1"/>
          </p:cNvSpPr>
          <p:nvPr>
            <p:ph type="title" idx="4294967295"/>
          </p:nvPr>
        </p:nvSpPr>
        <p:spPr>
          <a:xfrm>
            <a:off x="1524000" y="871539"/>
            <a:ext cx="9144000" cy="498475"/>
          </a:xfrm>
          <a:prstGeom prst="rect">
            <a:avLst/>
          </a:prstGeom>
          <a:effectLst>
            <a:outerShdw dist="17961" dir="2700000" algn="ctr" rotWithShape="0">
              <a:srgbClr val="ACB6FC">
                <a:gamma/>
                <a:shade val="60000"/>
                <a:invGamma/>
              </a:srgbClr>
            </a:outerShdw>
          </a:effectLst>
        </p:spPr>
        <p:txBody>
          <a:bodyPr>
            <a:normAutofit fontScale="90000"/>
          </a:bodyPr>
          <a:lstStyle/>
          <a:p>
            <a:pPr>
              <a:defRPr/>
            </a:pPr>
            <a:r>
              <a:rPr lang="en-US"/>
              <a:t>Servlet API</a:t>
            </a:r>
          </a:p>
        </p:txBody>
      </p:sp>
      <p:sp>
        <p:nvSpPr>
          <p:cNvPr id="36869" name="Rectangle 6">
            <a:extLst>
              <a:ext uri="{FF2B5EF4-FFF2-40B4-BE49-F238E27FC236}">
                <a16:creationId xmlns:a16="http://schemas.microsoft.com/office/drawing/2014/main" id="{8ABE67D6-CEE4-49AE-9325-BA3B7B0BE966}"/>
              </a:ext>
            </a:extLst>
          </p:cNvPr>
          <p:cNvSpPr>
            <a:spLocks noChangeArrowheads="1"/>
          </p:cNvSpPr>
          <p:nvPr/>
        </p:nvSpPr>
        <p:spPr bwMode="auto">
          <a:xfrm>
            <a:off x="1676400" y="1752600"/>
            <a:ext cx="3581400" cy="4724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 Request-Response API’s</a:t>
            </a:r>
          </a:p>
        </p:txBody>
      </p:sp>
      <p:grpSp>
        <p:nvGrpSpPr>
          <p:cNvPr id="36870" name="Group 15">
            <a:extLst>
              <a:ext uri="{FF2B5EF4-FFF2-40B4-BE49-F238E27FC236}">
                <a16:creationId xmlns:a16="http://schemas.microsoft.com/office/drawing/2014/main" id="{3C0C1474-E836-4849-A795-18D1C15DCC02}"/>
              </a:ext>
            </a:extLst>
          </p:cNvPr>
          <p:cNvGrpSpPr>
            <a:grpSpLocks/>
          </p:cNvGrpSpPr>
          <p:nvPr/>
        </p:nvGrpSpPr>
        <p:grpSpPr bwMode="auto">
          <a:xfrm>
            <a:off x="1981200" y="2743200"/>
            <a:ext cx="3276600" cy="2514600"/>
            <a:chOff x="2640" y="1728"/>
            <a:chExt cx="1920" cy="1584"/>
          </a:xfrm>
        </p:grpSpPr>
        <p:sp>
          <p:nvSpPr>
            <p:cNvPr id="36871" name="Rectangle 7">
              <a:extLst>
                <a:ext uri="{FF2B5EF4-FFF2-40B4-BE49-F238E27FC236}">
                  <a16:creationId xmlns:a16="http://schemas.microsoft.com/office/drawing/2014/main" id="{EBA60CFD-8B06-42A3-A370-627E52E72C46}"/>
                </a:ext>
              </a:extLst>
            </p:cNvPr>
            <p:cNvSpPr>
              <a:spLocks noChangeArrowheads="1"/>
            </p:cNvSpPr>
            <p:nvPr/>
          </p:nvSpPr>
          <p:spPr bwMode="auto">
            <a:xfrm>
              <a:off x="2928" y="1728"/>
              <a:ext cx="1632" cy="288"/>
            </a:xfrm>
            <a:prstGeom prst="rect">
              <a:avLst/>
            </a:prstGeom>
            <a:gradFill rotWithShape="1">
              <a:gsLst>
                <a:gs pos="0">
                  <a:srgbClr val="D5DAFD"/>
                </a:gs>
                <a:gs pos="50000">
                  <a:srgbClr val="FFADAD"/>
                </a:gs>
                <a:gs pos="100000">
                  <a:srgbClr val="D5DAF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ServletRequest</a:t>
              </a:r>
            </a:p>
          </p:txBody>
        </p:sp>
        <p:sp>
          <p:nvSpPr>
            <p:cNvPr id="36872" name="Rectangle 8">
              <a:extLst>
                <a:ext uri="{FF2B5EF4-FFF2-40B4-BE49-F238E27FC236}">
                  <a16:creationId xmlns:a16="http://schemas.microsoft.com/office/drawing/2014/main" id="{98EF9F26-2562-4ACF-8140-97108109071F}"/>
                </a:ext>
              </a:extLst>
            </p:cNvPr>
            <p:cNvSpPr>
              <a:spLocks noChangeArrowheads="1"/>
            </p:cNvSpPr>
            <p:nvPr/>
          </p:nvSpPr>
          <p:spPr bwMode="auto">
            <a:xfrm>
              <a:off x="2640" y="1728"/>
              <a:ext cx="288" cy="288"/>
            </a:xfrm>
            <a:prstGeom prst="rect">
              <a:avLst/>
            </a:prstGeom>
            <a:gradFill rotWithShape="1">
              <a:gsLst>
                <a:gs pos="0">
                  <a:srgbClr val="D5DAFD"/>
                </a:gs>
                <a:gs pos="50000">
                  <a:srgbClr val="FFADAD"/>
                </a:gs>
                <a:gs pos="100000">
                  <a:srgbClr val="D5DAF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a:t>
              </a:r>
            </a:p>
          </p:txBody>
        </p:sp>
        <p:sp>
          <p:nvSpPr>
            <p:cNvPr id="36873" name="Rectangle 9">
              <a:extLst>
                <a:ext uri="{FF2B5EF4-FFF2-40B4-BE49-F238E27FC236}">
                  <a16:creationId xmlns:a16="http://schemas.microsoft.com/office/drawing/2014/main" id="{6FF7498D-CE5C-40C5-B7D7-2174217D928E}"/>
                </a:ext>
              </a:extLst>
            </p:cNvPr>
            <p:cNvSpPr>
              <a:spLocks noChangeArrowheads="1"/>
            </p:cNvSpPr>
            <p:nvPr/>
          </p:nvSpPr>
          <p:spPr bwMode="auto">
            <a:xfrm>
              <a:off x="2928" y="2160"/>
              <a:ext cx="1632" cy="288"/>
            </a:xfrm>
            <a:prstGeom prst="rect">
              <a:avLst/>
            </a:prstGeom>
            <a:gradFill rotWithShape="1">
              <a:gsLst>
                <a:gs pos="0">
                  <a:srgbClr val="D5DAFD"/>
                </a:gs>
                <a:gs pos="50000">
                  <a:srgbClr val="FFADAD"/>
                </a:gs>
                <a:gs pos="100000">
                  <a:srgbClr val="D5DAF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HttpServletRequest</a:t>
              </a:r>
            </a:p>
          </p:txBody>
        </p:sp>
        <p:sp>
          <p:nvSpPr>
            <p:cNvPr id="36874" name="Rectangle 10">
              <a:extLst>
                <a:ext uri="{FF2B5EF4-FFF2-40B4-BE49-F238E27FC236}">
                  <a16:creationId xmlns:a16="http://schemas.microsoft.com/office/drawing/2014/main" id="{6ADE568F-C6D6-44D6-A821-41C5916924AA}"/>
                </a:ext>
              </a:extLst>
            </p:cNvPr>
            <p:cNvSpPr>
              <a:spLocks noChangeArrowheads="1"/>
            </p:cNvSpPr>
            <p:nvPr/>
          </p:nvSpPr>
          <p:spPr bwMode="auto">
            <a:xfrm>
              <a:off x="2640" y="2160"/>
              <a:ext cx="288" cy="288"/>
            </a:xfrm>
            <a:prstGeom prst="rect">
              <a:avLst/>
            </a:prstGeom>
            <a:gradFill rotWithShape="1">
              <a:gsLst>
                <a:gs pos="0">
                  <a:srgbClr val="D5DAFD"/>
                </a:gs>
                <a:gs pos="50000">
                  <a:srgbClr val="FFADAD"/>
                </a:gs>
                <a:gs pos="100000">
                  <a:srgbClr val="D5DAF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2.</a:t>
              </a:r>
            </a:p>
          </p:txBody>
        </p:sp>
        <p:sp>
          <p:nvSpPr>
            <p:cNvPr id="36875" name="Rectangle 11">
              <a:extLst>
                <a:ext uri="{FF2B5EF4-FFF2-40B4-BE49-F238E27FC236}">
                  <a16:creationId xmlns:a16="http://schemas.microsoft.com/office/drawing/2014/main" id="{81F4342C-A9B1-4D12-9210-EE01EECC5B7B}"/>
                </a:ext>
              </a:extLst>
            </p:cNvPr>
            <p:cNvSpPr>
              <a:spLocks noChangeArrowheads="1"/>
            </p:cNvSpPr>
            <p:nvPr/>
          </p:nvSpPr>
          <p:spPr bwMode="auto">
            <a:xfrm>
              <a:off x="2928" y="2592"/>
              <a:ext cx="1632" cy="288"/>
            </a:xfrm>
            <a:prstGeom prst="rect">
              <a:avLst/>
            </a:prstGeom>
            <a:gradFill rotWithShape="1">
              <a:gsLst>
                <a:gs pos="0">
                  <a:srgbClr val="D5DAFD"/>
                </a:gs>
                <a:gs pos="50000">
                  <a:srgbClr val="FFADAD"/>
                </a:gs>
                <a:gs pos="100000">
                  <a:srgbClr val="D5DAF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ServletResponse</a:t>
              </a:r>
            </a:p>
          </p:txBody>
        </p:sp>
        <p:sp>
          <p:nvSpPr>
            <p:cNvPr id="36876" name="Rectangle 12">
              <a:extLst>
                <a:ext uri="{FF2B5EF4-FFF2-40B4-BE49-F238E27FC236}">
                  <a16:creationId xmlns:a16="http://schemas.microsoft.com/office/drawing/2014/main" id="{E9EDD380-AC81-474F-9651-FF0C0A2E1B3E}"/>
                </a:ext>
              </a:extLst>
            </p:cNvPr>
            <p:cNvSpPr>
              <a:spLocks noChangeArrowheads="1"/>
            </p:cNvSpPr>
            <p:nvPr/>
          </p:nvSpPr>
          <p:spPr bwMode="auto">
            <a:xfrm>
              <a:off x="2640" y="2592"/>
              <a:ext cx="288" cy="288"/>
            </a:xfrm>
            <a:prstGeom prst="rect">
              <a:avLst/>
            </a:prstGeom>
            <a:gradFill rotWithShape="1">
              <a:gsLst>
                <a:gs pos="0">
                  <a:srgbClr val="D5DAFD"/>
                </a:gs>
                <a:gs pos="50000">
                  <a:srgbClr val="FFADAD"/>
                </a:gs>
                <a:gs pos="100000">
                  <a:srgbClr val="D5DAF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3.</a:t>
              </a:r>
            </a:p>
          </p:txBody>
        </p:sp>
        <p:sp>
          <p:nvSpPr>
            <p:cNvPr id="36877" name="Rectangle 13">
              <a:extLst>
                <a:ext uri="{FF2B5EF4-FFF2-40B4-BE49-F238E27FC236}">
                  <a16:creationId xmlns:a16="http://schemas.microsoft.com/office/drawing/2014/main" id="{0555A494-58F4-4A71-BEAD-E31F866E5BCF}"/>
                </a:ext>
              </a:extLst>
            </p:cNvPr>
            <p:cNvSpPr>
              <a:spLocks noChangeArrowheads="1"/>
            </p:cNvSpPr>
            <p:nvPr/>
          </p:nvSpPr>
          <p:spPr bwMode="auto">
            <a:xfrm>
              <a:off x="2928" y="3024"/>
              <a:ext cx="1632" cy="288"/>
            </a:xfrm>
            <a:prstGeom prst="rect">
              <a:avLst/>
            </a:prstGeom>
            <a:gradFill rotWithShape="1">
              <a:gsLst>
                <a:gs pos="0">
                  <a:srgbClr val="D5DAFD"/>
                </a:gs>
                <a:gs pos="50000">
                  <a:srgbClr val="FFADAD"/>
                </a:gs>
                <a:gs pos="100000">
                  <a:srgbClr val="D5DAF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HttpServletResponse</a:t>
              </a:r>
            </a:p>
          </p:txBody>
        </p:sp>
        <p:sp>
          <p:nvSpPr>
            <p:cNvPr id="36878" name="Rectangle 14">
              <a:extLst>
                <a:ext uri="{FF2B5EF4-FFF2-40B4-BE49-F238E27FC236}">
                  <a16:creationId xmlns:a16="http://schemas.microsoft.com/office/drawing/2014/main" id="{81BABF82-6669-4300-B376-4A80CFA3ED47}"/>
                </a:ext>
              </a:extLst>
            </p:cNvPr>
            <p:cNvSpPr>
              <a:spLocks noChangeArrowheads="1"/>
            </p:cNvSpPr>
            <p:nvPr/>
          </p:nvSpPr>
          <p:spPr bwMode="auto">
            <a:xfrm>
              <a:off x="2640" y="3024"/>
              <a:ext cx="288" cy="288"/>
            </a:xfrm>
            <a:prstGeom prst="rect">
              <a:avLst/>
            </a:prstGeom>
            <a:gradFill rotWithShape="1">
              <a:gsLst>
                <a:gs pos="0">
                  <a:srgbClr val="D5DAFD"/>
                </a:gs>
                <a:gs pos="50000">
                  <a:srgbClr val="FFADAD"/>
                </a:gs>
                <a:gs pos="100000">
                  <a:srgbClr val="D5DAF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4.</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a:extLst>
              <a:ext uri="{FF2B5EF4-FFF2-40B4-BE49-F238E27FC236}">
                <a16:creationId xmlns:a16="http://schemas.microsoft.com/office/drawing/2014/main" id="{8BB00D6C-C7EA-4C71-8272-C702D9010FD4}"/>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C7329978-87C0-406F-BBD4-AF9C43670620}" type="slidenum">
              <a:rPr lang="en-US" altLang="en-US" sz="1000" i="0">
                <a:solidFill>
                  <a:srgbClr val="FFFFFF"/>
                </a:solidFill>
              </a:rPr>
              <a:pPr algn="l" eaLnBrk="1" hangingPunct="1"/>
              <a:t>37</a:t>
            </a:fld>
            <a:endParaRPr lang="en-US" altLang="en-US" sz="1000" i="0">
              <a:solidFill>
                <a:srgbClr val="FFFFFF"/>
              </a:solidFill>
            </a:endParaRPr>
          </a:p>
        </p:txBody>
      </p:sp>
      <p:pic>
        <p:nvPicPr>
          <p:cNvPr id="37891" name="Picture 2">
            <a:extLst>
              <a:ext uri="{FF2B5EF4-FFF2-40B4-BE49-F238E27FC236}">
                <a16:creationId xmlns:a16="http://schemas.microsoft.com/office/drawing/2014/main" id="{272CDB01-90C6-46C1-922C-EB9C637C8CB0}"/>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1909" t="18918" r="3442" b="24451"/>
          <a:stretch>
            <a:fillRect/>
          </a:stretch>
        </p:blipFill>
        <p:spPr>
          <a:xfrm>
            <a:off x="1676400" y="1676400"/>
            <a:ext cx="8991600" cy="4800600"/>
          </a:xfrm>
          <a:noFill/>
        </p:spPr>
      </p:pic>
      <p:sp>
        <p:nvSpPr>
          <p:cNvPr id="1230851" name="Rectangle 3">
            <a:extLst>
              <a:ext uri="{FF2B5EF4-FFF2-40B4-BE49-F238E27FC236}">
                <a16:creationId xmlns:a16="http://schemas.microsoft.com/office/drawing/2014/main" id="{E555521D-71DC-4BB5-9935-0A718B238D53}"/>
              </a:ext>
            </a:extLst>
          </p:cNvPr>
          <p:cNvSpPr>
            <a:spLocks noGrp="1" noChangeArrowheads="1"/>
          </p:cNvSpPr>
          <p:nvPr>
            <p:ph type="title" idx="4294967295"/>
          </p:nvPr>
        </p:nvSpPr>
        <p:spPr>
          <a:xfrm>
            <a:off x="1524000" y="871539"/>
            <a:ext cx="9144000" cy="498475"/>
          </a:xfrm>
          <a:prstGeom prst="rect">
            <a:avLst/>
          </a:prstGeom>
          <a:effectLst>
            <a:outerShdw dist="17961" dir="2700000" algn="ctr" rotWithShape="0">
              <a:srgbClr val="ACB6FC">
                <a:gamma/>
                <a:shade val="60000"/>
                <a:invGamma/>
              </a:srgbClr>
            </a:outerShdw>
          </a:effectLst>
        </p:spPr>
        <p:txBody>
          <a:bodyPr>
            <a:normAutofit fontScale="90000"/>
          </a:bodyPr>
          <a:lstStyle/>
          <a:p>
            <a:pPr>
              <a:defRPr/>
            </a:pPr>
            <a:r>
              <a:rPr lang="en-US"/>
              <a:t>Servlet API</a:t>
            </a:r>
          </a:p>
        </p:txBody>
      </p:sp>
      <p:sp>
        <p:nvSpPr>
          <p:cNvPr id="37893" name="Rectangle 6">
            <a:extLst>
              <a:ext uri="{FF2B5EF4-FFF2-40B4-BE49-F238E27FC236}">
                <a16:creationId xmlns:a16="http://schemas.microsoft.com/office/drawing/2014/main" id="{FCBAAEC0-3F7A-4536-B58B-B78397F13611}"/>
              </a:ext>
            </a:extLst>
          </p:cNvPr>
          <p:cNvSpPr>
            <a:spLocks noChangeArrowheads="1"/>
          </p:cNvSpPr>
          <p:nvPr/>
        </p:nvSpPr>
        <p:spPr bwMode="auto">
          <a:xfrm>
            <a:off x="2209800" y="1828800"/>
            <a:ext cx="2971800" cy="762000"/>
          </a:xfrm>
          <a:prstGeom prst="rect">
            <a:avLst/>
          </a:prstGeom>
          <a:gradFill rotWithShape="1">
            <a:gsLst>
              <a:gs pos="0">
                <a:srgbClr val="FFADAD"/>
              </a:gs>
              <a:gs pos="50000">
                <a:srgbClr val="D5DAFD"/>
              </a:gs>
              <a:gs pos="100000">
                <a:srgbClr val="FFADA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ServletRequest</a:t>
            </a:r>
          </a:p>
        </p:txBody>
      </p:sp>
      <p:sp>
        <p:nvSpPr>
          <p:cNvPr id="37894" name="Rectangle 7">
            <a:extLst>
              <a:ext uri="{FF2B5EF4-FFF2-40B4-BE49-F238E27FC236}">
                <a16:creationId xmlns:a16="http://schemas.microsoft.com/office/drawing/2014/main" id="{99C08A69-B939-4A1E-AED5-54FCDC119532}"/>
              </a:ext>
            </a:extLst>
          </p:cNvPr>
          <p:cNvSpPr>
            <a:spLocks noChangeArrowheads="1"/>
          </p:cNvSpPr>
          <p:nvPr/>
        </p:nvSpPr>
        <p:spPr bwMode="auto">
          <a:xfrm>
            <a:off x="1752600" y="1828800"/>
            <a:ext cx="457200" cy="762000"/>
          </a:xfrm>
          <a:prstGeom prst="rect">
            <a:avLst/>
          </a:prstGeom>
          <a:gradFill rotWithShape="1">
            <a:gsLst>
              <a:gs pos="0">
                <a:srgbClr val="D5DAFD"/>
              </a:gs>
              <a:gs pos="50000">
                <a:srgbClr val="FFADAD"/>
              </a:gs>
              <a:gs pos="100000">
                <a:srgbClr val="D5DAF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a:t>
            </a:r>
          </a:p>
        </p:txBody>
      </p:sp>
      <p:sp>
        <p:nvSpPr>
          <p:cNvPr id="37895" name="Rectangle 14">
            <a:extLst>
              <a:ext uri="{FF2B5EF4-FFF2-40B4-BE49-F238E27FC236}">
                <a16:creationId xmlns:a16="http://schemas.microsoft.com/office/drawing/2014/main" id="{E76BE767-CEE1-4CF3-863B-F4BCB44B1989}"/>
              </a:ext>
            </a:extLst>
          </p:cNvPr>
          <p:cNvSpPr>
            <a:spLocks noChangeArrowheads="1"/>
          </p:cNvSpPr>
          <p:nvPr/>
        </p:nvSpPr>
        <p:spPr bwMode="auto">
          <a:xfrm>
            <a:off x="1676400" y="2590800"/>
            <a:ext cx="3505200" cy="38862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tx2"/>
              </a:buClr>
              <a:buFontTx/>
              <a:buChar char="•"/>
            </a:pPr>
            <a:r>
              <a:rPr lang="en-US" altLang="en-US" sz="2000" b="0" i="0"/>
              <a:t> </a:t>
            </a:r>
            <a:r>
              <a:rPr lang="en-US" altLang="en-US" sz="2000" i="0"/>
              <a:t>ServletRequest Interface </a:t>
            </a:r>
          </a:p>
          <a:p>
            <a:pPr algn="l" eaLnBrk="1" hangingPunct="1">
              <a:spcBef>
                <a:spcPct val="0"/>
              </a:spcBef>
              <a:buClr>
                <a:schemeClr val="tx2"/>
              </a:buClr>
            </a:pPr>
            <a:r>
              <a:rPr lang="en-US" altLang="en-US" sz="2000" b="0" i="0"/>
              <a:t>  object is used to supply     </a:t>
            </a:r>
          </a:p>
          <a:p>
            <a:pPr algn="l" eaLnBrk="1" hangingPunct="1">
              <a:spcBef>
                <a:spcPct val="0"/>
              </a:spcBef>
              <a:buClr>
                <a:schemeClr val="tx2"/>
              </a:buClr>
            </a:pPr>
            <a:r>
              <a:rPr lang="en-US" altLang="en-US" sz="2000" b="0" i="0"/>
              <a:t>  client request information to    </a:t>
            </a:r>
          </a:p>
          <a:p>
            <a:pPr algn="l" eaLnBrk="1" hangingPunct="1">
              <a:spcBef>
                <a:spcPct val="0"/>
              </a:spcBef>
              <a:buClr>
                <a:schemeClr val="tx2"/>
              </a:buClr>
            </a:pPr>
            <a:r>
              <a:rPr lang="en-US" altLang="en-US" sz="2000" b="0" i="0"/>
              <a:t>  a servlet.</a:t>
            </a:r>
          </a:p>
          <a:p>
            <a:pPr algn="l" eaLnBrk="1" hangingPunct="1">
              <a:spcBef>
                <a:spcPct val="0"/>
              </a:spcBef>
              <a:buClr>
                <a:schemeClr val="tx2"/>
              </a:buClr>
            </a:pPr>
            <a:endParaRPr lang="en-US" altLang="en-US" sz="2000" b="0" i="0"/>
          </a:p>
          <a:p>
            <a:pPr algn="l" eaLnBrk="1" hangingPunct="1">
              <a:spcBef>
                <a:spcPct val="0"/>
              </a:spcBef>
              <a:buClr>
                <a:schemeClr val="tx2"/>
              </a:buClr>
              <a:buFontTx/>
              <a:buChar char="•"/>
            </a:pPr>
            <a:r>
              <a:rPr lang="en-US" altLang="en-US" sz="2000" b="0" i="0"/>
              <a:t> It is created  by the servlet </a:t>
            </a:r>
          </a:p>
          <a:p>
            <a:pPr algn="l" eaLnBrk="1" hangingPunct="1">
              <a:spcBef>
                <a:spcPct val="0"/>
              </a:spcBef>
              <a:buClr>
                <a:schemeClr val="tx2"/>
              </a:buClr>
            </a:pPr>
            <a:r>
              <a:rPr lang="en-US" altLang="en-US" sz="2000" b="0" i="0"/>
              <a:t>  container and then passed </a:t>
            </a:r>
          </a:p>
          <a:p>
            <a:pPr algn="l" eaLnBrk="1" hangingPunct="1">
              <a:spcBef>
                <a:spcPct val="0"/>
              </a:spcBef>
              <a:buClr>
                <a:schemeClr val="tx2"/>
              </a:buClr>
            </a:pPr>
            <a:r>
              <a:rPr lang="en-US" altLang="en-US" sz="2000" b="0" i="0"/>
              <a:t>  arguments to the servlet’s </a:t>
            </a:r>
          </a:p>
          <a:p>
            <a:pPr algn="l" eaLnBrk="1" hangingPunct="1">
              <a:spcBef>
                <a:spcPct val="0"/>
              </a:spcBef>
              <a:buClr>
                <a:schemeClr val="tx2"/>
              </a:buClr>
            </a:pPr>
            <a:r>
              <a:rPr lang="en-US" altLang="en-US" sz="2000" b="0" i="0"/>
              <a:t>  </a:t>
            </a:r>
            <a:r>
              <a:rPr lang="en-US" altLang="en-US" sz="2000" i="0"/>
              <a:t>service</a:t>
            </a:r>
            <a:r>
              <a:rPr lang="en-US" altLang="en-US" sz="2000" b="0" i="0"/>
              <a:t> method.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a:extLst>
              <a:ext uri="{FF2B5EF4-FFF2-40B4-BE49-F238E27FC236}">
                <a16:creationId xmlns:a16="http://schemas.microsoft.com/office/drawing/2014/main" id="{F0C51834-9209-435C-8E96-5A14DDF8AAFC}"/>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EE145B6C-184F-4442-AA8F-D6DF802E7AC3}" type="slidenum">
              <a:rPr lang="en-US" altLang="en-US" sz="1000" i="0">
                <a:solidFill>
                  <a:srgbClr val="FFFFFF"/>
                </a:solidFill>
              </a:rPr>
              <a:pPr algn="l" eaLnBrk="1" hangingPunct="1"/>
              <a:t>38</a:t>
            </a:fld>
            <a:endParaRPr lang="en-US" altLang="en-US" sz="1000" i="0">
              <a:solidFill>
                <a:srgbClr val="FFFFFF"/>
              </a:solidFill>
            </a:endParaRPr>
          </a:p>
        </p:txBody>
      </p:sp>
      <p:pic>
        <p:nvPicPr>
          <p:cNvPr id="38915" name="Picture 2">
            <a:extLst>
              <a:ext uri="{FF2B5EF4-FFF2-40B4-BE49-F238E27FC236}">
                <a16:creationId xmlns:a16="http://schemas.microsoft.com/office/drawing/2014/main" id="{323ACFBA-E819-4DC9-A959-3477A2E8E742}"/>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1909" t="18918" r="3442" b="24451"/>
          <a:stretch>
            <a:fillRect/>
          </a:stretch>
        </p:blipFill>
        <p:spPr>
          <a:xfrm>
            <a:off x="1676400" y="1676400"/>
            <a:ext cx="8991600" cy="4800600"/>
          </a:xfrm>
          <a:noFill/>
        </p:spPr>
      </p:pic>
      <p:sp>
        <p:nvSpPr>
          <p:cNvPr id="38916" name="Rectangle 3">
            <a:extLst>
              <a:ext uri="{FF2B5EF4-FFF2-40B4-BE49-F238E27FC236}">
                <a16:creationId xmlns:a16="http://schemas.microsoft.com/office/drawing/2014/main" id="{0FF7C472-B1BB-4DC2-80AC-FF1D6E6D97B3}"/>
              </a:ext>
            </a:extLst>
          </p:cNvPr>
          <p:cNvSpPr>
            <a:spLocks noChangeArrowheads="1"/>
          </p:cNvSpPr>
          <p:nvPr/>
        </p:nvSpPr>
        <p:spPr bwMode="auto">
          <a:xfrm>
            <a:off x="1600200" y="5562600"/>
            <a:ext cx="3581400" cy="914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231876" name="Rectangle 4">
            <a:extLst>
              <a:ext uri="{FF2B5EF4-FFF2-40B4-BE49-F238E27FC236}">
                <a16:creationId xmlns:a16="http://schemas.microsoft.com/office/drawing/2014/main" id="{738FDBC5-57C3-49F8-9FB0-355CE8A8EEE8}"/>
              </a:ext>
            </a:extLst>
          </p:cNvPr>
          <p:cNvSpPr>
            <a:spLocks noGrp="1" noChangeArrowheads="1"/>
          </p:cNvSpPr>
          <p:nvPr>
            <p:ph type="title" idx="4294967295"/>
          </p:nvPr>
        </p:nvSpPr>
        <p:spPr>
          <a:xfrm>
            <a:off x="1524000" y="871539"/>
            <a:ext cx="9144000" cy="498475"/>
          </a:xfrm>
          <a:prstGeom prst="rect">
            <a:avLst/>
          </a:prstGeom>
          <a:effectLst>
            <a:outerShdw dist="17961" dir="2700000" algn="ctr" rotWithShape="0">
              <a:srgbClr val="ACB6FC">
                <a:gamma/>
                <a:shade val="60000"/>
                <a:invGamma/>
              </a:srgbClr>
            </a:outerShdw>
          </a:effectLst>
        </p:spPr>
        <p:txBody>
          <a:bodyPr>
            <a:normAutofit fontScale="90000"/>
          </a:bodyPr>
          <a:lstStyle/>
          <a:p>
            <a:pPr>
              <a:defRPr/>
            </a:pPr>
            <a:r>
              <a:rPr lang="en-US"/>
              <a:t>Servlet API</a:t>
            </a:r>
          </a:p>
        </p:txBody>
      </p:sp>
      <p:sp>
        <p:nvSpPr>
          <p:cNvPr id="38918" name="Rectangle 5">
            <a:extLst>
              <a:ext uri="{FF2B5EF4-FFF2-40B4-BE49-F238E27FC236}">
                <a16:creationId xmlns:a16="http://schemas.microsoft.com/office/drawing/2014/main" id="{3C4BDF54-F81B-4400-9E71-1A088DB2E7E4}"/>
              </a:ext>
            </a:extLst>
          </p:cNvPr>
          <p:cNvSpPr>
            <a:spLocks noChangeArrowheads="1"/>
          </p:cNvSpPr>
          <p:nvPr/>
        </p:nvSpPr>
        <p:spPr bwMode="auto">
          <a:xfrm>
            <a:off x="2209800" y="1828800"/>
            <a:ext cx="2971800" cy="762000"/>
          </a:xfrm>
          <a:prstGeom prst="rect">
            <a:avLst/>
          </a:prstGeom>
          <a:gradFill rotWithShape="1">
            <a:gsLst>
              <a:gs pos="0">
                <a:srgbClr val="FFADAD"/>
              </a:gs>
              <a:gs pos="50000">
                <a:srgbClr val="D5DAFD"/>
              </a:gs>
              <a:gs pos="100000">
                <a:srgbClr val="FFADA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HttpServletRequest</a:t>
            </a:r>
          </a:p>
        </p:txBody>
      </p:sp>
      <p:sp>
        <p:nvSpPr>
          <p:cNvPr id="38919" name="Rectangle 6">
            <a:extLst>
              <a:ext uri="{FF2B5EF4-FFF2-40B4-BE49-F238E27FC236}">
                <a16:creationId xmlns:a16="http://schemas.microsoft.com/office/drawing/2014/main" id="{4FB36883-B538-4963-BDF2-74661B01500C}"/>
              </a:ext>
            </a:extLst>
          </p:cNvPr>
          <p:cNvSpPr>
            <a:spLocks noChangeArrowheads="1"/>
          </p:cNvSpPr>
          <p:nvPr/>
        </p:nvSpPr>
        <p:spPr bwMode="auto">
          <a:xfrm>
            <a:off x="1752600" y="1828800"/>
            <a:ext cx="457200" cy="762000"/>
          </a:xfrm>
          <a:prstGeom prst="rect">
            <a:avLst/>
          </a:prstGeom>
          <a:gradFill rotWithShape="1">
            <a:gsLst>
              <a:gs pos="0">
                <a:srgbClr val="D5DAFD"/>
              </a:gs>
              <a:gs pos="50000">
                <a:srgbClr val="FFADAD"/>
              </a:gs>
              <a:gs pos="100000">
                <a:srgbClr val="D5DAF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2.</a:t>
            </a:r>
          </a:p>
        </p:txBody>
      </p:sp>
      <p:sp>
        <p:nvSpPr>
          <p:cNvPr id="38920" name="Rectangle 7">
            <a:extLst>
              <a:ext uri="{FF2B5EF4-FFF2-40B4-BE49-F238E27FC236}">
                <a16:creationId xmlns:a16="http://schemas.microsoft.com/office/drawing/2014/main" id="{C31E86FD-C0F6-487D-82AE-D09728DFB4AE}"/>
              </a:ext>
            </a:extLst>
          </p:cNvPr>
          <p:cNvSpPr>
            <a:spLocks noChangeArrowheads="1"/>
          </p:cNvSpPr>
          <p:nvPr/>
        </p:nvSpPr>
        <p:spPr bwMode="auto">
          <a:xfrm>
            <a:off x="1676400" y="2590800"/>
            <a:ext cx="3505200" cy="38862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tx2"/>
              </a:buClr>
              <a:buFontTx/>
              <a:buChar char="•"/>
            </a:pPr>
            <a:r>
              <a:rPr lang="en-US" altLang="en-US" sz="2000" b="0" i="0"/>
              <a:t> </a:t>
            </a:r>
            <a:r>
              <a:rPr lang="en-US" altLang="en-US" sz="2000" i="0"/>
              <a:t>HttpServletRequest </a:t>
            </a:r>
          </a:p>
          <a:p>
            <a:pPr algn="l" eaLnBrk="1" hangingPunct="1">
              <a:spcBef>
                <a:spcPct val="0"/>
              </a:spcBef>
              <a:buClr>
                <a:schemeClr val="tx2"/>
              </a:buClr>
            </a:pPr>
            <a:r>
              <a:rPr lang="en-US" altLang="en-US" sz="2000" i="0"/>
              <a:t>  Interface</a:t>
            </a:r>
            <a:r>
              <a:rPr lang="en-US" altLang="en-US" sz="2000" b="0" i="0"/>
              <a:t> object is used to </a:t>
            </a:r>
          </a:p>
          <a:p>
            <a:pPr algn="l" eaLnBrk="1" hangingPunct="1">
              <a:spcBef>
                <a:spcPct val="0"/>
              </a:spcBef>
              <a:buClr>
                <a:schemeClr val="tx2"/>
              </a:buClr>
            </a:pPr>
            <a:r>
              <a:rPr lang="en-US" altLang="en-US" sz="2000" b="0" i="0"/>
              <a:t>  supply client request </a:t>
            </a:r>
          </a:p>
          <a:p>
            <a:pPr algn="l" eaLnBrk="1" hangingPunct="1">
              <a:spcBef>
                <a:spcPct val="0"/>
              </a:spcBef>
              <a:buClr>
                <a:schemeClr val="tx2"/>
              </a:buClr>
            </a:pPr>
            <a:r>
              <a:rPr lang="en-US" altLang="en-US" sz="2000" b="0" i="0"/>
              <a:t>  information to HTTP </a:t>
            </a:r>
          </a:p>
          <a:p>
            <a:pPr algn="l" eaLnBrk="1" hangingPunct="1">
              <a:spcBef>
                <a:spcPct val="0"/>
              </a:spcBef>
              <a:buClr>
                <a:schemeClr val="tx2"/>
              </a:buClr>
            </a:pPr>
            <a:r>
              <a:rPr lang="en-US" altLang="en-US" sz="2000" b="0" i="0"/>
              <a:t>  servlets.</a:t>
            </a:r>
          </a:p>
          <a:p>
            <a:pPr algn="l" eaLnBrk="1" hangingPunct="1">
              <a:spcBef>
                <a:spcPct val="0"/>
              </a:spcBef>
              <a:buClr>
                <a:schemeClr val="tx2"/>
              </a:buClr>
            </a:pPr>
            <a:endParaRPr lang="en-US" altLang="en-US" sz="2000" b="0" i="0"/>
          </a:p>
          <a:p>
            <a:pPr algn="l" eaLnBrk="1" hangingPunct="1">
              <a:spcBef>
                <a:spcPct val="0"/>
              </a:spcBef>
              <a:buClr>
                <a:schemeClr val="tx2"/>
              </a:buClr>
              <a:buFontTx/>
              <a:buChar char="•"/>
            </a:pPr>
            <a:r>
              <a:rPr lang="en-US" altLang="en-US" sz="2000" b="0" i="0"/>
              <a:t> It is created  by the servlet </a:t>
            </a:r>
          </a:p>
          <a:p>
            <a:pPr algn="l" eaLnBrk="1" hangingPunct="1">
              <a:spcBef>
                <a:spcPct val="0"/>
              </a:spcBef>
              <a:buClr>
                <a:schemeClr val="tx2"/>
              </a:buClr>
            </a:pPr>
            <a:r>
              <a:rPr lang="en-US" altLang="en-US" sz="2000" b="0" i="0"/>
              <a:t>  container and then passed </a:t>
            </a:r>
          </a:p>
          <a:p>
            <a:pPr algn="l" eaLnBrk="1" hangingPunct="1">
              <a:spcBef>
                <a:spcPct val="0"/>
              </a:spcBef>
              <a:buClr>
                <a:schemeClr val="tx2"/>
              </a:buClr>
            </a:pPr>
            <a:r>
              <a:rPr lang="en-US" altLang="en-US" sz="2000" b="0" i="0"/>
              <a:t>  arguments to the servlet’s </a:t>
            </a:r>
          </a:p>
          <a:p>
            <a:pPr algn="l" eaLnBrk="1" hangingPunct="1">
              <a:spcBef>
                <a:spcPct val="0"/>
              </a:spcBef>
              <a:buClr>
                <a:schemeClr val="tx2"/>
              </a:buClr>
            </a:pPr>
            <a:r>
              <a:rPr lang="en-US" altLang="en-US" sz="2000" b="0" i="0"/>
              <a:t>  </a:t>
            </a:r>
            <a:r>
              <a:rPr lang="en-US" altLang="en-US" sz="2000" i="0"/>
              <a:t>service</a:t>
            </a:r>
            <a:r>
              <a:rPr lang="en-US" altLang="en-US" sz="2000" b="0" i="0"/>
              <a:t> method, such as </a:t>
            </a:r>
          </a:p>
          <a:p>
            <a:pPr algn="l" eaLnBrk="1" hangingPunct="1">
              <a:spcBef>
                <a:spcPct val="0"/>
              </a:spcBef>
              <a:buClr>
                <a:schemeClr val="tx2"/>
              </a:buClr>
            </a:pPr>
            <a:r>
              <a:rPr lang="en-US" altLang="en-US" sz="2000" b="0" i="0"/>
              <a:t>  </a:t>
            </a:r>
            <a:r>
              <a:rPr lang="en-US" altLang="en-US" sz="2000" i="0"/>
              <a:t>doGet </a:t>
            </a:r>
            <a:r>
              <a:rPr lang="en-US" altLang="en-US" sz="2000" b="0" i="0"/>
              <a:t>and</a:t>
            </a:r>
            <a:r>
              <a:rPr lang="en-US" altLang="en-US" sz="2000" i="0"/>
              <a:t> doPost</a:t>
            </a:r>
            <a:r>
              <a:rPr lang="en-US" altLang="en-US" sz="2000" b="0" i="0"/>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a:extLst>
              <a:ext uri="{FF2B5EF4-FFF2-40B4-BE49-F238E27FC236}">
                <a16:creationId xmlns:a16="http://schemas.microsoft.com/office/drawing/2014/main" id="{7F331FC3-E58A-4F97-AE81-F51C3DF54FDE}"/>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30D34254-560C-4F33-8370-519A60E438DA}" type="slidenum">
              <a:rPr lang="en-US" altLang="en-US" sz="1000" i="0">
                <a:solidFill>
                  <a:srgbClr val="FFFFFF"/>
                </a:solidFill>
              </a:rPr>
              <a:pPr algn="l" eaLnBrk="1" hangingPunct="1"/>
              <a:t>39</a:t>
            </a:fld>
            <a:endParaRPr lang="en-US" altLang="en-US" sz="1000" i="0">
              <a:solidFill>
                <a:srgbClr val="FFFFFF"/>
              </a:solidFill>
            </a:endParaRPr>
          </a:p>
        </p:txBody>
      </p:sp>
      <p:pic>
        <p:nvPicPr>
          <p:cNvPr id="39939" name="Picture 2">
            <a:extLst>
              <a:ext uri="{FF2B5EF4-FFF2-40B4-BE49-F238E27FC236}">
                <a16:creationId xmlns:a16="http://schemas.microsoft.com/office/drawing/2014/main" id="{3DEE3E14-00FE-423F-9361-CE7040D01E7C}"/>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1909" t="18918" r="3442" b="24451"/>
          <a:stretch>
            <a:fillRect/>
          </a:stretch>
        </p:blipFill>
        <p:spPr>
          <a:xfrm>
            <a:off x="1676400" y="1676400"/>
            <a:ext cx="8991600" cy="4800600"/>
          </a:xfrm>
          <a:noFill/>
        </p:spPr>
      </p:pic>
      <p:sp>
        <p:nvSpPr>
          <p:cNvPr id="1232899" name="Rectangle 3">
            <a:extLst>
              <a:ext uri="{FF2B5EF4-FFF2-40B4-BE49-F238E27FC236}">
                <a16:creationId xmlns:a16="http://schemas.microsoft.com/office/drawing/2014/main" id="{6F883232-229B-4303-BB90-D065E1508C51}"/>
              </a:ext>
            </a:extLst>
          </p:cNvPr>
          <p:cNvSpPr>
            <a:spLocks noGrp="1" noChangeArrowheads="1"/>
          </p:cNvSpPr>
          <p:nvPr>
            <p:ph type="title" idx="4294967295"/>
          </p:nvPr>
        </p:nvSpPr>
        <p:spPr>
          <a:xfrm>
            <a:off x="1524000" y="871539"/>
            <a:ext cx="9144000" cy="498475"/>
          </a:xfrm>
          <a:prstGeom prst="rect">
            <a:avLst/>
          </a:prstGeom>
          <a:effectLst>
            <a:outerShdw dist="17961" dir="2700000" algn="ctr" rotWithShape="0">
              <a:srgbClr val="ACB6FC">
                <a:gamma/>
                <a:shade val="60000"/>
                <a:invGamma/>
              </a:srgbClr>
            </a:outerShdw>
          </a:effectLst>
        </p:spPr>
        <p:txBody>
          <a:bodyPr>
            <a:normAutofit fontScale="90000"/>
          </a:bodyPr>
          <a:lstStyle/>
          <a:p>
            <a:pPr>
              <a:defRPr/>
            </a:pPr>
            <a:r>
              <a:rPr lang="en-US"/>
              <a:t>Servlet API</a:t>
            </a:r>
          </a:p>
        </p:txBody>
      </p:sp>
      <p:sp>
        <p:nvSpPr>
          <p:cNvPr id="39941" name="Rectangle 4">
            <a:extLst>
              <a:ext uri="{FF2B5EF4-FFF2-40B4-BE49-F238E27FC236}">
                <a16:creationId xmlns:a16="http://schemas.microsoft.com/office/drawing/2014/main" id="{5A216C33-BC33-4E14-A625-CA5EA06D339B}"/>
              </a:ext>
            </a:extLst>
          </p:cNvPr>
          <p:cNvSpPr>
            <a:spLocks noChangeArrowheads="1"/>
          </p:cNvSpPr>
          <p:nvPr/>
        </p:nvSpPr>
        <p:spPr bwMode="auto">
          <a:xfrm>
            <a:off x="1690689" y="5562600"/>
            <a:ext cx="3271837" cy="914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39942" name="Rectangle 5">
            <a:extLst>
              <a:ext uri="{FF2B5EF4-FFF2-40B4-BE49-F238E27FC236}">
                <a16:creationId xmlns:a16="http://schemas.microsoft.com/office/drawing/2014/main" id="{81B9E54A-C37C-4953-9D7F-C2C1663028C6}"/>
              </a:ext>
            </a:extLst>
          </p:cNvPr>
          <p:cNvSpPr>
            <a:spLocks noChangeArrowheads="1"/>
          </p:cNvSpPr>
          <p:nvPr/>
        </p:nvSpPr>
        <p:spPr bwMode="auto">
          <a:xfrm>
            <a:off x="2209800" y="1828800"/>
            <a:ext cx="2971800" cy="762000"/>
          </a:xfrm>
          <a:prstGeom prst="rect">
            <a:avLst/>
          </a:prstGeom>
          <a:gradFill rotWithShape="1">
            <a:gsLst>
              <a:gs pos="0">
                <a:srgbClr val="FFADAD"/>
              </a:gs>
              <a:gs pos="50000">
                <a:srgbClr val="D5DAFD"/>
              </a:gs>
              <a:gs pos="100000">
                <a:srgbClr val="FFADA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ServletResponse</a:t>
            </a:r>
          </a:p>
        </p:txBody>
      </p:sp>
      <p:sp>
        <p:nvSpPr>
          <p:cNvPr id="39943" name="Rectangle 6">
            <a:extLst>
              <a:ext uri="{FF2B5EF4-FFF2-40B4-BE49-F238E27FC236}">
                <a16:creationId xmlns:a16="http://schemas.microsoft.com/office/drawing/2014/main" id="{8D5D7C12-5504-4F70-812B-73C04725EF66}"/>
              </a:ext>
            </a:extLst>
          </p:cNvPr>
          <p:cNvSpPr>
            <a:spLocks noChangeArrowheads="1"/>
          </p:cNvSpPr>
          <p:nvPr/>
        </p:nvSpPr>
        <p:spPr bwMode="auto">
          <a:xfrm>
            <a:off x="1752600" y="1828800"/>
            <a:ext cx="457200" cy="762000"/>
          </a:xfrm>
          <a:prstGeom prst="rect">
            <a:avLst/>
          </a:prstGeom>
          <a:gradFill rotWithShape="1">
            <a:gsLst>
              <a:gs pos="0">
                <a:srgbClr val="D5DAFD"/>
              </a:gs>
              <a:gs pos="50000">
                <a:srgbClr val="FFADAD"/>
              </a:gs>
              <a:gs pos="100000">
                <a:srgbClr val="D5DAF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3.</a:t>
            </a:r>
          </a:p>
        </p:txBody>
      </p:sp>
      <p:sp>
        <p:nvSpPr>
          <p:cNvPr id="39944" name="Rectangle 7">
            <a:extLst>
              <a:ext uri="{FF2B5EF4-FFF2-40B4-BE49-F238E27FC236}">
                <a16:creationId xmlns:a16="http://schemas.microsoft.com/office/drawing/2014/main" id="{63621E64-E3DB-4A27-864D-A331D81CA07A}"/>
              </a:ext>
            </a:extLst>
          </p:cNvPr>
          <p:cNvSpPr>
            <a:spLocks noChangeArrowheads="1"/>
          </p:cNvSpPr>
          <p:nvPr/>
        </p:nvSpPr>
        <p:spPr bwMode="auto">
          <a:xfrm>
            <a:off x="1676400" y="2590800"/>
            <a:ext cx="3505200" cy="38862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tx2"/>
              </a:buClr>
              <a:buFontTx/>
              <a:buChar char="•"/>
            </a:pPr>
            <a:r>
              <a:rPr lang="en-US" altLang="en-US" sz="2000" b="0" i="0"/>
              <a:t> </a:t>
            </a:r>
            <a:r>
              <a:rPr lang="en-US" altLang="en-US" sz="2000" i="0"/>
              <a:t>ServletResponse </a:t>
            </a:r>
          </a:p>
          <a:p>
            <a:pPr algn="l" eaLnBrk="1" hangingPunct="1">
              <a:spcBef>
                <a:spcPct val="0"/>
              </a:spcBef>
              <a:buClr>
                <a:schemeClr val="tx2"/>
              </a:buClr>
            </a:pPr>
            <a:r>
              <a:rPr lang="en-US" altLang="en-US" sz="2000" i="0"/>
              <a:t>  Interface</a:t>
            </a:r>
            <a:r>
              <a:rPr lang="en-US" altLang="en-US" sz="2000" b="0" i="0"/>
              <a:t> object help a </a:t>
            </a:r>
          </a:p>
          <a:p>
            <a:pPr algn="l" eaLnBrk="1" hangingPunct="1">
              <a:spcBef>
                <a:spcPct val="0"/>
              </a:spcBef>
              <a:buClr>
                <a:schemeClr val="tx2"/>
              </a:buClr>
            </a:pPr>
            <a:r>
              <a:rPr lang="en-US" altLang="en-US" sz="2000" b="0" i="0"/>
              <a:t>  servlet send a response to </a:t>
            </a:r>
          </a:p>
          <a:p>
            <a:pPr algn="l" eaLnBrk="1" hangingPunct="1">
              <a:spcBef>
                <a:spcPct val="0"/>
              </a:spcBef>
              <a:buClr>
                <a:schemeClr val="tx2"/>
              </a:buClr>
            </a:pPr>
            <a:r>
              <a:rPr lang="en-US" altLang="en-US" sz="2000" b="0" i="0"/>
              <a:t>  a client.</a:t>
            </a:r>
          </a:p>
          <a:p>
            <a:pPr algn="l" eaLnBrk="1" hangingPunct="1">
              <a:spcBef>
                <a:spcPct val="0"/>
              </a:spcBef>
              <a:buClr>
                <a:schemeClr val="tx2"/>
              </a:buClr>
            </a:pPr>
            <a:endParaRPr lang="en-US" altLang="en-US" sz="2000" b="0" i="0"/>
          </a:p>
          <a:p>
            <a:pPr algn="l" eaLnBrk="1" hangingPunct="1">
              <a:spcBef>
                <a:spcPct val="0"/>
              </a:spcBef>
              <a:buClr>
                <a:schemeClr val="tx2"/>
              </a:buClr>
              <a:buFontTx/>
              <a:buChar char="•"/>
            </a:pPr>
            <a:r>
              <a:rPr lang="en-US" altLang="en-US" sz="2000" b="0" i="0"/>
              <a:t> It is created  by the servlet </a:t>
            </a:r>
          </a:p>
          <a:p>
            <a:pPr algn="l" eaLnBrk="1" hangingPunct="1">
              <a:spcBef>
                <a:spcPct val="0"/>
              </a:spcBef>
              <a:buClr>
                <a:schemeClr val="tx2"/>
              </a:buClr>
            </a:pPr>
            <a:r>
              <a:rPr lang="en-US" altLang="en-US" sz="2000" b="0" i="0"/>
              <a:t>  container and then passed </a:t>
            </a:r>
          </a:p>
          <a:p>
            <a:pPr algn="l" eaLnBrk="1" hangingPunct="1">
              <a:spcBef>
                <a:spcPct val="0"/>
              </a:spcBef>
              <a:buClr>
                <a:schemeClr val="tx2"/>
              </a:buClr>
            </a:pPr>
            <a:r>
              <a:rPr lang="en-US" altLang="en-US" sz="2000" b="0" i="0"/>
              <a:t>  arguments to the servlet’s </a:t>
            </a:r>
          </a:p>
          <a:p>
            <a:pPr algn="l" eaLnBrk="1" hangingPunct="1">
              <a:spcBef>
                <a:spcPct val="0"/>
              </a:spcBef>
              <a:buClr>
                <a:schemeClr val="tx2"/>
              </a:buClr>
            </a:pPr>
            <a:r>
              <a:rPr lang="en-US" altLang="en-US" sz="2000" b="0" i="0"/>
              <a:t>  </a:t>
            </a:r>
            <a:r>
              <a:rPr lang="en-US" altLang="en-US" sz="2000" i="0"/>
              <a:t>service</a:t>
            </a:r>
            <a:r>
              <a:rPr lang="en-US" altLang="en-US" sz="2000" b="0" i="0"/>
              <a:t> method.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2F3B6D4-016C-444C-841A-595353EA5DC8}"/>
              </a:ext>
            </a:extLst>
          </p:cNvPr>
          <p:cNvSpPr>
            <a:spLocks noGrp="1" noChangeArrowheads="1"/>
          </p:cNvSpPr>
          <p:nvPr>
            <p:ph type="title" idx="4294967295"/>
          </p:nvPr>
        </p:nvSpPr>
        <p:spPr bwMode="auto">
          <a:xfrm>
            <a:off x="1524000" y="609601"/>
            <a:ext cx="9144000" cy="498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pPr eaLnBrk="1" hangingPunct="1"/>
            <a:r>
              <a:rPr lang="en-US" altLang="en-US"/>
              <a:t>Day – 1 Coverage</a:t>
            </a:r>
          </a:p>
        </p:txBody>
      </p:sp>
      <p:sp>
        <p:nvSpPr>
          <p:cNvPr id="4099" name="Rectangle 3">
            <a:extLst>
              <a:ext uri="{FF2B5EF4-FFF2-40B4-BE49-F238E27FC236}">
                <a16:creationId xmlns:a16="http://schemas.microsoft.com/office/drawing/2014/main" id="{F839D0DD-8F85-4002-B9ED-FA769F2D00AD}"/>
              </a:ext>
            </a:extLst>
          </p:cNvPr>
          <p:cNvSpPr>
            <a:spLocks noGrp="1" noChangeArrowheads="1"/>
          </p:cNvSpPr>
          <p:nvPr>
            <p:ph type="body" idx="4294967295"/>
          </p:nvPr>
        </p:nvSpPr>
        <p:spPr>
          <a:xfrm>
            <a:off x="2209801" y="1295400"/>
            <a:ext cx="7775575" cy="4624388"/>
          </a:xfrm>
        </p:spPr>
        <p:txBody>
          <a:bodyPr/>
          <a:lstStyle/>
          <a:p>
            <a:pPr eaLnBrk="1" hangingPunct="1"/>
            <a:r>
              <a:rPr lang="en-US" altLang="en-US"/>
              <a:t>Java Servlet Technology</a:t>
            </a:r>
          </a:p>
          <a:p>
            <a:pPr lvl="1" eaLnBrk="1" hangingPunct="1"/>
            <a:r>
              <a:rPr lang="en-US" altLang="en-US" sz="1800"/>
              <a:t>J2EE Overview</a:t>
            </a:r>
          </a:p>
          <a:p>
            <a:pPr lvl="1" eaLnBrk="1" hangingPunct="1"/>
            <a:r>
              <a:rPr lang="en-US" altLang="en-US" sz="1800"/>
              <a:t>Building a Servlet</a:t>
            </a:r>
          </a:p>
          <a:p>
            <a:pPr lvl="1" eaLnBrk="1" hangingPunct="1"/>
            <a:r>
              <a:rPr lang="en-US" altLang="en-US" sz="1800"/>
              <a:t>HTTP Basics</a:t>
            </a:r>
          </a:p>
          <a:p>
            <a:pPr lvl="1" eaLnBrk="1" hangingPunct="1"/>
            <a:r>
              <a:rPr lang="en-US" altLang="en-US" sz="1800"/>
              <a:t>Servlet API</a:t>
            </a:r>
          </a:p>
          <a:p>
            <a:pPr lvl="1" eaLnBrk="1" hangingPunct="1"/>
            <a:r>
              <a:rPr lang="en-US" altLang="en-US" sz="1800"/>
              <a:t>Servlet Life Cycle</a:t>
            </a:r>
          </a:p>
          <a:p>
            <a:pPr lvl="1" eaLnBrk="1" hangingPunct="1"/>
            <a:r>
              <a:rPr lang="en-US" altLang="en-US" sz="1800"/>
              <a:t>Servlet Objects</a:t>
            </a:r>
          </a:p>
          <a:p>
            <a:pPr lvl="1" eaLnBrk="1" hangingPunct="1"/>
            <a:r>
              <a:rPr lang="en-US" altLang="en-US" sz="1800"/>
              <a:t>Exceptions and Errors</a:t>
            </a:r>
          </a:p>
          <a:p>
            <a:pPr lvl="1" eaLnBrk="1" hangingPunct="1"/>
            <a:endParaRPr lang="en-US" altLang="en-US" sz="1800"/>
          </a:p>
          <a:p>
            <a:pPr lvl="1" eaLnBrk="1" hangingPunct="1"/>
            <a:endParaRPr lang="en-US" altLang="en-US" sz="1800"/>
          </a:p>
        </p:txBody>
      </p:sp>
      <p:pic>
        <p:nvPicPr>
          <p:cNvPr id="4100" name="Picture 4" descr="spec">
            <a:extLst>
              <a:ext uri="{FF2B5EF4-FFF2-40B4-BE49-F238E27FC236}">
                <a16:creationId xmlns:a16="http://schemas.microsoft.com/office/drawing/2014/main" id="{61F3B408-B093-474D-AB7D-C96CD8FF133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00201" y="1162050"/>
            <a:ext cx="6572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Slide Number Placeholder 6">
            <a:extLst>
              <a:ext uri="{FF2B5EF4-FFF2-40B4-BE49-F238E27FC236}">
                <a16:creationId xmlns:a16="http://schemas.microsoft.com/office/drawing/2014/main" id="{0E757621-9127-4465-90FA-02C4411266AF}"/>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A2237BC5-489A-4B63-8F65-CC94CFB1837A}" type="slidenum">
              <a:rPr lang="en-US" altLang="en-US" sz="1000" i="0">
                <a:solidFill>
                  <a:srgbClr val="FFFFFF"/>
                </a:solidFill>
              </a:rPr>
              <a:pPr algn="l" eaLnBrk="1" hangingPunct="1"/>
              <a:t>4</a:t>
            </a:fld>
            <a:endParaRPr lang="en-US" altLang="en-US" sz="1000" i="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a:extLst>
              <a:ext uri="{FF2B5EF4-FFF2-40B4-BE49-F238E27FC236}">
                <a16:creationId xmlns:a16="http://schemas.microsoft.com/office/drawing/2014/main" id="{02DF1E14-2F89-4FCB-9E4B-487EF51CA557}"/>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E1713489-CCD6-4A37-97E4-3CA25105C2CA}" type="slidenum">
              <a:rPr lang="en-US" altLang="en-US" sz="1000" i="0">
                <a:solidFill>
                  <a:srgbClr val="FFFFFF"/>
                </a:solidFill>
              </a:rPr>
              <a:pPr algn="l" eaLnBrk="1" hangingPunct="1"/>
              <a:t>40</a:t>
            </a:fld>
            <a:endParaRPr lang="en-US" altLang="en-US" sz="1000" i="0">
              <a:solidFill>
                <a:srgbClr val="FFFFFF"/>
              </a:solidFill>
            </a:endParaRPr>
          </a:p>
        </p:txBody>
      </p:sp>
      <p:pic>
        <p:nvPicPr>
          <p:cNvPr id="40963" name="Picture 2">
            <a:extLst>
              <a:ext uri="{FF2B5EF4-FFF2-40B4-BE49-F238E27FC236}">
                <a16:creationId xmlns:a16="http://schemas.microsoft.com/office/drawing/2014/main" id="{0CFEC2B1-373D-4005-ABC5-DE9EC10A3B32}"/>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1909" t="18918" r="3442" b="24451"/>
          <a:stretch>
            <a:fillRect/>
          </a:stretch>
        </p:blipFill>
        <p:spPr>
          <a:xfrm>
            <a:off x="1676400" y="1676400"/>
            <a:ext cx="8991600" cy="4800600"/>
          </a:xfrm>
          <a:noFill/>
        </p:spPr>
      </p:pic>
      <p:sp>
        <p:nvSpPr>
          <p:cNvPr id="1233923" name="Rectangle 3">
            <a:extLst>
              <a:ext uri="{FF2B5EF4-FFF2-40B4-BE49-F238E27FC236}">
                <a16:creationId xmlns:a16="http://schemas.microsoft.com/office/drawing/2014/main" id="{8EBBE650-ECFF-4043-B906-1D4A6FA96A5C}"/>
              </a:ext>
            </a:extLst>
          </p:cNvPr>
          <p:cNvSpPr>
            <a:spLocks noGrp="1" noChangeArrowheads="1"/>
          </p:cNvSpPr>
          <p:nvPr>
            <p:ph type="title" idx="4294967295"/>
          </p:nvPr>
        </p:nvSpPr>
        <p:spPr>
          <a:xfrm>
            <a:off x="1524000" y="871539"/>
            <a:ext cx="9144000" cy="498475"/>
          </a:xfrm>
          <a:prstGeom prst="rect">
            <a:avLst/>
          </a:prstGeom>
          <a:effectLst>
            <a:outerShdw dist="17961" dir="2700000" algn="ctr" rotWithShape="0">
              <a:srgbClr val="ACB6FC">
                <a:gamma/>
                <a:shade val="60000"/>
                <a:invGamma/>
              </a:srgbClr>
            </a:outerShdw>
          </a:effectLst>
        </p:spPr>
        <p:txBody>
          <a:bodyPr>
            <a:normAutofit fontScale="90000"/>
          </a:bodyPr>
          <a:lstStyle/>
          <a:p>
            <a:pPr>
              <a:defRPr/>
            </a:pPr>
            <a:r>
              <a:rPr lang="en-US"/>
              <a:t>Servlet API</a:t>
            </a:r>
          </a:p>
        </p:txBody>
      </p:sp>
      <p:sp>
        <p:nvSpPr>
          <p:cNvPr id="40965" name="Rectangle 4">
            <a:extLst>
              <a:ext uri="{FF2B5EF4-FFF2-40B4-BE49-F238E27FC236}">
                <a16:creationId xmlns:a16="http://schemas.microsoft.com/office/drawing/2014/main" id="{F492C5F3-15C4-44CB-8F32-330AF06358A3}"/>
              </a:ext>
            </a:extLst>
          </p:cNvPr>
          <p:cNvSpPr>
            <a:spLocks noChangeArrowheads="1"/>
          </p:cNvSpPr>
          <p:nvPr/>
        </p:nvSpPr>
        <p:spPr bwMode="auto">
          <a:xfrm>
            <a:off x="1676400" y="5562600"/>
            <a:ext cx="3429000" cy="914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40966" name="Rectangle 5">
            <a:extLst>
              <a:ext uri="{FF2B5EF4-FFF2-40B4-BE49-F238E27FC236}">
                <a16:creationId xmlns:a16="http://schemas.microsoft.com/office/drawing/2014/main" id="{201FB054-4AC7-4669-B2D0-8A1BB93D6B9A}"/>
              </a:ext>
            </a:extLst>
          </p:cNvPr>
          <p:cNvSpPr>
            <a:spLocks noChangeArrowheads="1"/>
          </p:cNvSpPr>
          <p:nvPr/>
        </p:nvSpPr>
        <p:spPr bwMode="auto">
          <a:xfrm>
            <a:off x="2209800" y="1828800"/>
            <a:ext cx="2971800" cy="762000"/>
          </a:xfrm>
          <a:prstGeom prst="rect">
            <a:avLst/>
          </a:prstGeom>
          <a:gradFill rotWithShape="1">
            <a:gsLst>
              <a:gs pos="0">
                <a:srgbClr val="FFADAD"/>
              </a:gs>
              <a:gs pos="50000">
                <a:srgbClr val="D5DAFD"/>
              </a:gs>
              <a:gs pos="100000">
                <a:srgbClr val="FFADA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HttpServletResponse</a:t>
            </a:r>
          </a:p>
        </p:txBody>
      </p:sp>
      <p:sp>
        <p:nvSpPr>
          <p:cNvPr id="40967" name="Rectangle 6">
            <a:extLst>
              <a:ext uri="{FF2B5EF4-FFF2-40B4-BE49-F238E27FC236}">
                <a16:creationId xmlns:a16="http://schemas.microsoft.com/office/drawing/2014/main" id="{978B2725-5485-4256-986E-A61A7DEEA3F0}"/>
              </a:ext>
            </a:extLst>
          </p:cNvPr>
          <p:cNvSpPr>
            <a:spLocks noChangeArrowheads="1"/>
          </p:cNvSpPr>
          <p:nvPr/>
        </p:nvSpPr>
        <p:spPr bwMode="auto">
          <a:xfrm>
            <a:off x="1752600" y="1828800"/>
            <a:ext cx="457200" cy="762000"/>
          </a:xfrm>
          <a:prstGeom prst="rect">
            <a:avLst/>
          </a:prstGeom>
          <a:gradFill rotWithShape="1">
            <a:gsLst>
              <a:gs pos="0">
                <a:srgbClr val="D5DAFD"/>
              </a:gs>
              <a:gs pos="50000">
                <a:srgbClr val="FFADAD"/>
              </a:gs>
              <a:gs pos="100000">
                <a:srgbClr val="D5DAFD"/>
              </a:gs>
            </a:gsLst>
            <a:lin ang="5400000" scaled="1"/>
          </a:gradFill>
          <a:ln>
            <a:noFill/>
          </a:ln>
          <a:effectLst>
            <a:prstShdw prst="shdw17" dist="17961" dir="2700000">
              <a:srgbClr val="808398"/>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4.</a:t>
            </a:r>
          </a:p>
        </p:txBody>
      </p:sp>
      <p:sp>
        <p:nvSpPr>
          <p:cNvPr id="40968" name="Rectangle 7">
            <a:extLst>
              <a:ext uri="{FF2B5EF4-FFF2-40B4-BE49-F238E27FC236}">
                <a16:creationId xmlns:a16="http://schemas.microsoft.com/office/drawing/2014/main" id="{8C81FFDF-9770-4A64-9F33-AF46A293FC04}"/>
              </a:ext>
            </a:extLst>
          </p:cNvPr>
          <p:cNvSpPr>
            <a:spLocks noChangeArrowheads="1"/>
          </p:cNvSpPr>
          <p:nvPr/>
        </p:nvSpPr>
        <p:spPr bwMode="auto">
          <a:xfrm>
            <a:off x="1676400" y="2590800"/>
            <a:ext cx="3505200" cy="38862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tx2"/>
              </a:buClr>
              <a:buFontTx/>
              <a:buChar char="•"/>
            </a:pPr>
            <a:r>
              <a:rPr lang="en-US" altLang="en-US" sz="2000" b="0" i="0"/>
              <a:t> </a:t>
            </a:r>
            <a:r>
              <a:rPr lang="en-US" altLang="en-US" sz="2000" i="0"/>
              <a:t>HttpServletResponse </a:t>
            </a:r>
          </a:p>
          <a:p>
            <a:pPr algn="l" eaLnBrk="1" hangingPunct="1">
              <a:spcBef>
                <a:spcPct val="0"/>
              </a:spcBef>
              <a:buClr>
                <a:schemeClr val="tx2"/>
              </a:buClr>
            </a:pPr>
            <a:r>
              <a:rPr lang="en-US" altLang="en-US" sz="2000" i="0"/>
              <a:t>  Interface</a:t>
            </a:r>
            <a:r>
              <a:rPr lang="en-US" altLang="en-US" sz="2000" b="0" i="0"/>
              <a:t> object is designed </a:t>
            </a:r>
          </a:p>
          <a:p>
            <a:pPr algn="l" eaLnBrk="1" hangingPunct="1">
              <a:spcBef>
                <a:spcPct val="0"/>
              </a:spcBef>
              <a:buClr>
                <a:schemeClr val="tx2"/>
              </a:buClr>
            </a:pPr>
            <a:r>
              <a:rPr lang="en-US" altLang="en-US" sz="2000" b="0" i="0"/>
              <a:t>  to provide HTTP-specific </a:t>
            </a:r>
            <a:br>
              <a:rPr lang="en-US" altLang="en-US" sz="2000" b="0" i="0"/>
            </a:br>
            <a:r>
              <a:rPr lang="en-US" altLang="en-US" sz="2000" b="0" i="0"/>
              <a:t>  functionality to help HTTP </a:t>
            </a:r>
            <a:br>
              <a:rPr lang="en-US" altLang="en-US" sz="2000" b="0" i="0"/>
            </a:br>
            <a:r>
              <a:rPr lang="en-US" altLang="en-US" sz="2000" b="0" i="0"/>
              <a:t>  servlets in sending </a:t>
            </a:r>
            <a:br>
              <a:rPr lang="en-US" altLang="en-US" sz="2000" b="0" i="0"/>
            </a:br>
            <a:r>
              <a:rPr lang="en-US" altLang="en-US" sz="2000" b="0" i="0"/>
              <a:t>  responses to clients.</a:t>
            </a:r>
          </a:p>
          <a:p>
            <a:pPr algn="l" eaLnBrk="1" hangingPunct="1">
              <a:spcBef>
                <a:spcPct val="0"/>
              </a:spcBef>
              <a:buClr>
                <a:schemeClr val="tx2"/>
              </a:buClr>
            </a:pPr>
            <a:endParaRPr lang="en-US" altLang="en-US" sz="2000" b="0" i="0"/>
          </a:p>
          <a:p>
            <a:pPr algn="l" eaLnBrk="1" hangingPunct="1">
              <a:spcBef>
                <a:spcPct val="0"/>
              </a:spcBef>
              <a:buClr>
                <a:schemeClr val="tx2"/>
              </a:buClr>
              <a:buFontTx/>
              <a:buChar char="•"/>
            </a:pPr>
            <a:r>
              <a:rPr lang="en-US" altLang="en-US" sz="2000" b="0" i="0"/>
              <a:t> It is created  by the servlet </a:t>
            </a:r>
          </a:p>
          <a:p>
            <a:pPr algn="l" eaLnBrk="1" hangingPunct="1">
              <a:spcBef>
                <a:spcPct val="0"/>
              </a:spcBef>
              <a:buClr>
                <a:schemeClr val="tx2"/>
              </a:buClr>
            </a:pPr>
            <a:r>
              <a:rPr lang="en-US" altLang="en-US" sz="2000" b="0" i="0"/>
              <a:t>  container and then passed </a:t>
            </a:r>
          </a:p>
          <a:p>
            <a:pPr algn="l" eaLnBrk="1" hangingPunct="1">
              <a:spcBef>
                <a:spcPct val="0"/>
              </a:spcBef>
              <a:buClr>
                <a:schemeClr val="tx2"/>
              </a:buClr>
            </a:pPr>
            <a:r>
              <a:rPr lang="en-US" altLang="en-US" sz="2000" b="0" i="0"/>
              <a:t>  arguments to the servlet’s </a:t>
            </a:r>
          </a:p>
          <a:p>
            <a:pPr algn="l" eaLnBrk="1" hangingPunct="1">
              <a:spcBef>
                <a:spcPct val="0"/>
              </a:spcBef>
              <a:buClr>
                <a:schemeClr val="tx2"/>
              </a:buClr>
            </a:pPr>
            <a:r>
              <a:rPr lang="en-US" altLang="en-US" sz="2000" b="0" i="0"/>
              <a:t>  </a:t>
            </a:r>
            <a:r>
              <a:rPr lang="en-US" altLang="en-US" sz="2000" i="0"/>
              <a:t>service</a:t>
            </a:r>
            <a:r>
              <a:rPr lang="en-US" altLang="en-US" sz="2000" b="0" i="0"/>
              <a:t> method such as </a:t>
            </a:r>
          </a:p>
          <a:p>
            <a:pPr algn="l" eaLnBrk="1" hangingPunct="1">
              <a:spcBef>
                <a:spcPct val="0"/>
              </a:spcBef>
              <a:buClr>
                <a:schemeClr val="tx2"/>
              </a:buClr>
            </a:pPr>
            <a:r>
              <a:rPr lang="en-US" altLang="en-US" sz="2000" b="0" i="0"/>
              <a:t>  </a:t>
            </a:r>
            <a:r>
              <a:rPr lang="en-US" altLang="en-US" sz="2000" i="0"/>
              <a:t>doGet </a:t>
            </a:r>
            <a:r>
              <a:rPr lang="en-US" altLang="en-US" sz="2000" b="0" i="0"/>
              <a:t>and </a:t>
            </a:r>
            <a:r>
              <a:rPr lang="en-US" altLang="en-US" sz="2000" i="0"/>
              <a:t>doPost</a:t>
            </a:r>
            <a:r>
              <a:rPr lang="en-US" altLang="en-US" sz="2000" b="0" i="0"/>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a:extLst>
              <a:ext uri="{FF2B5EF4-FFF2-40B4-BE49-F238E27FC236}">
                <a16:creationId xmlns:a16="http://schemas.microsoft.com/office/drawing/2014/main" id="{E9F9056A-B3F3-47A7-A783-FEBD05A918F9}"/>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96BF0D5C-16A6-4F5B-A7B3-08240D6C737C}" type="slidenum">
              <a:rPr lang="en-US" altLang="en-US" sz="1000" i="0">
                <a:solidFill>
                  <a:srgbClr val="FFFFFF"/>
                </a:solidFill>
              </a:rPr>
              <a:pPr algn="l" eaLnBrk="1" hangingPunct="1"/>
              <a:t>41</a:t>
            </a:fld>
            <a:endParaRPr lang="en-US" altLang="en-US" sz="1000" i="0">
              <a:solidFill>
                <a:srgbClr val="FFFFFF"/>
              </a:solidFill>
            </a:endParaRPr>
          </a:p>
        </p:txBody>
      </p:sp>
      <p:sp>
        <p:nvSpPr>
          <p:cNvPr id="41987" name="Rectangle 3">
            <a:extLst>
              <a:ext uri="{FF2B5EF4-FFF2-40B4-BE49-F238E27FC236}">
                <a16:creationId xmlns:a16="http://schemas.microsoft.com/office/drawing/2014/main" id="{46578134-F443-4642-8EEC-1379EEBA9693}"/>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Servlet Creation</a:t>
            </a:r>
          </a:p>
        </p:txBody>
      </p:sp>
      <p:sp>
        <p:nvSpPr>
          <p:cNvPr id="41988" name="Rectangle 2">
            <a:extLst>
              <a:ext uri="{FF2B5EF4-FFF2-40B4-BE49-F238E27FC236}">
                <a16:creationId xmlns:a16="http://schemas.microsoft.com/office/drawing/2014/main" id="{CA4BCDDA-5BD7-4692-9FA3-D6DB08B32C19}"/>
              </a:ext>
            </a:extLst>
          </p:cNvPr>
          <p:cNvSpPr>
            <a:spLocks noGrp="1" noChangeArrowheads="1"/>
          </p:cNvSpPr>
          <p:nvPr>
            <p:ph type="body" idx="1"/>
          </p:nvPr>
        </p:nvSpPr>
        <p:spPr/>
        <p:txBody>
          <a:bodyPr/>
          <a:lstStyle/>
          <a:p>
            <a:pPr>
              <a:spcBef>
                <a:spcPct val="0"/>
              </a:spcBef>
            </a:pPr>
            <a:r>
              <a:rPr lang="en-US" altLang="en-US" sz="2000"/>
              <a:t>Steps to create standard packaging structure of a web application, create the following directories:</a:t>
            </a:r>
          </a:p>
          <a:p>
            <a:pPr>
              <a:spcBef>
                <a:spcPct val="0"/>
              </a:spcBef>
              <a:buFontTx/>
              <a:buNone/>
            </a:pPr>
            <a:endParaRPr lang="en-US" altLang="en-US" sz="2000"/>
          </a:p>
          <a:p>
            <a:pPr lvl="1">
              <a:spcBef>
                <a:spcPct val="0"/>
              </a:spcBef>
            </a:pPr>
            <a:r>
              <a:rPr lang="en-US" altLang="en-US" sz="1600" u="sng"/>
              <a:t>A root directory</a:t>
            </a:r>
            <a:r>
              <a:rPr lang="en-US" altLang="en-US" sz="1600"/>
              <a:t> – It contains the static resources, such as, </a:t>
            </a:r>
            <a:r>
              <a:rPr lang="en-US" altLang="en-US" sz="1600" b="1"/>
              <a:t>HTML</a:t>
            </a:r>
            <a:r>
              <a:rPr lang="en-US" altLang="en-US" sz="1600"/>
              <a:t>, </a:t>
            </a:r>
            <a:r>
              <a:rPr lang="en-US" altLang="en-US" sz="1600" b="1"/>
              <a:t>JSP</a:t>
            </a:r>
            <a:r>
              <a:rPr lang="en-US" altLang="en-US" sz="1600"/>
              <a:t> and  </a:t>
            </a:r>
            <a:r>
              <a:rPr lang="en-US" altLang="en-US" sz="1600" b="1"/>
              <a:t>image</a:t>
            </a:r>
            <a:r>
              <a:rPr lang="en-US" altLang="en-US" sz="1600"/>
              <a:t> files.</a:t>
            </a:r>
          </a:p>
          <a:p>
            <a:pPr lvl="1">
              <a:spcBef>
                <a:spcPct val="0"/>
              </a:spcBef>
            </a:pPr>
            <a:r>
              <a:rPr lang="en-US" altLang="en-US" sz="1600" u="sng"/>
              <a:t>A WEB-INF directory</a:t>
            </a:r>
            <a:r>
              <a:rPr lang="en-US" altLang="en-US" sz="1600"/>
              <a:t> – Resides inside the root directory. It contains the </a:t>
            </a:r>
            <a:r>
              <a:rPr lang="en-US" altLang="en-US" sz="1600" b="1" i="1"/>
              <a:t>web.xml</a:t>
            </a:r>
            <a:r>
              <a:rPr lang="en-US" altLang="en-US" sz="1600" i="1"/>
              <a:t> </a:t>
            </a:r>
            <a:r>
              <a:rPr lang="en-US" altLang="en-US" sz="1600"/>
              <a:t>file that stores various configurations of a web application.</a:t>
            </a:r>
          </a:p>
          <a:p>
            <a:pPr lvl="1">
              <a:spcBef>
                <a:spcPct val="0"/>
              </a:spcBef>
            </a:pPr>
            <a:r>
              <a:rPr lang="en-US" altLang="en-US" sz="1600" u="sng"/>
              <a:t>A classes directory</a:t>
            </a:r>
            <a:r>
              <a:rPr lang="en-US" altLang="en-US" sz="1600"/>
              <a:t> – Resides under the WEB-INF directory and contains the class files of the application. </a:t>
            </a:r>
          </a:p>
          <a:p>
            <a:pPr lvl="1">
              <a:spcBef>
                <a:spcPct val="0"/>
              </a:spcBef>
            </a:pPr>
            <a:r>
              <a:rPr lang="en-US" altLang="en-US" sz="1600" u="sng"/>
              <a:t>A lib directory</a:t>
            </a:r>
            <a:r>
              <a:rPr lang="en-US" altLang="en-US" sz="1600"/>
              <a:t> – It also resides under the WEB-INF directory and contains </a:t>
            </a:r>
            <a:r>
              <a:rPr lang="en-US" altLang="en-US" sz="1600" b="1"/>
              <a:t>JAR</a:t>
            </a:r>
            <a:r>
              <a:rPr lang="en-US" altLang="en-US" sz="1600"/>
              <a:t> files.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a:extLst>
              <a:ext uri="{FF2B5EF4-FFF2-40B4-BE49-F238E27FC236}">
                <a16:creationId xmlns:a16="http://schemas.microsoft.com/office/drawing/2014/main" id="{01FFE63F-59EB-4546-B7AE-0EC685F0689B}"/>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2B1CC36F-F6A5-4903-A2DA-F52FB5BD572A}" type="slidenum">
              <a:rPr lang="en-US" altLang="en-US" sz="1000" i="0">
                <a:solidFill>
                  <a:srgbClr val="FFFFFF"/>
                </a:solidFill>
              </a:rPr>
              <a:pPr algn="l" eaLnBrk="1" hangingPunct="1"/>
              <a:t>42</a:t>
            </a:fld>
            <a:endParaRPr lang="en-US" altLang="en-US" sz="1000" i="0">
              <a:solidFill>
                <a:srgbClr val="FFFFFF"/>
              </a:solidFill>
            </a:endParaRPr>
          </a:p>
        </p:txBody>
      </p:sp>
      <p:sp>
        <p:nvSpPr>
          <p:cNvPr id="43011" name="Rectangle 3">
            <a:extLst>
              <a:ext uri="{FF2B5EF4-FFF2-40B4-BE49-F238E27FC236}">
                <a16:creationId xmlns:a16="http://schemas.microsoft.com/office/drawing/2014/main" id="{35649AC2-6ED0-41E3-A027-780133B2D5B0}"/>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Servlet Creation</a:t>
            </a:r>
          </a:p>
        </p:txBody>
      </p:sp>
      <p:sp>
        <p:nvSpPr>
          <p:cNvPr id="43012" name="Rectangle 2">
            <a:extLst>
              <a:ext uri="{FF2B5EF4-FFF2-40B4-BE49-F238E27FC236}">
                <a16:creationId xmlns:a16="http://schemas.microsoft.com/office/drawing/2014/main" id="{3FB46B5E-6558-48D7-8A5F-9E743365C6C7}"/>
              </a:ext>
            </a:extLst>
          </p:cNvPr>
          <p:cNvSpPr>
            <a:spLocks noGrp="1" noChangeArrowheads="1"/>
          </p:cNvSpPr>
          <p:nvPr>
            <p:ph type="body" idx="1"/>
          </p:nvPr>
        </p:nvSpPr>
        <p:spPr/>
        <p:txBody>
          <a:bodyPr/>
          <a:lstStyle/>
          <a:p>
            <a:pPr>
              <a:spcBef>
                <a:spcPct val="0"/>
              </a:spcBef>
            </a:pPr>
            <a:r>
              <a:rPr lang="en-US" altLang="en-US" sz="2000"/>
              <a:t>Packaging the servlet</a:t>
            </a:r>
          </a:p>
          <a:p>
            <a:pPr marL="742950" lvl="1" indent="-285750">
              <a:spcBef>
                <a:spcPct val="0"/>
              </a:spcBef>
            </a:pPr>
            <a:r>
              <a:rPr lang="en-US" altLang="en-US" sz="1600"/>
              <a:t>J2EE defines a standard packaging structure to package a servlet into a J2EE application to make it portable across different application servers.</a:t>
            </a:r>
          </a:p>
          <a:p>
            <a:pPr>
              <a:spcBef>
                <a:spcPct val="0"/>
              </a:spcBef>
              <a:buFontTx/>
              <a:buNone/>
            </a:pPr>
            <a:endParaRPr lang="en-US" altLang="en-US" sz="2000"/>
          </a:p>
          <a:p>
            <a:pPr marL="742950" lvl="1" indent="-285750">
              <a:spcBef>
                <a:spcPct val="0"/>
              </a:spcBef>
            </a:pPr>
            <a:r>
              <a:rPr lang="en-US" altLang="en-US" sz="1600"/>
              <a:t>A standard packaging structure will allow application servers to easily locate and load application files from the standard directory structure.</a:t>
            </a:r>
          </a:p>
          <a:p>
            <a:pPr>
              <a:spcBef>
                <a:spcPct val="0"/>
              </a:spcBef>
            </a:pPr>
            <a:endParaRPr lang="en-US" altLang="en-US" sz="2000"/>
          </a:p>
          <a:p>
            <a:pPr marL="742950" lvl="1" indent="-285750">
              <a:spcBef>
                <a:spcPct val="0"/>
              </a:spcBef>
            </a:pPr>
            <a:r>
              <a:rPr lang="en-US" altLang="en-US" sz="1600"/>
              <a:t>In most of the cases, the standard packaging structure is created by the Integrated Development Environment in use like, </a:t>
            </a:r>
            <a:r>
              <a:rPr lang="en-US" altLang="en-US" sz="1600" i="1"/>
              <a:t>RAD</a:t>
            </a:r>
            <a:r>
              <a:rPr lang="en-US" altLang="en-US" sz="1600"/>
              <a:t>, </a:t>
            </a:r>
            <a:r>
              <a:rPr lang="en-US" altLang="en-US" sz="1600" i="1"/>
              <a:t>MyEclipse</a:t>
            </a:r>
            <a:r>
              <a:rPr lang="en-US" altLang="en-US" sz="1600"/>
              <a:t>, </a:t>
            </a:r>
            <a:r>
              <a:rPr lang="en-US" altLang="en-US" sz="1600" i="1"/>
              <a:t>WSAD</a:t>
            </a:r>
            <a:r>
              <a:rPr lang="en-US" altLang="en-US" sz="1600"/>
              <a:t>, </a:t>
            </a:r>
            <a:r>
              <a:rPr lang="en-US" altLang="en-US" sz="1600" i="1"/>
              <a:t>SunAppServer</a:t>
            </a:r>
            <a:r>
              <a:rPr lang="en-US" altLang="en-US" sz="1600"/>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a:extLst>
              <a:ext uri="{FF2B5EF4-FFF2-40B4-BE49-F238E27FC236}">
                <a16:creationId xmlns:a16="http://schemas.microsoft.com/office/drawing/2014/main" id="{55A586DC-F99F-4835-8B37-A7BA36DCFFA0}"/>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61A2C61E-C2B7-45AC-BE47-9DC3C1C534F8}" type="slidenum">
              <a:rPr lang="en-US" altLang="en-US" sz="1000" i="0">
                <a:solidFill>
                  <a:srgbClr val="FFFFFF"/>
                </a:solidFill>
              </a:rPr>
              <a:pPr algn="l" eaLnBrk="1" hangingPunct="1"/>
              <a:t>43</a:t>
            </a:fld>
            <a:endParaRPr lang="en-US" altLang="en-US" sz="1000" i="0">
              <a:solidFill>
                <a:srgbClr val="FFFFFF"/>
              </a:solidFill>
            </a:endParaRPr>
          </a:p>
        </p:txBody>
      </p:sp>
      <p:sp>
        <p:nvSpPr>
          <p:cNvPr id="44035" name="Oval 2">
            <a:extLst>
              <a:ext uri="{FF2B5EF4-FFF2-40B4-BE49-F238E27FC236}">
                <a16:creationId xmlns:a16="http://schemas.microsoft.com/office/drawing/2014/main" id="{11345828-6506-4367-8911-9229C884EE36}"/>
              </a:ext>
            </a:extLst>
          </p:cNvPr>
          <p:cNvSpPr>
            <a:spLocks noChangeArrowheads="1"/>
          </p:cNvSpPr>
          <p:nvPr/>
        </p:nvSpPr>
        <p:spPr bwMode="auto">
          <a:xfrm>
            <a:off x="4191000" y="2819400"/>
            <a:ext cx="1600200" cy="457200"/>
          </a:xfrm>
          <a:prstGeom prst="ellipse">
            <a:avLst/>
          </a:prstGeom>
          <a:gradFill rotWithShape="1">
            <a:gsLst>
              <a:gs pos="0">
                <a:srgbClr val="00CC66"/>
              </a:gs>
              <a:gs pos="100000">
                <a:schemeClr val="bg1"/>
              </a:gs>
            </a:gsLst>
            <a:lin ang="5400000" scaled="1"/>
          </a:gradFill>
          <a:ln>
            <a:noFill/>
          </a:ln>
          <a:effectLst>
            <a:prstShdw prst="shdw17" dist="17961" dir="2700000">
              <a:srgbClr val="007A3D"/>
            </a:prstShdw>
          </a:effectLst>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b="0" i="0"/>
          </a:p>
        </p:txBody>
      </p:sp>
      <p:sp>
        <p:nvSpPr>
          <p:cNvPr id="44036" name="Rectangle 5">
            <a:extLst>
              <a:ext uri="{FF2B5EF4-FFF2-40B4-BE49-F238E27FC236}">
                <a16:creationId xmlns:a16="http://schemas.microsoft.com/office/drawing/2014/main" id="{12A6751F-2C28-4ADD-85AB-3376A9320CEA}"/>
              </a:ext>
            </a:extLst>
          </p:cNvPr>
          <p:cNvSpPr>
            <a:spLocks noChangeArrowheads="1"/>
          </p:cNvSpPr>
          <p:nvPr/>
        </p:nvSpPr>
        <p:spPr bwMode="auto">
          <a:xfrm>
            <a:off x="2286000" y="2209800"/>
            <a:ext cx="1752600" cy="381000"/>
          </a:xfrm>
          <a:prstGeom prst="rect">
            <a:avLst/>
          </a:prstGeom>
          <a:gradFill rotWithShape="1">
            <a:gsLst>
              <a:gs pos="0">
                <a:srgbClr val="5ED8D5"/>
              </a:gs>
              <a:gs pos="100000">
                <a:schemeClr val="bg1"/>
              </a:gs>
            </a:gsLst>
            <a:lin ang="5400000" scaled="1"/>
          </a:gradFill>
          <a:ln>
            <a:noFill/>
          </a:ln>
          <a:effectLst>
            <a:prstShdw prst="shdw17" dist="17961" dir="2700000">
              <a:srgbClr val="388280"/>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b="0" i="0"/>
              <a:t>Root Directory</a:t>
            </a:r>
          </a:p>
        </p:txBody>
      </p:sp>
      <p:sp>
        <p:nvSpPr>
          <p:cNvPr id="44037" name="Rectangle 6">
            <a:extLst>
              <a:ext uri="{FF2B5EF4-FFF2-40B4-BE49-F238E27FC236}">
                <a16:creationId xmlns:a16="http://schemas.microsoft.com/office/drawing/2014/main" id="{5B71B62F-945A-4227-B103-63866827D861}"/>
              </a:ext>
            </a:extLst>
          </p:cNvPr>
          <p:cNvSpPr>
            <a:spLocks noChangeArrowheads="1"/>
          </p:cNvSpPr>
          <p:nvPr/>
        </p:nvSpPr>
        <p:spPr bwMode="auto">
          <a:xfrm>
            <a:off x="4191000" y="3657600"/>
            <a:ext cx="1447800" cy="457200"/>
          </a:xfrm>
          <a:prstGeom prst="rect">
            <a:avLst/>
          </a:prstGeom>
          <a:gradFill rotWithShape="1">
            <a:gsLst>
              <a:gs pos="0">
                <a:srgbClr val="5ED8D5"/>
              </a:gs>
              <a:gs pos="100000">
                <a:schemeClr val="bg1"/>
              </a:gs>
            </a:gsLst>
            <a:lin ang="5400000" scaled="1"/>
          </a:gradFill>
          <a:ln>
            <a:noFill/>
          </a:ln>
          <a:effectLst>
            <a:prstShdw prst="shdw17" dist="17961" dir="2700000">
              <a:srgbClr val="388280"/>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b="0" i="0"/>
              <a:t>WEB-INF</a:t>
            </a:r>
          </a:p>
        </p:txBody>
      </p:sp>
      <p:sp>
        <p:nvSpPr>
          <p:cNvPr id="44038" name="Rectangle 7">
            <a:extLst>
              <a:ext uri="{FF2B5EF4-FFF2-40B4-BE49-F238E27FC236}">
                <a16:creationId xmlns:a16="http://schemas.microsoft.com/office/drawing/2014/main" id="{8B01B11B-C201-4CDC-B3D0-18EA9BF8EF54}"/>
              </a:ext>
            </a:extLst>
          </p:cNvPr>
          <p:cNvSpPr>
            <a:spLocks noChangeArrowheads="1"/>
          </p:cNvSpPr>
          <p:nvPr/>
        </p:nvSpPr>
        <p:spPr bwMode="auto">
          <a:xfrm>
            <a:off x="5791200" y="5029200"/>
            <a:ext cx="1447800" cy="457200"/>
          </a:xfrm>
          <a:prstGeom prst="rect">
            <a:avLst/>
          </a:prstGeom>
          <a:gradFill rotWithShape="1">
            <a:gsLst>
              <a:gs pos="0">
                <a:srgbClr val="5ED8D5"/>
              </a:gs>
              <a:gs pos="100000">
                <a:schemeClr val="bg1"/>
              </a:gs>
            </a:gsLst>
            <a:lin ang="5400000" scaled="1"/>
          </a:gradFill>
          <a:ln>
            <a:noFill/>
          </a:ln>
          <a:effectLst>
            <a:prstShdw prst="shdw17" dist="17961" dir="2700000">
              <a:srgbClr val="388280"/>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b="0" i="0"/>
              <a:t>classes</a:t>
            </a:r>
          </a:p>
        </p:txBody>
      </p:sp>
      <p:sp>
        <p:nvSpPr>
          <p:cNvPr id="44039" name="Rectangle 8">
            <a:extLst>
              <a:ext uri="{FF2B5EF4-FFF2-40B4-BE49-F238E27FC236}">
                <a16:creationId xmlns:a16="http://schemas.microsoft.com/office/drawing/2014/main" id="{E50EADF8-2BC7-470F-BD13-58DF4A822527}"/>
              </a:ext>
            </a:extLst>
          </p:cNvPr>
          <p:cNvSpPr>
            <a:spLocks noChangeArrowheads="1"/>
          </p:cNvSpPr>
          <p:nvPr/>
        </p:nvSpPr>
        <p:spPr bwMode="auto">
          <a:xfrm>
            <a:off x="5715000" y="5867400"/>
            <a:ext cx="1447800" cy="457200"/>
          </a:xfrm>
          <a:prstGeom prst="rect">
            <a:avLst/>
          </a:prstGeom>
          <a:gradFill rotWithShape="1">
            <a:gsLst>
              <a:gs pos="0">
                <a:srgbClr val="5ED8D5"/>
              </a:gs>
              <a:gs pos="100000">
                <a:schemeClr val="bg1"/>
              </a:gs>
            </a:gsLst>
            <a:lin ang="5400000" scaled="1"/>
          </a:gradFill>
          <a:ln>
            <a:noFill/>
          </a:ln>
          <a:effectLst>
            <a:prstShdw prst="shdw17" dist="17961" dir="2700000">
              <a:srgbClr val="388280"/>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b="0" i="0"/>
              <a:t>lib</a:t>
            </a:r>
          </a:p>
        </p:txBody>
      </p:sp>
      <p:sp>
        <p:nvSpPr>
          <p:cNvPr id="44040" name="Oval 9">
            <a:extLst>
              <a:ext uri="{FF2B5EF4-FFF2-40B4-BE49-F238E27FC236}">
                <a16:creationId xmlns:a16="http://schemas.microsoft.com/office/drawing/2014/main" id="{34119D1C-C468-4DB9-B9EF-814A5CA9A483}"/>
              </a:ext>
            </a:extLst>
          </p:cNvPr>
          <p:cNvSpPr>
            <a:spLocks noChangeArrowheads="1"/>
          </p:cNvSpPr>
          <p:nvPr/>
        </p:nvSpPr>
        <p:spPr bwMode="auto">
          <a:xfrm>
            <a:off x="4191000" y="2667000"/>
            <a:ext cx="1600200" cy="457200"/>
          </a:xfrm>
          <a:prstGeom prst="ellipse">
            <a:avLst/>
          </a:prstGeom>
          <a:gradFill rotWithShape="1">
            <a:gsLst>
              <a:gs pos="0">
                <a:srgbClr val="00CC66"/>
              </a:gs>
              <a:gs pos="100000">
                <a:schemeClr val="bg1"/>
              </a:gs>
            </a:gsLst>
            <a:lin ang="5400000" scaled="1"/>
          </a:gradFill>
          <a:ln>
            <a:noFill/>
          </a:ln>
          <a:effectLst>
            <a:prstShdw prst="shdw17" dist="17961" dir="2700000">
              <a:srgbClr val="007A3D"/>
            </a:prstShdw>
          </a:effectLst>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b="0" i="0"/>
          </a:p>
        </p:txBody>
      </p:sp>
      <p:sp>
        <p:nvSpPr>
          <p:cNvPr id="44041" name="Oval 10">
            <a:extLst>
              <a:ext uri="{FF2B5EF4-FFF2-40B4-BE49-F238E27FC236}">
                <a16:creationId xmlns:a16="http://schemas.microsoft.com/office/drawing/2014/main" id="{3923F3F6-6AD4-4A3D-B603-8B82711F3040}"/>
              </a:ext>
            </a:extLst>
          </p:cNvPr>
          <p:cNvSpPr>
            <a:spLocks noChangeArrowheads="1"/>
          </p:cNvSpPr>
          <p:nvPr/>
        </p:nvSpPr>
        <p:spPr bwMode="auto">
          <a:xfrm>
            <a:off x="4191000" y="2514600"/>
            <a:ext cx="1600200" cy="457200"/>
          </a:xfrm>
          <a:prstGeom prst="ellipse">
            <a:avLst/>
          </a:prstGeom>
          <a:gradFill rotWithShape="1">
            <a:gsLst>
              <a:gs pos="0">
                <a:srgbClr val="00CC66"/>
              </a:gs>
              <a:gs pos="100000">
                <a:schemeClr val="bg1"/>
              </a:gs>
            </a:gsLst>
            <a:lin ang="5400000" scaled="1"/>
          </a:gradFill>
          <a:ln>
            <a:noFill/>
          </a:ln>
          <a:effectLst>
            <a:prstShdw prst="shdw17" dist="17961" dir="2700000">
              <a:srgbClr val="007A3D"/>
            </a:prstShdw>
          </a:effectLst>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Page1.htm</a:t>
            </a:r>
          </a:p>
        </p:txBody>
      </p:sp>
      <p:sp>
        <p:nvSpPr>
          <p:cNvPr id="44042" name="Oval 11">
            <a:extLst>
              <a:ext uri="{FF2B5EF4-FFF2-40B4-BE49-F238E27FC236}">
                <a16:creationId xmlns:a16="http://schemas.microsoft.com/office/drawing/2014/main" id="{2140AFFF-8C78-4B27-8F18-3C0F01ED5845}"/>
              </a:ext>
            </a:extLst>
          </p:cNvPr>
          <p:cNvSpPr>
            <a:spLocks noChangeArrowheads="1"/>
          </p:cNvSpPr>
          <p:nvPr/>
        </p:nvSpPr>
        <p:spPr bwMode="auto">
          <a:xfrm>
            <a:off x="5715000" y="4343400"/>
            <a:ext cx="1600200" cy="457200"/>
          </a:xfrm>
          <a:prstGeom prst="ellipse">
            <a:avLst/>
          </a:prstGeom>
          <a:gradFill rotWithShape="1">
            <a:gsLst>
              <a:gs pos="0">
                <a:srgbClr val="00CC66"/>
              </a:gs>
              <a:gs pos="100000">
                <a:schemeClr val="bg1"/>
              </a:gs>
            </a:gsLst>
            <a:lin ang="5400000" scaled="1"/>
          </a:gradFill>
          <a:ln>
            <a:noFill/>
          </a:ln>
          <a:effectLst>
            <a:prstShdw prst="shdw17" dist="17961" dir="2700000">
              <a:srgbClr val="007A3D"/>
            </a:prstShdw>
          </a:effectLst>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i="0"/>
              <a:t>web.xml</a:t>
            </a:r>
          </a:p>
        </p:txBody>
      </p:sp>
      <p:sp>
        <p:nvSpPr>
          <p:cNvPr id="44043" name="Oval 12">
            <a:extLst>
              <a:ext uri="{FF2B5EF4-FFF2-40B4-BE49-F238E27FC236}">
                <a16:creationId xmlns:a16="http://schemas.microsoft.com/office/drawing/2014/main" id="{42E9A02D-6070-47CF-88C6-9F8AB5C50B8F}"/>
              </a:ext>
            </a:extLst>
          </p:cNvPr>
          <p:cNvSpPr>
            <a:spLocks noChangeArrowheads="1"/>
          </p:cNvSpPr>
          <p:nvPr/>
        </p:nvSpPr>
        <p:spPr bwMode="auto">
          <a:xfrm>
            <a:off x="7696200" y="5486400"/>
            <a:ext cx="2743200" cy="457200"/>
          </a:xfrm>
          <a:prstGeom prst="ellipse">
            <a:avLst/>
          </a:prstGeom>
          <a:gradFill rotWithShape="1">
            <a:gsLst>
              <a:gs pos="0">
                <a:srgbClr val="00CC66"/>
              </a:gs>
              <a:gs pos="100000">
                <a:schemeClr val="bg1"/>
              </a:gs>
            </a:gsLst>
            <a:lin ang="5400000" scaled="1"/>
          </a:gradFill>
          <a:ln>
            <a:noFill/>
          </a:ln>
          <a:effectLst>
            <a:prstShdw prst="shdw17" dist="17961" dir="2700000">
              <a:srgbClr val="007A3D"/>
            </a:prstShdw>
          </a:effectLst>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WelcomeServlet.class</a:t>
            </a:r>
          </a:p>
        </p:txBody>
      </p:sp>
      <p:sp>
        <p:nvSpPr>
          <p:cNvPr id="44044" name="Line 13">
            <a:extLst>
              <a:ext uri="{FF2B5EF4-FFF2-40B4-BE49-F238E27FC236}">
                <a16:creationId xmlns:a16="http://schemas.microsoft.com/office/drawing/2014/main" id="{74660FAE-5916-4B3A-A18E-1801B9A58A12}"/>
              </a:ext>
            </a:extLst>
          </p:cNvPr>
          <p:cNvSpPr>
            <a:spLocks noChangeShapeType="1"/>
          </p:cNvSpPr>
          <p:nvPr/>
        </p:nvSpPr>
        <p:spPr bwMode="auto">
          <a:xfrm>
            <a:off x="2971800" y="2590800"/>
            <a:ext cx="0" cy="1295400"/>
          </a:xfrm>
          <a:prstGeom prst="line">
            <a:avLst/>
          </a:prstGeom>
          <a:noFill/>
          <a:ln w="38100">
            <a:solidFill>
              <a:srgbClr val="0066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4045" name="Line 14">
            <a:extLst>
              <a:ext uri="{FF2B5EF4-FFF2-40B4-BE49-F238E27FC236}">
                <a16:creationId xmlns:a16="http://schemas.microsoft.com/office/drawing/2014/main" id="{B0F6F08D-A347-4662-9AFC-AFA097716E75}"/>
              </a:ext>
            </a:extLst>
          </p:cNvPr>
          <p:cNvSpPr>
            <a:spLocks noChangeShapeType="1"/>
          </p:cNvSpPr>
          <p:nvPr/>
        </p:nvSpPr>
        <p:spPr bwMode="auto">
          <a:xfrm>
            <a:off x="4953000" y="4114800"/>
            <a:ext cx="0" cy="1981200"/>
          </a:xfrm>
          <a:prstGeom prst="line">
            <a:avLst/>
          </a:prstGeom>
          <a:noFill/>
          <a:ln w="38100">
            <a:solidFill>
              <a:srgbClr val="0066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4046" name="Line 15">
            <a:extLst>
              <a:ext uri="{FF2B5EF4-FFF2-40B4-BE49-F238E27FC236}">
                <a16:creationId xmlns:a16="http://schemas.microsoft.com/office/drawing/2014/main" id="{F588C518-36E7-4B7D-87F1-BDFB582F625C}"/>
              </a:ext>
            </a:extLst>
          </p:cNvPr>
          <p:cNvSpPr>
            <a:spLocks noChangeShapeType="1"/>
          </p:cNvSpPr>
          <p:nvPr/>
        </p:nvSpPr>
        <p:spPr bwMode="auto">
          <a:xfrm>
            <a:off x="2971800" y="2971800"/>
            <a:ext cx="1219200" cy="0"/>
          </a:xfrm>
          <a:prstGeom prst="line">
            <a:avLst/>
          </a:prstGeom>
          <a:noFill/>
          <a:ln w="38100">
            <a:solidFill>
              <a:srgbClr val="0066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4047" name="Line 16">
            <a:extLst>
              <a:ext uri="{FF2B5EF4-FFF2-40B4-BE49-F238E27FC236}">
                <a16:creationId xmlns:a16="http://schemas.microsoft.com/office/drawing/2014/main" id="{80D239F9-490E-43A9-9CBB-AE336569BA68}"/>
              </a:ext>
            </a:extLst>
          </p:cNvPr>
          <p:cNvSpPr>
            <a:spLocks noChangeShapeType="1"/>
          </p:cNvSpPr>
          <p:nvPr/>
        </p:nvSpPr>
        <p:spPr bwMode="auto">
          <a:xfrm>
            <a:off x="4953000" y="4572000"/>
            <a:ext cx="762000" cy="0"/>
          </a:xfrm>
          <a:prstGeom prst="line">
            <a:avLst/>
          </a:prstGeom>
          <a:noFill/>
          <a:ln w="38100">
            <a:solidFill>
              <a:srgbClr val="0066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4048" name="Line 17">
            <a:extLst>
              <a:ext uri="{FF2B5EF4-FFF2-40B4-BE49-F238E27FC236}">
                <a16:creationId xmlns:a16="http://schemas.microsoft.com/office/drawing/2014/main" id="{69C1C33E-877B-4DCF-9074-BFA425352B71}"/>
              </a:ext>
            </a:extLst>
          </p:cNvPr>
          <p:cNvSpPr>
            <a:spLocks noChangeShapeType="1"/>
          </p:cNvSpPr>
          <p:nvPr/>
        </p:nvSpPr>
        <p:spPr bwMode="auto">
          <a:xfrm>
            <a:off x="4953000" y="5257800"/>
            <a:ext cx="762000" cy="0"/>
          </a:xfrm>
          <a:prstGeom prst="line">
            <a:avLst/>
          </a:prstGeom>
          <a:noFill/>
          <a:ln w="38100">
            <a:solidFill>
              <a:srgbClr val="0066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4049" name="Line 18">
            <a:extLst>
              <a:ext uri="{FF2B5EF4-FFF2-40B4-BE49-F238E27FC236}">
                <a16:creationId xmlns:a16="http://schemas.microsoft.com/office/drawing/2014/main" id="{00882CF7-4A37-4E69-9932-E9E62754BA77}"/>
              </a:ext>
            </a:extLst>
          </p:cNvPr>
          <p:cNvSpPr>
            <a:spLocks noChangeShapeType="1"/>
          </p:cNvSpPr>
          <p:nvPr/>
        </p:nvSpPr>
        <p:spPr bwMode="auto">
          <a:xfrm>
            <a:off x="4953000" y="6096000"/>
            <a:ext cx="762000" cy="0"/>
          </a:xfrm>
          <a:prstGeom prst="line">
            <a:avLst/>
          </a:prstGeom>
          <a:noFill/>
          <a:ln w="38100">
            <a:solidFill>
              <a:srgbClr val="0066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4050" name="Line 19">
            <a:extLst>
              <a:ext uri="{FF2B5EF4-FFF2-40B4-BE49-F238E27FC236}">
                <a16:creationId xmlns:a16="http://schemas.microsoft.com/office/drawing/2014/main" id="{8BB34C0A-2710-47B6-BC09-5EBB3E87FB21}"/>
              </a:ext>
            </a:extLst>
          </p:cNvPr>
          <p:cNvSpPr>
            <a:spLocks noChangeShapeType="1"/>
          </p:cNvSpPr>
          <p:nvPr/>
        </p:nvSpPr>
        <p:spPr bwMode="auto">
          <a:xfrm>
            <a:off x="7010400" y="5715000"/>
            <a:ext cx="685800" cy="0"/>
          </a:xfrm>
          <a:prstGeom prst="line">
            <a:avLst/>
          </a:prstGeom>
          <a:noFill/>
          <a:ln w="38100">
            <a:solidFill>
              <a:srgbClr val="0066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4051" name="Line 20">
            <a:extLst>
              <a:ext uri="{FF2B5EF4-FFF2-40B4-BE49-F238E27FC236}">
                <a16:creationId xmlns:a16="http://schemas.microsoft.com/office/drawing/2014/main" id="{764FB350-BD16-4750-973F-3A3533057415}"/>
              </a:ext>
            </a:extLst>
          </p:cNvPr>
          <p:cNvSpPr>
            <a:spLocks noChangeShapeType="1"/>
          </p:cNvSpPr>
          <p:nvPr/>
        </p:nvSpPr>
        <p:spPr bwMode="auto">
          <a:xfrm>
            <a:off x="7010400" y="5486400"/>
            <a:ext cx="0" cy="228600"/>
          </a:xfrm>
          <a:prstGeom prst="line">
            <a:avLst/>
          </a:prstGeom>
          <a:noFill/>
          <a:ln w="38100">
            <a:solidFill>
              <a:srgbClr val="0066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4052" name="Line 21">
            <a:extLst>
              <a:ext uri="{FF2B5EF4-FFF2-40B4-BE49-F238E27FC236}">
                <a16:creationId xmlns:a16="http://schemas.microsoft.com/office/drawing/2014/main" id="{2A96679A-CD8A-4E65-ACFA-BB0D8C509FF3}"/>
              </a:ext>
            </a:extLst>
          </p:cNvPr>
          <p:cNvSpPr>
            <a:spLocks noChangeShapeType="1"/>
          </p:cNvSpPr>
          <p:nvPr/>
        </p:nvSpPr>
        <p:spPr bwMode="auto">
          <a:xfrm>
            <a:off x="2971800" y="3886200"/>
            <a:ext cx="1219200" cy="0"/>
          </a:xfrm>
          <a:prstGeom prst="line">
            <a:avLst/>
          </a:prstGeom>
          <a:noFill/>
          <a:ln w="38100">
            <a:solidFill>
              <a:srgbClr val="0066FF"/>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44053" name="Rectangle 21">
            <a:extLst>
              <a:ext uri="{FF2B5EF4-FFF2-40B4-BE49-F238E27FC236}">
                <a16:creationId xmlns:a16="http://schemas.microsoft.com/office/drawing/2014/main" id="{544C5937-B481-4DA4-9D47-94409FABD930}"/>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Directory structure of a Web Application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a:extLst>
              <a:ext uri="{FF2B5EF4-FFF2-40B4-BE49-F238E27FC236}">
                <a16:creationId xmlns:a16="http://schemas.microsoft.com/office/drawing/2014/main" id="{526D6A7E-89C1-41CA-BBDC-9FC051FB366C}"/>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EC3BFCC1-B561-4086-9868-670AF5179B60}" type="slidenum">
              <a:rPr lang="en-US" altLang="en-US" sz="1000" i="0">
                <a:solidFill>
                  <a:srgbClr val="FFFFFF"/>
                </a:solidFill>
              </a:rPr>
              <a:pPr algn="l" eaLnBrk="1" hangingPunct="1"/>
              <a:t>44</a:t>
            </a:fld>
            <a:endParaRPr lang="en-US" altLang="en-US" sz="1000" i="0">
              <a:solidFill>
                <a:srgbClr val="FFFFFF"/>
              </a:solidFill>
            </a:endParaRPr>
          </a:p>
        </p:txBody>
      </p:sp>
      <p:sp>
        <p:nvSpPr>
          <p:cNvPr id="45059" name="Rectangle 3">
            <a:extLst>
              <a:ext uri="{FF2B5EF4-FFF2-40B4-BE49-F238E27FC236}">
                <a16:creationId xmlns:a16="http://schemas.microsoft.com/office/drawing/2014/main" id="{1EFB5658-9975-4A54-8381-D8548E76CB49}"/>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Deployment Descriptor</a:t>
            </a:r>
          </a:p>
        </p:txBody>
      </p:sp>
      <p:sp>
        <p:nvSpPr>
          <p:cNvPr id="45060" name="Rectangle 2">
            <a:extLst>
              <a:ext uri="{FF2B5EF4-FFF2-40B4-BE49-F238E27FC236}">
                <a16:creationId xmlns:a16="http://schemas.microsoft.com/office/drawing/2014/main" id="{60C82EE2-F0F9-42B9-929A-DA0213F16201}"/>
              </a:ext>
            </a:extLst>
          </p:cNvPr>
          <p:cNvSpPr>
            <a:spLocks noGrp="1" noChangeArrowheads="1"/>
          </p:cNvSpPr>
          <p:nvPr>
            <p:ph type="body" idx="1"/>
          </p:nvPr>
        </p:nvSpPr>
        <p:spPr/>
        <p:txBody>
          <a:bodyPr/>
          <a:lstStyle/>
          <a:p>
            <a:pPr>
              <a:lnSpc>
                <a:spcPct val="80000"/>
              </a:lnSpc>
              <a:spcBef>
                <a:spcPct val="0"/>
              </a:spcBef>
            </a:pPr>
            <a:r>
              <a:rPr lang="en-US" altLang="en-US" sz="2000" b="1"/>
              <a:t>The web.xml consists of :-</a:t>
            </a:r>
          </a:p>
          <a:p>
            <a:pPr>
              <a:lnSpc>
                <a:spcPct val="80000"/>
              </a:lnSpc>
              <a:spcBef>
                <a:spcPct val="0"/>
              </a:spcBef>
              <a:buFontTx/>
              <a:buNone/>
            </a:pPr>
            <a:endParaRPr lang="en-US" altLang="en-US" sz="2000"/>
          </a:p>
          <a:p>
            <a:pPr lvl="1">
              <a:lnSpc>
                <a:spcPct val="80000"/>
              </a:lnSpc>
              <a:spcBef>
                <a:spcPct val="0"/>
              </a:spcBef>
            </a:pPr>
            <a:r>
              <a:rPr lang="en-US" altLang="en-US" sz="1600"/>
              <a:t>XML Prolog information.</a:t>
            </a:r>
          </a:p>
          <a:p>
            <a:pPr>
              <a:lnSpc>
                <a:spcPct val="80000"/>
              </a:lnSpc>
              <a:spcBef>
                <a:spcPct val="0"/>
              </a:spcBef>
            </a:pPr>
            <a:endParaRPr lang="en-US" altLang="en-US" sz="2000"/>
          </a:p>
          <a:p>
            <a:pPr lvl="1">
              <a:lnSpc>
                <a:spcPct val="80000"/>
              </a:lnSpc>
              <a:spcBef>
                <a:spcPct val="0"/>
              </a:spcBef>
            </a:pPr>
            <a:r>
              <a:rPr lang="en-US" altLang="en-US" sz="1600"/>
              <a:t>Web Application display name.</a:t>
            </a:r>
          </a:p>
          <a:p>
            <a:pPr>
              <a:lnSpc>
                <a:spcPct val="80000"/>
              </a:lnSpc>
              <a:spcBef>
                <a:spcPct val="0"/>
              </a:spcBef>
            </a:pPr>
            <a:endParaRPr lang="en-US" altLang="en-US" sz="2000"/>
          </a:p>
          <a:p>
            <a:pPr lvl="1">
              <a:lnSpc>
                <a:spcPct val="80000"/>
              </a:lnSpc>
              <a:spcBef>
                <a:spcPct val="0"/>
              </a:spcBef>
            </a:pPr>
            <a:r>
              <a:rPr lang="en-US" altLang="en-US" sz="1600"/>
              <a:t>Servlet Information.</a:t>
            </a:r>
          </a:p>
          <a:p>
            <a:pPr>
              <a:lnSpc>
                <a:spcPct val="80000"/>
              </a:lnSpc>
              <a:spcBef>
                <a:spcPct val="0"/>
              </a:spcBef>
              <a:buFontTx/>
              <a:buNone/>
            </a:pPr>
            <a:endParaRPr lang="en-US" altLang="en-US" sz="2000"/>
          </a:p>
          <a:p>
            <a:pPr lvl="2">
              <a:lnSpc>
                <a:spcPct val="80000"/>
              </a:lnSpc>
              <a:spcBef>
                <a:spcPct val="0"/>
              </a:spcBef>
            </a:pPr>
            <a:r>
              <a:rPr lang="en-US" altLang="en-US"/>
              <a:t> Servlet Display Name.</a:t>
            </a:r>
          </a:p>
          <a:p>
            <a:pPr lvl="2">
              <a:lnSpc>
                <a:spcPct val="80000"/>
              </a:lnSpc>
              <a:spcBef>
                <a:spcPct val="0"/>
              </a:spcBef>
            </a:pPr>
            <a:r>
              <a:rPr lang="en-US" altLang="en-US"/>
              <a:t>Name of the Servlet, when it will be accessed.</a:t>
            </a:r>
          </a:p>
          <a:p>
            <a:pPr lvl="2">
              <a:lnSpc>
                <a:spcPct val="80000"/>
              </a:lnSpc>
              <a:spcBef>
                <a:spcPct val="0"/>
              </a:spcBef>
            </a:pPr>
            <a:r>
              <a:rPr lang="en-US" altLang="en-US"/>
              <a:t>Servlet Class Name. </a:t>
            </a:r>
          </a:p>
          <a:p>
            <a:pPr lvl="2">
              <a:lnSpc>
                <a:spcPct val="80000"/>
              </a:lnSpc>
              <a:spcBef>
                <a:spcPct val="0"/>
              </a:spcBef>
            </a:pPr>
            <a:r>
              <a:rPr lang="en-US" altLang="en-US"/>
              <a:t> URL Mappings.</a:t>
            </a:r>
          </a:p>
          <a:p>
            <a:pPr lvl="2">
              <a:lnSpc>
                <a:spcPct val="80000"/>
              </a:lnSpc>
              <a:spcBef>
                <a:spcPct val="0"/>
              </a:spcBef>
            </a:pPr>
            <a:r>
              <a:rPr lang="en-US" altLang="en-US"/>
              <a:t> Welcome files.</a:t>
            </a:r>
          </a:p>
          <a:p>
            <a:pPr lvl="2">
              <a:lnSpc>
                <a:spcPct val="80000"/>
              </a:lnSpc>
              <a:spcBef>
                <a:spcPct val="0"/>
              </a:spcBef>
            </a:pPr>
            <a:r>
              <a:rPr lang="en-US" altLang="en-US"/>
              <a:t> MIME types.</a:t>
            </a:r>
          </a:p>
          <a:p>
            <a:pPr>
              <a:lnSpc>
                <a:spcPct val="80000"/>
              </a:lnSpc>
              <a:spcBef>
                <a:spcPct val="0"/>
              </a:spcBef>
              <a:buFontTx/>
              <a:buNone/>
            </a:pPr>
            <a:endParaRPr lang="en-US" altLang="en-US" sz="2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3">
            <a:extLst>
              <a:ext uri="{FF2B5EF4-FFF2-40B4-BE49-F238E27FC236}">
                <a16:creationId xmlns:a16="http://schemas.microsoft.com/office/drawing/2014/main" id="{E5F00A35-A00E-42CB-B795-B7AB2249C528}"/>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1BC5FC8B-C337-44BF-8911-580A8DDA69F5}" type="slidenum">
              <a:rPr lang="en-US" altLang="en-US" sz="1000" i="0">
                <a:solidFill>
                  <a:srgbClr val="FFFFFF"/>
                </a:solidFill>
              </a:rPr>
              <a:pPr algn="l" eaLnBrk="1" hangingPunct="1"/>
              <a:t>45</a:t>
            </a:fld>
            <a:endParaRPr lang="en-US" altLang="en-US" sz="1000" i="0">
              <a:solidFill>
                <a:srgbClr val="FFFFFF"/>
              </a:solidFill>
            </a:endParaRPr>
          </a:p>
        </p:txBody>
      </p:sp>
      <p:sp>
        <p:nvSpPr>
          <p:cNvPr id="46083" name="Rectangle 3">
            <a:extLst>
              <a:ext uri="{FF2B5EF4-FFF2-40B4-BE49-F238E27FC236}">
                <a16:creationId xmlns:a16="http://schemas.microsoft.com/office/drawing/2014/main" id="{9C10D65C-FA46-43E2-B4F8-EB10779074D1}"/>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Content of web.xml</a:t>
            </a:r>
          </a:p>
        </p:txBody>
      </p:sp>
      <p:sp>
        <p:nvSpPr>
          <p:cNvPr id="46084" name="Rectangle 3">
            <a:extLst>
              <a:ext uri="{FF2B5EF4-FFF2-40B4-BE49-F238E27FC236}">
                <a16:creationId xmlns:a16="http://schemas.microsoft.com/office/drawing/2014/main" id="{C6C9B9AA-8124-4BE7-88FA-CC06002BB7D1}"/>
              </a:ext>
            </a:extLst>
          </p:cNvPr>
          <p:cNvSpPr>
            <a:spLocks noGrp="1" noChangeArrowheads="1"/>
          </p:cNvSpPr>
          <p:nvPr>
            <p:ph type="body" idx="1"/>
          </p:nvPr>
        </p:nvSpPr>
        <p:spPr>
          <a:xfrm>
            <a:off x="1981200" y="1447801"/>
            <a:ext cx="8229600" cy="4678363"/>
          </a:xfrm>
          <a:noFill/>
          <a:effectLst>
            <a:prstShdw prst="shdw17" dist="17961" dir="2700000">
              <a:srgbClr val="000099"/>
            </a:prstShdw>
          </a:effectLst>
        </p:spPr>
        <p:txBody>
          <a:bodyPr/>
          <a:lstStyle/>
          <a:p>
            <a:pPr>
              <a:lnSpc>
                <a:spcPct val="80000"/>
              </a:lnSpc>
              <a:spcBef>
                <a:spcPct val="0"/>
              </a:spcBef>
            </a:pPr>
            <a:r>
              <a:rPr lang="en-US" altLang="en-US" sz="1400" b="1" dirty="0"/>
              <a:t>web.xml – Deployment Descriptor</a:t>
            </a:r>
          </a:p>
          <a:p>
            <a:pPr>
              <a:lnSpc>
                <a:spcPct val="80000"/>
              </a:lnSpc>
              <a:spcBef>
                <a:spcPct val="0"/>
              </a:spcBef>
              <a:buFontTx/>
              <a:buNone/>
            </a:pPr>
            <a:r>
              <a:rPr lang="en-US" altLang="en-US" sz="1200" dirty="0"/>
              <a:t>&lt;?xml version=“1.0” encoding=“UTF-8” ?&gt;</a:t>
            </a:r>
          </a:p>
          <a:p>
            <a:pPr>
              <a:lnSpc>
                <a:spcPct val="80000"/>
              </a:lnSpc>
              <a:spcBef>
                <a:spcPct val="0"/>
              </a:spcBef>
              <a:buFontTx/>
              <a:buNone/>
            </a:pPr>
            <a:r>
              <a:rPr lang="en-US" altLang="en-US" sz="1200" dirty="0"/>
              <a:t>	&lt;web-app version=“2.4” </a:t>
            </a:r>
            <a:r>
              <a:rPr lang="en-US" altLang="en-US" sz="1200" dirty="0" err="1"/>
              <a:t>xmlns</a:t>
            </a:r>
            <a:r>
              <a:rPr lang="en-US" altLang="en-US" sz="1200" dirty="0"/>
              <a:t>=“http://java.sun.com/xml/ns/j2ee” </a:t>
            </a:r>
            <a:r>
              <a:rPr lang="en-US" altLang="en-US" sz="1200" dirty="0" err="1"/>
              <a:t>xmlns:xsi</a:t>
            </a:r>
            <a:r>
              <a:rPr lang="en-US" altLang="en-US" sz="1200" dirty="0"/>
              <a:t>=“http://www.w3.org/2001/XMLSchema-Instance </a:t>
            </a:r>
            <a:r>
              <a:rPr lang="en-US" altLang="en-US" sz="1200" dirty="0" err="1"/>
              <a:t>xsi:schemaLocation</a:t>
            </a:r>
            <a:r>
              <a:rPr lang="en-US" altLang="en-US" sz="1200" dirty="0"/>
              <a:t>=“http://java.sun.com/xml/ns/j2ee http://java.sun.com/xml/ns/j2ee/web-app_2_4.xsd”&gt;</a:t>
            </a:r>
          </a:p>
          <a:p>
            <a:pPr>
              <a:lnSpc>
                <a:spcPct val="80000"/>
              </a:lnSpc>
              <a:spcBef>
                <a:spcPct val="0"/>
              </a:spcBef>
              <a:buFontTx/>
              <a:buNone/>
            </a:pPr>
            <a:endParaRPr lang="en-US" altLang="en-US" sz="1200" dirty="0"/>
          </a:p>
          <a:p>
            <a:pPr>
              <a:lnSpc>
                <a:spcPct val="80000"/>
              </a:lnSpc>
              <a:spcBef>
                <a:spcPct val="0"/>
              </a:spcBef>
              <a:buFontTx/>
              <a:buNone/>
            </a:pPr>
            <a:r>
              <a:rPr lang="en-US" altLang="en-US" sz="1200" dirty="0"/>
              <a:t>	&lt;display-name&gt;</a:t>
            </a:r>
            <a:r>
              <a:rPr lang="en-US" altLang="en-US" sz="1200" dirty="0" err="1"/>
              <a:t>WelcomeApplication</a:t>
            </a:r>
            <a:r>
              <a:rPr lang="en-US" altLang="en-US" sz="1200" dirty="0"/>
              <a:t>&lt;/display-name&gt;</a:t>
            </a:r>
          </a:p>
          <a:p>
            <a:pPr>
              <a:lnSpc>
                <a:spcPct val="80000"/>
              </a:lnSpc>
              <a:spcBef>
                <a:spcPct val="0"/>
              </a:spcBef>
              <a:buFontTx/>
              <a:buNone/>
            </a:pPr>
            <a:r>
              <a:rPr lang="en-US" altLang="en-US" sz="1200" dirty="0"/>
              <a:t>		&lt;servlet&gt;</a:t>
            </a:r>
          </a:p>
          <a:p>
            <a:pPr>
              <a:lnSpc>
                <a:spcPct val="80000"/>
              </a:lnSpc>
              <a:spcBef>
                <a:spcPct val="0"/>
              </a:spcBef>
              <a:buFontTx/>
              <a:buNone/>
            </a:pPr>
            <a:r>
              <a:rPr lang="en-US" altLang="en-US" sz="1200" dirty="0"/>
              <a:t>			&lt;display-name&gt;</a:t>
            </a:r>
            <a:r>
              <a:rPr lang="en-US" altLang="en-US" sz="1200" dirty="0" err="1"/>
              <a:t>WelcomeServlet</a:t>
            </a:r>
            <a:r>
              <a:rPr lang="en-US" altLang="en-US" sz="1200" dirty="0"/>
              <a:t>&lt;/display-name&gt;</a:t>
            </a:r>
          </a:p>
          <a:p>
            <a:pPr>
              <a:lnSpc>
                <a:spcPct val="80000"/>
              </a:lnSpc>
              <a:spcBef>
                <a:spcPct val="0"/>
              </a:spcBef>
              <a:buFontTx/>
              <a:buNone/>
            </a:pPr>
            <a:r>
              <a:rPr lang="en-US" altLang="en-US" sz="1200" dirty="0"/>
              <a:t>			&lt;servlet-name&gt;</a:t>
            </a:r>
            <a:r>
              <a:rPr lang="en-US" altLang="en-US" sz="1200" dirty="0" err="1"/>
              <a:t>WelcomeServlet</a:t>
            </a:r>
            <a:r>
              <a:rPr lang="en-US" altLang="en-US" sz="1200" dirty="0"/>
              <a:t>&lt;/servlet-name&gt;</a:t>
            </a:r>
          </a:p>
          <a:p>
            <a:pPr>
              <a:lnSpc>
                <a:spcPct val="80000"/>
              </a:lnSpc>
              <a:spcBef>
                <a:spcPct val="0"/>
              </a:spcBef>
              <a:buFontTx/>
              <a:buNone/>
            </a:pPr>
            <a:r>
              <a:rPr lang="en-US" altLang="en-US" sz="1200" dirty="0"/>
              <a:t>			&lt;servlet-class&gt;   .</a:t>
            </a:r>
            <a:r>
              <a:rPr lang="en-US" altLang="en-US" sz="1200" dirty="0" err="1"/>
              <a:t>sample.WelcomeServlet</a:t>
            </a:r>
            <a:r>
              <a:rPr lang="en-US" altLang="en-US" sz="1200" dirty="0"/>
              <a:t>&lt;/servlet-class&gt;</a:t>
            </a:r>
          </a:p>
          <a:p>
            <a:pPr>
              <a:lnSpc>
                <a:spcPct val="80000"/>
              </a:lnSpc>
              <a:spcBef>
                <a:spcPct val="0"/>
              </a:spcBef>
              <a:buFontTx/>
              <a:buNone/>
            </a:pPr>
            <a:r>
              <a:rPr lang="en-US" altLang="en-US" sz="1200" dirty="0"/>
              <a:t>		&lt;/servlet&gt;</a:t>
            </a:r>
          </a:p>
          <a:p>
            <a:pPr>
              <a:spcBef>
                <a:spcPct val="0"/>
              </a:spcBef>
              <a:buFontTx/>
              <a:buNone/>
            </a:pPr>
            <a:r>
              <a:rPr lang="en-US" altLang="en-US" sz="1200" dirty="0"/>
              <a:t>	&lt;welcome-file-list&gt;</a:t>
            </a:r>
          </a:p>
          <a:p>
            <a:pPr>
              <a:spcBef>
                <a:spcPct val="0"/>
              </a:spcBef>
              <a:buFontTx/>
              <a:buNone/>
            </a:pPr>
            <a:r>
              <a:rPr lang="en-US" altLang="en-US" sz="1200" dirty="0"/>
              <a:t>			&lt;welcome-file&gt;</a:t>
            </a:r>
            <a:r>
              <a:rPr lang="en-US" altLang="en-US" sz="1200" dirty="0" err="1"/>
              <a:t>WelcomeServlet</a:t>
            </a:r>
            <a:r>
              <a:rPr lang="en-US" altLang="en-US" sz="1200" dirty="0"/>
              <a:t>&lt;/welcome-file&gt;</a:t>
            </a:r>
          </a:p>
          <a:p>
            <a:pPr>
              <a:spcBef>
                <a:spcPct val="0"/>
              </a:spcBef>
              <a:buFontTx/>
              <a:buNone/>
            </a:pPr>
            <a:r>
              <a:rPr lang="en-US" altLang="en-US" sz="1200" dirty="0"/>
              <a:t>	&lt;/welcome-file-list&gt;</a:t>
            </a:r>
          </a:p>
          <a:p>
            <a:pPr>
              <a:spcBef>
                <a:spcPct val="0"/>
              </a:spcBef>
              <a:buFontTx/>
              <a:buNone/>
            </a:pPr>
            <a:r>
              <a:rPr lang="en-US" altLang="en-US" sz="1200" dirty="0"/>
              <a:t>	&lt;servlet-mapping&gt;</a:t>
            </a:r>
          </a:p>
          <a:p>
            <a:pPr>
              <a:spcBef>
                <a:spcPct val="0"/>
              </a:spcBef>
              <a:buFontTx/>
              <a:buNone/>
            </a:pPr>
            <a:r>
              <a:rPr lang="en-US" altLang="en-US" sz="1200" dirty="0"/>
              <a:t>		&lt;servlet-name&gt;</a:t>
            </a:r>
            <a:r>
              <a:rPr lang="en-US" altLang="en-US" sz="1200" dirty="0" err="1"/>
              <a:t>WelcomeServlet</a:t>
            </a:r>
            <a:r>
              <a:rPr lang="en-US" altLang="en-US" sz="1200" dirty="0"/>
              <a:t>&lt;/servlet-name&gt;</a:t>
            </a:r>
          </a:p>
          <a:p>
            <a:pPr>
              <a:spcBef>
                <a:spcPct val="0"/>
              </a:spcBef>
              <a:buFontTx/>
              <a:buNone/>
            </a:pPr>
            <a:r>
              <a:rPr lang="en-US" altLang="en-US" sz="1200" dirty="0"/>
              <a:t>		&lt;</a:t>
            </a:r>
            <a:r>
              <a:rPr lang="en-US" altLang="en-US" sz="1200" dirty="0" err="1"/>
              <a:t>url</a:t>
            </a:r>
            <a:r>
              <a:rPr lang="en-US" altLang="en-US" sz="1200" dirty="0"/>
              <a:t>-pattern&gt;/</a:t>
            </a:r>
            <a:r>
              <a:rPr lang="en-US" altLang="en-US" sz="1200" dirty="0" err="1"/>
              <a:t>WelcomeServlet</a:t>
            </a:r>
            <a:r>
              <a:rPr lang="en-US" altLang="en-US" sz="1200" dirty="0"/>
              <a:t>&lt;/</a:t>
            </a:r>
            <a:r>
              <a:rPr lang="en-US" altLang="en-US" sz="1200" dirty="0" err="1"/>
              <a:t>url</a:t>
            </a:r>
            <a:r>
              <a:rPr lang="en-US" altLang="en-US" sz="1200" dirty="0"/>
              <a:t>-pattern&gt;</a:t>
            </a:r>
          </a:p>
          <a:p>
            <a:pPr>
              <a:spcBef>
                <a:spcPct val="0"/>
              </a:spcBef>
              <a:buFontTx/>
              <a:buNone/>
            </a:pPr>
            <a:r>
              <a:rPr lang="en-US" altLang="en-US" sz="1200" dirty="0"/>
              <a:t>	&lt;/servlet-mapping&gt;</a:t>
            </a:r>
          </a:p>
          <a:p>
            <a:pPr>
              <a:lnSpc>
                <a:spcPct val="80000"/>
              </a:lnSpc>
              <a:spcBef>
                <a:spcPct val="0"/>
              </a:spcBef>
              <a:buFontTx/>
              <a:buNone/>
            </a:pPr>
            <a:r>
              <a:rPr lang="en-US" altLang="en-US" sz="1200" dirty="0"/>
              <a:t>	&lt;/web-app&gt;</a:t>
            </a:r>
          </a:p>
          <a:p>
            <a:pPr>
              <a:lnSpc>
                <a:spcPct val="80000"/>
              </a:lnSpc>
              <a:spcBef>
                <a:spcPct val="0"/>
              </a:spcBef>
              <a:buFontTx/>
              <a:buNone/>
            </a:pPr>
            <a:endParaRPr lang="en-US" altLang="en-US" sz="1200" dirty="0"/>
          </a:p>
          <a:p>
            <a:pPr>
              <a:lnSpc>
                <a:spcPct val="80000"/>
              </a:lnSpc>
              <a:spcBef>
                <a:spcPct val="0"/>
              </a:spcBef>
              <a:buFontTx/>
              <a:buNone/>
            </a:pPr>
            <a:endParaRPr lang="en-US" altLang="en-US" sz="12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a:extLst>
              <a:ext uri="{FF2B5EF4-FFF2-40B4-BE49-F238E27FC236}">
                <a16:creationId xmlns:a16="http://schemas.microsoft.com/office/drawing/2014/main" id="{586459DD-7C9D-442E-84C6-4891BEE211F8}"/>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01627E12-058C-4F97-ABD4-EA09A28EBD09}" type="slidenum">
              <a:rPr lang="en-US" altLang="en-US" sz="1000" i="0">
                <a:solidFill>
                  <a:srgbClr val="FFFFFF"/>
                </a:solidFill>
              </a:rPr>
              <a:pPr algn="l" eaLnBrk="1" hangingPunct="1"/>
              <a:t>46</a:t>
            </a:fld>
            <a:endParaRPr lang="en-US" altLang="en-US" sz="1000" i="0">
              <a:solidFill>
                <a:srgbClr val="FFFFFF"/>
              </a:solidFill>
            </a:endParaRPr>
          </a:p>
        </p:txBody>
      </p:sp>
      <p:sp>
        <p:nvSpPr>
          <p:cNvPr id="47107" name="Rectangle 2">
            <a:extLst>
              <a:ext uri="{FF2B5EF4-FFF2-40B4-BE49-F238E27FC236}">
                <a16:creationId xmlns:a16="http://schemas.microsoft.com/office/drawing/2014/main" id="{C024DEA9-214B-4904-9849-8900CFE77649}"/>
              </a:ext>
            </a:extLst>
          </p:cNvPr>
          <p:cNvSpPr>
            <a:spLocks noGrp="1" noChangeArrowheads="1"/>
          </p:cNvSpPr>
          <p:nvPr>
            <p:ph type="title" idx="4294967295"/>
          </p:nvPr>
        </p:nvSpPr>
        <p:spPr bwMode="auto">
          <a:xfrm>
            <a:off x="1524000" y="871539"/>
            <a:ext cx="9144000" cy="498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pPr eaLnBrk="1" hangingPunct="1"/>
            <a:r>
              <a:rPr lang="en-US" altLang="en-US"/>
              <a:t>1. Creating a HTML Page – UserInfo.html</a:t>
            </a:r>
          </a:p>
        </p:txBody>
      </p:sp>
      <p:sp>
        <p:nvSpPr>
          <p:cNvPr id="47108" name="Rectangle 3">
            <a:extLst>
              <a:ext uri="{FF2B5EF4-FFF2-40B4-BE49-F238E27FC236}">
                <a16:creationId xmlns:a16="http://schemas.microsoft.com/office/drawing/2014/main" id="{4D9F546F-7141-4760-9FDA-1E0B98C3E54B}"/>
              </a:ext>
            </a:extLst>
          </p:cNvPr>
          <p:cNvSpPr>
            <a:spLocks noGrp="1" noChangeArrowheads="1"/>
          </p:cNvSpPr>
          <p:nvPr>
            <p:ph type="body" idx="4294967295"/>
          </p:nvPr>
        </p:nvSpPr>
        <p:spPr>
          <a:xfrm>
            <a:off x="1905000" y="2081214"/>
            <a:ext cx="8763000" cy="4167187"/>
          </a:xfrm>
        </p:spPr>
        <p:txBody>
          <a:bodyPr>
            <a:normAutofit fontScale="92500" lnSpcReduction="10000"/>
          </a:bodyPr>
          <a:lstStyle/>
          <a:p>
            <a:pPr eaLnBrk="1" hangingPunct="1">
              <a:lnSpc>
                <a:spcPct val="90000"/>
              </a:lnSpc>
              <a:spcBef>
                <a:spcPct val="20000"/>
              </a:spcBef>
              <a:spcAft>
                <a:spcPct val="0"/>
              </a:spcAft>
              <a:buFontTx/>
              <a:buNone/>
            </a:pPr>
            <a:r>
              <a:rPr lang="en-US" altLang="en-US" sz="2000"/>
              <a:t>&lt;html&gt;</a:t>
            </a:r>
          </a:p>
          <a:p>
            <a:pPr eaLnBrk="1" hangingPunct="1">
              <a:lnSpc>
                <a:spcPct val="90000"/>
              </a:lnSpc>
              <a:spcBef>
                <a:spcPct val="20000"/>
              </a:spcBef>
              <a:spcAft>
                <a:spcPct val="0"/>
              </a:spcAft>
              <a:buFontTx/>
              <a:buNone/>
            </a:pPr>
            <a:r>
              <a:rPr lang="en-US" altLang="en-US" sz="2000"/>
              <a:t>&lt;title&gt;Information Page&lt;/title&gt;</a:t>
            </a:r>
          </a:p>
          <a:p>
            <a:pPr eaLnBrk="1" hangingPunct="1">
              <a:lnSpc>
                <a:spcPct val="90000"/>
              </a:lnSpc>
              <a:spcBef>
                <a:spcPct val="20000"/>
              </a:spcBef>
              <a:spcAft>
                <a:spcPct val="0"/>
              </a:spcAft>
              <a:buFontTx/>
              <a:buNone/>
            </a:pPr>
            <a:r>
              <a:rPr lang="en-US" altLang="en-US" sz="2000"/>
              <a:t>&lt;body&gt;</a:t>
            </a:r>
          </a:p>
          <a:p>
            <a:pPr eaLnBrk="1" hangingPunct="1">
              <a:lnSpc>
                <a:spcPct val="90000"/>
              </a:lnSpc>
              <a:spcBef>
                <a:spcPct val="20000"/>
              </a:spcBef>
              <a:spcAft>
                <a:spcPct val="0"/>
              </a:spcAft>
              <a:buFontTx/>
              <a:buNone/>
            </a:pPr>
            <a:r>
              <a:rPr lang="en-US" altLang="en-US" sz="2000"/>
              <a:t>&lt;h1&gt;User Information Page&lt;/h1&gt;</a:t>
            </a:r>
          </a:p>
          <a:p>
            <a:pPr eaLnBrk="1" hangingPunct="1">
              <a:lnSpc>
                <a:spcPct val="90000"/>
              </a:lnSpc>
              <a:spcBef>
                <a:spcPct val="20000"/>
              </a:spcBef>
              <a:spcAft>
                <a:spcPct val="0"/>
              </a:spcAft>
              <a:buFontTx/>
              <a:buNone/>
            </a:pPr>
            <a:r>
              <a:rPr lang="en-US" altLang="en-US" sz="2000"/>
              <a:t>&lt;hr color=‘blue’ size=5&gt;</a:t>
            </a:r>
          </a:p>
          <a:p>
            <a:pPr eaLnBrk="1" hangingPunct="1">
              <a:lnSpc>
                <a:spcPct val="90000"/>
              </a:lnSpc>
              <a:spcBef>
                <a:spcPct val="20000"/>
              </a:spcBef>
              <a:spcAft>
                <a:spcPct val="0"/>
              </a:spcAft>
              <a:buFontTx/>
              <a:buNone/>
            </a:pPr>
            <a:r>
              <a:rPr lang="en-US" altLang="en-US" sz="2000"/>
              <a:t>&lt;form </a:t>
            </a:r>
            <a:r>
              <a:rPr lang="en-US" altLang="en-US" sz="2000" b="1"/>
              <a:t>action</a:t>
            </a:r>
            <a:r>
              <a:rPr lang="en-US" altLang="en-US" sz="2000"/>
              <a:t>=</a:t>
            </a:r>
            <a:r>
              <a:rPr lang="en-US" altLang="en-US" sz="2000" b="1"/>
              <a:t>“</a:t>
            </a:r>
            <a:r>
              <a:rPr lang="en-US" altLang="en-US" sz="2000" b="1">
                <a:solidFill>
                  <a:srgbClr val="0000FF"/>
                </a:solidFill>
              </a:rPr>
              <a:t>http://localhost:9080/WelcomeUserApplication/WelcomeUser</a:t>
            </a:r>
            <a:r>
              <a:rPr lang="en-US" altLang="en-US" sz="2000" b="1"/>
              <a:t>”</a:t>
            </a:r>
            <a:r>
              <a:rPr lang="en-US" altLang="en-US" sz="2000"/>
              <a:t>&gt;</a:t>
            </a:r>
          </a:p>
          <a:p>
            <a:pPr eaLnBrk="1" hangingPunct="1">
              <a:lnSpc>
                <a:spcPct val="90000"/>
              </a:lnSpc>
              <a:spcBef>
                <a:spcPct val="20000"/>
              </a:spcBef>
              <a:spcAft>
                <a:spcPct val="0"/>
              </a:spcAft>
              <a:buFontTx/>
              <a:buNone/>
            </a:pPr>
            <a:r>
              <a:rPr lang="en-US" altLang="en-US" sz="2000"/>
              <a:t>&lt;pre&gt;</a:t>
            </a:r>
          </a:p>
          <a:p>
            <a:pPr eaLnBrk="1" hangingPunct="1">
              <a:lnSpc>
                <a:spcPct val="90000"/>
              </a:lnSpc>
              <a:spcBef>
                <a:spcPct val="20000"/>
              </a:spcBef>
              <a:spcAft>
                <a:spcPct val="0"/>
              </a:spcAft>
              <a:buFontTx/>
              <a:buNone/>
            </a:pPr>
            <a:r>
              <a:rPr lang="en-US" altLang="en-US" sz="2000"/>
              <a:t>Enter Your First Name : &lt;input type=“text” name=“fname”&gt;</a:t>
            </a:r>
          </a:p>
          <a:p>
            <a:pPr eaLnBrk="1" hangingPunct="1">
              <a:lnSpc>
                <a:spcPct val="90000"/>
              </a:lnSpc>
              <a:spcBef>
                <a:spcPct val="20000"/>
              </a:spcBef>
              <a:spcAft>
                <a:spcPct val="0"/>
              </a:spcAft>
              <a:buFontTx/>
              <a:buNone/>
            </a:pPr>
            <a:r>
              <a:rPr lang="en-US" altLang="en-US" sz="2000"/>
              <a:t>Enter Your Last Name : &lt;input type=“text” name=“lname”&gt;</a:t>
            </a:r>
          </a:p>
          <a:p>
            <a:pPr eaLnBrk="1" hangingPunct="1">
              <a:lnSpc>
                <a:spcPct val="90000"/>
              </a:lnSpc>
              <a:spcBef>
                <a:spcPct val="20000"/>
              </a:spcBef>
              <a:spcAft>
                <a:spcPct val="0"/>
              </a:spcAft>
              <a:buFontTx/>
              <a:buNone/>
            </a:pPr>
            <a:r>
              <a:rPr lang="en-US" altLang="en-US" sz="2000"/>
              <a:t>&lt;input type=“submit” value=“Submit”&gt; &lt;input type=“reset” value=“Clear”&gt;</a:t>
            </a:r>
          </a:p>
          <a:p>
            <a:pPr eaLnBrk="1" hangingPunct="1">
              <a:lnSpc>
                <a:spcPct val="90000"/>
              </a:lnSpc>
              <a:spcBef>
                <a:spcPct val="20000"/>
              </a:spcBef>
              <a:spcAft>
                <a:spcPct val="0"/>
              </a:spcAft>
              <a:buFontTx/>
              <a:buNone/>
            </a:pPr>
            <a:r>
              <a:rPr lang="en-US" altLang="en-US" sz="2000"/>
              <a:t>&lt;/form&gt;</a:t>
            </a:r>
          </a:p>
          <a:p>
            <a:pPr eaLnBrk="1" hangingPunct="1">
              <a:lnSpc>
                <a:spcPct val="90000"/>
              </a:lnSpc>
              <a:spcBef>
                <a:spcPct val="20000"/>
              </a:spcBef>
              <a:spcAft>
                <a:spcPct val="0"/>
              </a:spcAft>
              <a:buFontTx/>
              <a:buNone/>
            </a:pPr>
            <a:r>
              <a:rPr lang="en-US" altLang="en-US" sz="2000"/>
              <a:t>&lt;/pre&gt;</a:t>
            </a:r>
          </a:p>
          <a:p>
            <a:pPr eaLnBrk="1" hangingPunct="1">
              <a:lnSpc>
                <a:spcPct val="90000"/>
              </a:lnSpc>
              <a:spcBef>
                <a:spcPct val="20000"/>
              </a:spcBef>
              <a:spcAft>
                <a:spcPct val="0"/>
              </a:spcAft>
              <a:buFontTx/>
              <a:buNone/>
            </a:pPr>
            <a:r>
              <a:rPr lang="en-US" altLang="en-US" sz="2000"/>
              <a:t>&lt;/body&gt;</a:t>
            </a:r>
          </a:p>
          <a:p>
            <a:pPr eaLnBrk="1" hangingPunct="1">
              <a:lnSpc>
                <a:spcPct val="90000"/>
              </a:lnSpc>
              <a:spcBef>
                <a:spcPct val="20000"/>
              </a:spcBef>
              <a:spcAft>
                <a:spcPct val="0"/>
              </a:spcAft>
              <a:buFontTx/>
              <a:buNone/>
            </a:pPr>
            <a:r>
              <a:rPr lang="en-US" altLang="en-US" sz="2000"/>
              <a:t>&lt;/html&gt;</a:t>
            </a:r>
          </a:p>
          <a:p>
            <a:pPr eaLnBrk="1" hangingPunct="1">
              <a:lnSpc>
                <a:spcPct val="90000"/>
              </a:lnSpc>
              <a:spcBef>
                <a:spcPct val="20000"/>
              </a:spcBef>
              <a:spcAft>
                <a:spcPct val="0"/>
              </a:spcAft>
              <a:buFontTx/>
              <a:buNone/>
            </a:pPr>
            <a:endParaRPr lang="en-US" altLang="en-US" sz="2000"/>
          </a:p>
          <a:p>
            <a:pPr eaLnBrk="1" hangingPunct="1">
              <a:lnSpc>
                <a:spcPct val="90000"/>
              </a:lnSpc>
              <a:spcBef>
                <a:spcPct val="20000"/>
              </a:spcBef>
              <a:spcAft>
                <a:spcPct val="0"/>
              </a:spcAft>
              <a:buFontTx/>
              <a:buNone/>
            </a:pPr>
            <a:endParaRPr lang="en-US" altLang="en-US" sz="2000"/>
          </a:p>
        </p:txBody>
      </p:sp>
      <p:sp>
        <p:nvSpPr>
          <p:cNvPr id="47109" name="Line 4">
            <a:extLst>
              <a:ext uri="{FF2B5EF4-FFF2-40B4-BE49-F238E27FC236}">
                <a16:creationId xmlns:a16="http://schemas.microsoft.com/office/drawing/2014/main" id="{AD67D4E5-FB75-4F7D-BF3F-3F6E016C85E7}"/>
              </a:ext>
            </a:extLst>
          </p:cNvPr>
          <p:cNvSpPr>
            <a:spLocks noChangeShapeType="1"/>
          </p:cNvSpPr>
          <p:nvPr/>
        </p:nvSpPr>
        <p:spPr bwMode="auto">
          <a:xfrm flipV="1">
            <a:off x="6934200" y="2895600"/>
            <a:ext cx="609600" cy="762000"/>
          </a:xfrm>
          <a:prstGeom prst="line">
            <a:avLst/>
          </a:prstGeom>
          <a:noFill/>
          <a:ln w="28575" cap="rnd">
            <a:solidFill>
              <a:srgbClr val="0000FF"/>
            </a:solidFill>
            <a:prstDash val="sysDot"/>
            <a:round/>
            <a:headEnd/>
            <a:tailEnd type="stealth" w="lg" len="med"/>
          </a:ln>
          <a:extLst>
            <a:ext uri="{909E8E84-426E-40DD-AFC4-6F175D3DCCD1}">
              <a14:hiddenFill xmlns:a14="http://schemas.microsoft.com/office/drawing/2010/main">
                <a:noFill/>
              </a14:hiddenFill>
            </a:ext>
          </a:extLst>
        </p:spPr>
        <p:txBody>
          <a:bodyPr/>
          <a:lstStyle/>
          <a:p>
            <a:endParaRPr lang="en-US"/>
          </a:p>
        </p:txBody>
      </p:sp>
      <p:sp>
        <p:nvSpPr>
          <p:cNvPr id="47110" name="AutoShape 5">
            <a:extLst>
              <a:ext uri="{FF2B5EF4-FFF2-40B4-BE49-F238E27FC236}">
                <a16:creationId xmlns:a16="http://schemas.microsoft.com/office/drawing/2014/main" id="{C5758E2C-E5E0-47C0-81B0-4E43B730BA7D}"/>
              </a:ext>
            </a:extLst>
          </p:cNvPr>
          <p:cNvSpPr>
            <a:spLocks noChangeArrowheads="1"/>
          </p:cNvSpPr>
          <p:nvPr/>
        </p:nvSpPr>
        <p:spPr bwMode="auto">
          <a:xfrm>
            <a:off x="6635750" y="1981201"/>
            <a:ext cx="2279650" cy="983873"/>
          </a:xfrm>
          <a:prstGeom prst="cloudCallout">
            <a:avLst>
              <a:gd name="adj1" fmla="val -41921"/>
              <a:gd name="adj2" fmla="val 70000"/>
            </a:avLst>
          </a:prstGeom>
          <a:gradFill rotWithShape="1">
            <a:gsLst>
              <a:gs pos="0">
                <a:srgbClr val="B3BCFD"/>
              </a:gs>
              <a:gs pos="100000">
                <a:schemeClr val="bg1"/>
              </a:gs>
            </a:gsLst>
            <a:lin ang="5400000" scaled="1"/>
          </a:gra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b="0"/>
              <a:t>WebContextRoot </a:t>
            </a:r>
          </a:p>
        </p:txBody>
      </p:sp>
      <p:sp>
        <p:nvSpPr>
          <p:cNvPr id="47111" name="AutoShape 6">
            <a:extLst>
              <a:ext uri="{FF2B5EF4-FFF2-40B4-BE49-F238E27FC236}">
                <a16:creationId xmlns:a16="http://schemas.microsoft.com/office/drawing/2014/main" id="{A3ED67BF-0BBB-4FF8-8454-10BD400874F1}"/>
              </a:ext>
            </a:extLst>
          </p:cNvPr>
          <p:cNvSpPr>
            <a:spLocks noChangeArrowheads="1"/>
          </p:cNvSpPr>
          <p:nvPr/>
        </p:nvSpPr>
        <p:spPr bwMode="auto">
          <a:xfrm>
            <a:off x="8382000" y="2416176"/>
            <a:ext cx="2279650" cy="983873"/>
          </a:xfrm>
          <a:prstGeom prst="cloudCallout">
            <a:avLst>
              <a:gd name="adj1" fmla="val -41921"/>
              <a:gd name="adj2" fmla="val 70000"/>
            </a:avLst>
          </a:prstGeom>
          <a:gradFill rotWithShape="1">
            <a:gsLst>
              <a:gs pos="0">
                <a:srgbClr val="B3BCFD"/>
              </a:gs>
              <a:gs pos="100000">
                <a:schemeClr val="bg1"/>
              </a:gs>
            </a:gsLst>
            <a:lin ang="5400000" scaled="1"/>
          </a:gra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b="0"/>
              <a:t>Servlet Alias Name</a:t>
            </a:r>
          </a:p>
        </p:txBody>
      </p:sp>
      <p:sp>
        <p:nvSpPr>
          <p:cNvPr id="47112" name="Line 7">
            <a:extLst>
              <a:ext uri="{FF2B5EF4-FFF2-40B4-BE49-F238E27FC236}">
                <a16:creationId xmlns:a16="http://schemas.microsoft.com/office/drawing/2014/main" id="{31253DB1-D741-49D4-A15F-B9F3DB33014C}"/>
              </a:ext>
            </a:extLst>
          </p:cNvPr>
          <p:cNvSpPr>
            <a:spLocks noChangeShapeType="1"/>
          </p:cNvSpPr>
          <p:nvPr/>
        </p:nvSpPr>
        <p:spPr bwMode="auto">
          <a:xfrm flipV="1">
            <a:off x="9067800" y="3276600"/>
            <a:ext cx="152400" cy="381000"/>
          </a:xfrm>
          <a:prstGeom prst="line">
            <a:avLst/>
          </a:prstGeom>
          <a:noFill/>
          <a:ln w="28575" cap="rnd">
            <a:solidFill>
              <a:srgbClr val="0000FF"/>
            </a:solidFill>
            <a:prstDash val="sysDot"/>
            <a:round/>
            <a:headEnd/>
            <a:tailEnd type="stealth" w="lg"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a:extLst>
              <a:ext uri="{FF2B5EF4-FFF2-40B4-BE49-F238E27FC236}">
                <a16:creationId xmlns:a16="http://schemas.microsoft.com/office/drawing/2014/main" id="{53D08A72-F33D-4ECA-B1EE-74B602DC0AAF}"/>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67ACAFD0-FEB0-4380-B005-4F328BDD9BCF}" type="slidenum">
              <a:rPr lang="en-US" altLang="en-US" sz="1000" i="0">
                <a:solidFill>
                  <a:srgbClr val="FFFFFF"/>
                </a:solidFill>
              </a:rPr>
              <a:pPr algn="l" eaLnBrk="1" hangingPunct="1"/>
              <a:t>47</a:t>
            </a:fld>
            <a:endParaRPr lang="en-US" altLang="en-US" sz="1000" i="0">
              <a:solidFill>
                <a:srgbClr val="FFFFFF"/>
              </a:solidFill>
            </a:endParaRPr>
          </a:p>
        </p:txBody>
      </p:sp>
      <p:sp>
        <p:nvSpPr>
          <p:cNvPr id="48131" name="Rectangle 2">
            <a:extLst>
              <a:ext uri="{FF2B5EF4-FFF2-40B4-BE49-F238E27FC236}">
                <a16:creationId xmlns:a16="http://schemas.microsoft.com/office/drawing/2014/main" id="{98D9A312-62DA-4754-8F70-A8ED42754132}"/>
              </a:ext>
            </a:extLst>
          </p:cNvPr>
          <p:cNvSpPr>
            <a:spLocks noGrp="1" noChangeArrowheads="1"/>
          </p:cNvSpPr>
          <p:nvPr>
            <p:ph type="title" idx="4294967295"/>
          </p:nvPr>
        </p:nvSpPr>
        <p:spPr bwMode="auto">
          <a:xfrm>
            <a:off x="1524000" y="871539"/>
            <a:ext cx="9144000" cy="498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pPr eaLnBrk="1" hangingPunct="1"/>
            <a:r>
              <a:rPr lang="en-US" altLang="en-US"/>
              <a:t>2. Creating a Servlet – WelcomeUser.java</a:t>
            </a:r>
          </a:p>
        </p:txBody>
      </p:sp>
      <p:sp>
        <p:nvSpPr>
          <p:cNvPr id="48132" name="Rectangle 3">
            <a:extLst>
              <a:ext uri="{FF2B5EF4-FFF2-40B4-BE49-F238E27FC236}">
                <a16:creationId xmlns:a16="http://schemas.microsoft.com/office/drawing/2014/main" id="{235FF627-7683-4199-B927-A3165C9589C3}"/>
              </a:ext>
            </a:extLst>
          </p:cNvPr>
          <p:cNvSpPr>
            <a:spLocks noGrp="1" noChangeArrowheads="1"/>
          </p:cNvSpPr>
          <p:nvPr>
            <p:ph type="body" idx="4294967295"/>
          </p:nvPr>
        </p:nvSpPr>
        <p:spPr>
          <a:xfrm>
            <a:off x="1905000" y="1752600"/>
            <a:ext cx="8763000" cy="4167188"/>
          </a:xfrm>
        </p:spPr>
        <p:txBody>
          <a:bodyPr>
            <a:normAutofit fontScale="92500" lnSpcReduction="10000"/>
          </a:bodyPr>
          <a:lstStyle/>
          <a:p>
            <a:pPr eaLnBrk="1" hangingPunct="1">
              <a:spcBef>
                <a:spcPct val="0"/>
              </a:spcBef>
              <a:spcAft>
                <a:spcPct val="0"/>
              </a:spcAft>
              <a:buFontTx/>
              <a:buNone/>
            </a:pPr>
            <a:r>
              <a:rPr lang="en-US" altLang="en-US" sz="2000" dirty="0"/>
              <a:t>package    .sample;</a:t>
            </a:r>
          </a:p>
          <a:p>
            <a:pPr eaLnBrk="1" hangingPunct="1">
              <a:spcBef>
                <a:spcPct val="0"/>
              </a:spcBef>
              <a:spcAft>
                <a:spcPct val="0"/>
              </a:spcAft>
              <a:buFontTx/>
              <a:buNone/>
            </a:pPr>
            <a:r>
              <a:rPr lang="en-US" altLang="en-US" sz="2000" dirty="0"/>
              <a:t>import java.io.*;</a:t>
            </a:r>
          </a:p>
          <a:p>
            <a:pPr eaLnBrk="1" hangingPunct="1">
              <a:spcBef>
                <a:spcPct val="0"/>
              </a:spcBef>
              <a:spcAft>
                <a:spcPct val="0"/>
              </a:spcAft>
              <a:buFontTx/>
              <a:buNone/>
            </a:pPr>
            <a:r>
              <a:rPr lang="en-US" altLang="en-US" sz="2000" dirty="0"/>
              <a:t>import </a:t>
            </a:r>
            <a:r>
              <a:rPr lang="en-US" altLang="en-US" sz="2000" dirty="0" err="1"/>
              <a:t>javax.servlet</a:t>
            </a:r>
            <a:r>
              <a:rPr lang="en-US" altLang="en-US" sz="2000" dirty="0"/>
              <a:t>.*;</a:t>
            </a:r>
          </a:p>
          <a:p>
            <a:pPr eaLnBrk="1" hangingPunct="1">
              <a:spcBef>
                <a:spcPct val="0"/>
              </a:spcBef>
              <a:spcAft>
                <a:spcPct val="0"/>
              </a:spcAft>
              <a:buFontTx/>
              <a:buNone/>
            </a:pPr>
            <a:r>
              <a:rPr lang="en-US" altLang="en-US" sz="2000" dirty="0"/>
              <a:t>import </a:t>
            </a:r>
            <a:r>
              <a:rPr lang="en-US" altLang="en-US" sz="2000" dirty="0" err="1"/>
              <a:t>javax.servlet.http</a:t>
            </a:r>
            <a:r>
              <a:rPr lang="en-US" altLang="en-US" sz="2000" dirty="0"/>
              <a:t>.*;</a:t>
            </a:r>
          </a:p>
          <a:p>
            <a:pPr eaLnBrk="1" hangingPunct="1">
              <a:spcBef>
                <a:spcPct val="0"/>
              </a:spcBef>
              <a:spcAft>
                <a:spcPct val="0"/>
              </a:spcAft>
              <a:buFontTx/>
              <a:buNone/>
            </a:pPr>
            <a:endParaRPr lang="en-US" altLang="en-US" sz="2000" dirty="0"/>
          </a:p>
          <a:p>
            <a:pPr eaLnBrk="1" hangingPunct="1">
              <a:spcBef>
                <a:spcPct val="0"/>
              </a:spcBef>
              <a:spcAft>
                <a:spcPct val="0"/>
              </a:spcAft>
              <a:buFontTx/>
              <a:buNone/>
            </a:pPr>
            <a:r>
              <a:rPr lang="en-US" altLang="en-US" sz="2000" dirty="0"/>
              <a:t>public class </a:t>
            </a:r>
            <a:r>
              <a:rPr lang="en-US" altLang="en-US" sz="2000" dirty="0" err="1"/>
              <a:t>WelcomeUser</a:t>
            </a:r>
            <a:r>
              <a:rPr lang="en-US" altLang="en-US" sz="2000" dirty="0"/>
              <a:t> extends </a:t>
            </a:r>
            <a:r>
              <a:rPr lang="en-US" altLang="en-US" sz="2000" dirty="0" err="1"/>
              <a:t>HttpServlet</a:t>
            </a:r>
            <a:r>
              <a:rPr lang="en-US" altLang="en-US" sz="2000" dirty="0"/>
              <a:t> {</a:t>
            </a:r>
          </a:p>
          <a:p>
            <a:pPr eaLnBrk="1" hangingPunct="1">
              <a:spcBef>
                <a:spcPct val="0"/>
              </a:spcBef>
              <a:spcAft>
                <a:spcPct val="0"/>
              </a:spcAft>
              <a:buFontTx/>
              <a:buNone/>
            </a:pPr>
            <a:r>
              <a:rPr lang="en-US" altLang="en-US" sz="2000" dirty="0"/>
              <a:t>public void </a:t>
            </a:r>
            <a:r>
              <a:rPr lang="en-US" altLang="en-US" sz="2000" dirty="0" err="1"/>
              <a:t>doGet</a:t>
            </a:r>
            <a:r>
              <a:rPr lang="en-US" altLang="en-US" sz="2000" dirty="0"/>
              <a:t>(</a:t>
            </a:r>
            <a:r>
              <a:rPr lang="en-US" altLang="en-US" sz="2000" dirty="0" err="1"/>
              <a:t>HttpServletRequest</a:t>
            </a:r>
            <a:r>
              <a:rPr lang="en-US" altLang="en-US" sz="2000" dirty="0"/>
              <a:t> request, </a:t>
            </a:r>
            <a:r>
              <a:rPr lang="en-US" altLang="en-US" sz="2000" dirty="0" err="1"/>
              <a:t>HttpServletResponse</a:t>
            </a:r>
            <a:r>
              <a:rPr lang="en-US" altLang="en-US" sz="2000" dirty="0"/>
              <a:t> response) </a:t>
            </a:r>
          </a:p>
          <a:p>
            <a:pPr eaLnBrk="1" hangingPunct="1">
              <a:spcBef>
                <a:spcPct val="0"/>
              </a:spcBef>
              <a:spcAft>
                <a:spcPct val="0"/>
              </a:spcAft>
              <a:buFontTx/>
              <a:buNone/>
            </a:pPr>
            <a:r>
              <a:rPr lang="en-US" altLang="en-US" sz="2000" dirty="0"/>
              <a:t>throws </a:t>
            </a:r>
            <a:r>
              <a:rPr lang="en-US" altLang="en-US" sz="2000" dirty="0" err="1"/>
              <a:t>IOEXception</a:t>
            </a:r>
            <a:r>
              <a:rPr lang="en-US" altLang="en-US" sz="2000" dirty="0"/>
              <a:t>, </a:t>
            </a:r>
            <a:r>
              <a:rPr lang="en-US" altLang="en-US" sz="2000" dirty="0" err="1"/>
              <a:t>ServletException</a:t>
            </a:r>
            <a:endParaRPr lang="en-US" altLang="en-US" sz="2000" dirty="0"/>
          </a:p>
          <a:p>
            <a:pPr eaLnBrk="1" hangingPunct="1">
              <a:spcBef>
                <a:spcPct val="0"/>
              </a:spcBef>
              <a:spcAft>
                <a:spcPct val="0"/>
              </a:spcAft>
              <a:buFontTx/>
              <a:buNone/>
            </a:pPr>
            <a:r>
              <a:rPr lang="en-US" altLang="en-US" sz="2000" dirty="0"/>
              <a:t>  {</a:t>
            </a:r>
          </a:p>
          <a:p>
            <a:pPr eaLnBrk="1" hangingPunct="1">
              <a:spcBef>
                <a:spcPct val="0"/>
              </a:spcBef>
              <a:spcAft>
                <a:spcPct val="0"/>
              </a:spcAft>
              <a:buFontTx/>
              <a:buNone/>
            </a:pPr>
            <a:r>
              <a:rPr lang="en-US" altLang="en-US" sz="2000" dirty="0"/>
              <a:t>     String </a:t>
            </a:r>
            <a:r>
              <a:rPr lang="en-US" altLang="en-US" sz="2000" dirty="0" err="1"/>
              <a:t>firstname</a:t>
            </a:r>
            <a:r>
              <a:rPr lang="en-US" altLang="en-US" sz="2000" dirty="0"/>
              <a:t> = </a:t>
            </a:r>
            <a:r>
              <a:rPr lang="en-US" altLang="en-US" sz="2000" b="1" dirty="0" err="1"/>
              <a:t>request.getParameter</a:t>
            </a:r>
            <a:r>
              <a:rPr lang="en-US" altLang="en-US" sz="2000" b="1" dirty="0"/>
              <a:t>(“</a:t>
            </a:r>
            <a:r>
              <a:rPr lang="en-US" altLang="en-US" sz="2000" b="1" dirty="0" err="1"/>
              <a:t>fname</a:t>
            </a:r>
            <a:r>
              <a:rPr lang="en-US" altLang="en-US" sz="2000" b="1" dirty="0"/>
              <a:t>”);</a:t>
            </a:r>
          </a:p>
          <a:p>
            <a:pPr eaLnBrk="1" hangingPunct="1">
              <a:spcBef>
                <a:spcPct val="0"/>
              </a:spcBef>
              <a:spcAft>
                <a:spcPct val="0"/>
              </a:spcAft>
              <a:buFontTx/>
              <a:buNone/>
            </a:pPr>
            <a:r>
              <a:rPr lang="en-US" altLang="en-US" sz="2000" dirty="0"/>
              <a:t>	  </a:t>
            </a:r>
            <a:r>
              <a:rPr lang="en-US" altLang="en-US" sz="2000" dirty="0" err="1"/>
              <a:t>response.setContentType</a:t>
            </a:r>
            <a:r>
              <a:rPr lang="en-US" altLang="en-US" sz="2000" dirty="0"/>
              <a:t>(“text/html”);</a:t>
            </a:r>
          </a:p>
          <a:p>
            <a:pPr eaLnBrk="1" hangingPunct="1">
              <a:spcBef>
                <a:spcPct val="0"/>
              </a:spcBef>
              <a:spcAft>
                <a:spcPct val="0"/>
              </a:spcAft>
              <a:buFontTx/>
              <a:buNone/>
            </a:pPr>
            <a:r>
              <a:rPr lang="en-US" altLang="en-US" sz="2000" dirty="0"/>
              <a:t> 	  </a:t>
            </a:r>
            <a:r>
              <a:rPr lang="en-US" altLang="en-US" sz="2000" dirty="0" err="1"/>
              <a:t>PrintWriter</a:t>
            </a:r>
            <a:r>
              <a:rPr lang="en-US" altLang="en-US" sz="2000" dirty="0"/>
              <a:t> out = </a:t>
            </a:r>
            <a:r>
              <a:rPr lang="en-US" altLang="en-US" sz="2000" dirty="0" err="1"/>
              <a:t>response.getWriter</a:t>
            </a:r>
            <a:r>
              <a:rPr lang="en-US" altLang="en-US" sz="2000" dirty="0"/>
              <a:t>();</a:t>
            </a:r>
          </a:p>
          <a:p>
            <a:pPr eaLnBrk="1" hangingPunct="1">
              <a:spcBef>
                <a:spcPct val="0"/>
              </a:spcBef>
              <a:spcAft>
                <a:spcPct val="0"/>
              </a:spcAft>
              <a:buFontTx/>
              <a:buNone/>
            </a:pPr>
            <a:r>
              <a:rPr lang="en-US" altLang="en-US" sz="2000" dirty="0"/>
              <a:t>	  </a:t>
            </a:r>
            <a:r>
              <a:rPr lang="en-US" altLang="en-US" sz="2000" dirty="0" err="1"/>
              <a:t>out.println</a:t>
            </a:r>
            <a:r>
              <a:rPr lang="en-US" altLang="en-US" sz="2000" dirty="0"/>
              <a:t>(“&lt;h1&gt;Welcome ! &lt;font color=‘blue’&gt;“+</a:t>
            </a:r>
            <a:r>
              <a:rPr lang="en-US" altLang="en-US" sz="2000" dirty="0" err="1"/>
              <a:t>firstname</a:t>
            </a:r>
            <a:r>
              <a:rPr lang="en-US" altLang="en-US" sz="2000" dirty="0"/>
              <a:t>+”&lt;/font&gt;&lt;/h1&gt;”);</a:t>
            </a:r>
          </a:p>
          <a:p>
            <a:pPr eaLnBrk="1" hangingPunct="1">
              <a:spcBef>
                <a:spcPct val="0"/>
              </a:spcBef>
              <a:spcAft>
                <a:spcPct val="0"/>
              </a:spcAft>
              <a:buFontTx/>
              <a:buNone/>
            </a:pPr>
            <a:r>
              <a:rPr lang="en-US" altLang="en-US" sz="2000" dirty="0"/>
              <a:t> }</a:t>
            </a:r>
          </a:p>
          <a:p>
            <a:pPr eaLnBrk="1" hangingPunct="1">
              <a:spcBef>
                <a:spcPct val="0"/>
              </a:spcBef>
              <a:spcAft>
                <a:spcPct val="0"/>
              </a:spcAft>
              <a:buFontTx/>
              <a:buNone/>
            </a:pPr>
            <a:endParaRPr lang="en-US" altLang="en-US" sz="2000" dirty="0"/>
          </a:p>
          <a:p>
            <a:pPr eaLnBrk="1" hangingPunct="1">
              <a:spcBef>
                <a:spcPct val="0"/>
              </a:spcBef>
              <a:spcAft>
                <a:spcPct val="0"/>
              </a:spcAft>
              <a:buFontTx/>
              <a:buNone/>
            </a:pPr>
            <a:r>
              <a:rPr lang="en-US" altLang="en-US" sz="2000" dirty="0"/>
              <a:t>	  </a:t>
            </a:r>
          </a:p>
          <a:p>
            <a:pPr eaLnBrk="1" hangingPunct="1">
              <a:spcBef>
                <a:spcPct val="0"/>
              </a:spcBef>
              <a:spcAft>
                <a:spcPct val="0"/>
              </a:spcAft>
              <a:buFontTx/>
              <a:buNone/>
            </a:pPr>
            <a:r>
              <a:rPr lang="en-US" altLang="en-US" sz="2000" dirty="0"/>
              <a:t>	</a:t>
            </a:r>
          </a:p>
          <a:p>
            <a:pPr eaLnBrk="1" hangingPunct="1">
              <a:spcBef>
                <a:spcPct val="0"/>
              </a:spcBef>
              <a:spcAft>
                <a:spcPct val="0"/>
              </a:spcAft>
              <a:buFontTx/>
              <a:buNone/>
            </a:pPr>
            <a:endParaRPr lang="en-US" altLang="en-US" sz="2000" dirty="0"/>
          </a:p>
        </p:txBody>
      </p:sp>
      <p:sp>
        <p:nvSpPr>
          <p:cNvPr id="48133" name="AutoShape 4">
            <a:extLst>
              <a:ext uri="{FF2B5EF4-FFF2-40B4-BE49-F238E27FC236}">
                <a16:creationId xmlns:a16="http://schemas.microsoft.com/office/drawing/2014/main" id="{0D75E7EC-AADB-4FEF-8C9B-E89DC95B6B74}"/>
              </a:ext>
            </a:extLst>
          </p:cNvPr>
          <p:cNvSpPr>
            <a:spLocks noChangeArrowheads="1"/>
          </p:cNvSpPr>
          <p:nvPr/>
        </p:nvSpPr>
        <p:spPr bwMode="auto">
          <a:xfrm>
            <a:off x="8382000" y="3810000"/>
            <a:ext cx="2057400" cy="1295400"/>
          </a:xfrm>
          <a:prstGeom prst="cloudCallout">
            <a:avLst>
              <a:gd name="adj1" fmla="val -81403"/>
              <a:gd name="adj2" fmla="val -3065"/>
            </a:avLst>
          </a:prstGeom>
          <a:noFill/>
          <a:ln w="12700">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b="0" i="0"/>
              <a:t>Reads data from a text box as String</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a:extLst>
              <a:ext uri="{FF2B5EF4-FFF2-40B4-BE49-F238E27FC236}">
                <a16:creationId xmlns:a16="http://schemas.microsoft.com/office/drawing/2014/main" id="{0B2D4180-6EE2-4C31-BCF8-42228269341B}"/>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61796B1C-6231-494E-93CE-BCE8F5A83980}" type="slidenum">
              <a:rPr lang="en-US" altLang="en-US" sz="1000" i="0">
                <a:solidFill>
                  <a:srgbClr val="FFFFFF"/>
                </a:solidFill>
              </a:rPr>
              <a:pPr algn="l" eaLnBrk="1" hangingPunct="1"/>
              <a:t>48</a:t>
            </a:fld>
            <a:endParaRPr lang="en-US" altLang="en-US" sz="1000" i="0">
              <a:solidFill>
                <a:srgbClr val="FFFFFF"/>
              </a:solidFill>
            </a:endParaRPr>
          </a:p>
        </p:txBody>
      </p:sp>
      <p:sp>
        <p:nvSpPr>
          <p:cNvPr id="49155" name="Rectangle 2">
            <a:extLst>
              <a:ext uri="{FF2B5EF4-FFF2-40B4-BE49-F238E27FC236}">
                <a16:creationId xmlns:a16="http://schemas.microsoft.com/office/drawing/2014/main" id="{FFB195BB-4B9E-49F9-90B2-020388342627}"/>
              </a:ext>
            </a:extLst>
          </p:cNvPr>
          <p:cNvSpPr>
            <a:spLocks noGrp="1" noChangeArrowheads="1"/>
          </p:cNvSpPr>
          <p:nvPr>
            <p:ph type="title" idx="4294967295"/>
          </p:nvPr>
        </p:nvSpPr>
        <p:spPr bwMode="auto">
          <a:xfrm>
            <a:off x="1524000" y="871539"/>
            <a:ext cx="9144000" cy="498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pPr eaLnBrk="1" hangingPunct="1"/>
            <a:r>
              <a:rPr lang="en-US" altLang="en-US"/>
              <a:t>3. Save The Servlet</a:t>
            </a:r>
          </a:p>
        </p:txBody>
      </p:sp>
      <p:sp>
        <p:nvSpPr>
          <p:cNvPr id="49156" name="Rectangle 3">
            <a:extLst>
              <a:ext uri="{FF2B5EF4-FFF2-40B4-BE49-F238E27FC236}">
                <a16:creationId xmlns:a16="http://schemas.microsoft.com/office/drawing/2014/main" id="{EE81C6B5-4DC7-4AE2-B7FE-002C55CFC473}"/>
              </a:ext>
            </a:extLst>
          </p:cNvPr>
          <p:cNvSpPr>
            <a:spLocks noGrp="1" noChangeArrowheads="1"/>
          </p:cNvSpPr>
          <p:nvPr>
            <p:ph type="body" idx="4294967295"/>
          </p:nvPr>
        </p:nvSpPr>
        <p:spPr>
          <a:xfrm>
            <a:off x="1905000" y="2081214"/>
            <a:ext cx="8382000" cy="509587"/>
          </a:xfrm>
        </p:spPr>
        <p:txBody>
          <a:bodyPr>
            <a:normAutofit fontScale="85000" lnSpcReduction="20000"/>
          </a:bodyPr>
          <a:lstStyle/>
          <a:p>
            <a:pPr eaLnBrk="1" hangingPunct="1">
              <a:spcBef>
                <a:spcPct val="0"/>
              </a:spcBef>
              <a:spcAft>
                <a:spcPct val="0"/>
              </a:spcAft>
            </a:pPr>
            <a:r>
              <a:rPr lang="en-US" altLang="en-US" sz="2000"/>
              <a:t>Click on Save button in the RAD IDE, if it display some </a:t>
            </a:r>
            <a:r>
              <a:rPr lang="en-US" altLang="en-US" sz="2000" b="1"/>
              <a:t>red cross marks in your code then</a:t>
            </a:r>
            <a:r>
              <a:rPr lang="en-US" altLang="en-US" sz="2000"/>
              <a:t> correct it and then save to generate a .class file.</a:t>
            </a:r>
          </a:p>
        </p:txBody>
      </p:sp>
      <p:sp>
        <p:nvSpPr>
          <p:cNvPr id="1576964" name="Rectangle 4">
            <a:extLst>
              <a:ext uri="{FF2B5EF4-FFF2-40B4-BE49-F238E27FC236}">
                <a16:creationId xmlns:a16="http://schemas.microsoft.com/office/drawing/2014/main" id="{7E4DA182-E2C0-4E95-9746-95DC4451C101}"/>
              </a:ext>
            </a:extLst>
          </p:cNvPr>
          <p:cNvSpPr>
            <a:spLocks noChangeArrowheads="1"/>
          </p:cNvSpPr>
          <p:nvPr/>
        </p:nvSpPr>
        <p:spPr bwMode="auto">
          <a:xfrm>
            <a:off x="1524000" y="3006726"/>
            <a:ext cx="9144000" cy="498475"/>
          </a:xfrm>
          <a:prstGeom prst="rect">
            <a:avLst/>
          </a:prstGeom>
          <a:gradFill rotWithShape="1">
            <a:gsLst>
              <a:gs pos="0">
                <a:schemeClr val="accent1"/>
              </a:gs>
              <a:gs pos="100000">
                <a:srgbClr val="FFFFFF"/>
              </a:gs>
            </a:gsLst>
            <a:lin ang="5400000" scaled="1"/>
          </a:gradFill>
          <a:ln w="9525" algn="ctr">
            <a:noFill/>
            <a:miter lim="800000"/>
            <a:headEnd/>
            <a:tailEnd/>
          </a:ln>
          <a:effectLst>
            <a:outerShdw dist="17961" dir="2700000" algn="ctr" rotWithShape="0">
              <a:schemeClr val="accent1">
                <a:gamma/>
                <a:shade val="60000"/>
                <a:invGamma/>
              </a:schemeClr>
            </a:outerShdw>
          </a:effectLst>
        </p:spPr>
        <p:txBody>
          <a:bodyPr lIns="92075" tIns="46038" rIns="92075" bIns="46038" anchor="b"/>
          <a:lstStyle/>
          <a:p>
            <a:pPr algn="l">
              <a:lnSpc>
                <a:spcPct val="90000"/>
              </a:lnSpc>
              <a:spcBef>
                <a:spcPct val="0"/>
              </a:spcBef>
              <a:defRPr/>
            </a:pPr>
            <a:r>
              <a:rPr lang="en-US" sz="2800">
                <a:latin typeface="Arial" charset="0"/>
              </a:rPr>
              <a:t>4. Deploy the Servlet</a:t>
            </a:r>
          </a:p>
        </p:txBody>
      </p:sp>
      <p:sp>
        <p:nvSpPr>
          <p:cNvPr id="49158" name="Rectangle 5">
            <a:extLst>
              <a:ext uri="{FF2B5EF4-FFF2-40B4-BE49-F238E27FC236}">
                <a16:creationId xmlns:a16="http://schemas.microsoft.com/office/drawing/2014/main" id="{EA918E7A-073A-4CE3-825D-607F5DDAC18D}"/>
              </a:ext>
            </a:extLst>
          </p:cNvPr>
          <p:cNvSpPr>
            <a:spLocks noChangeArrowheads="1"/>
          </p:cNvSpPr>
          <p:nvPr/>
        </p:nvSpPr>
        <p:spPr bwMode="auto">
          <a:xfrm>
            <a:off x="1905000" y="3910014"/>
            <a:ext cx="8382000"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228600" indent="-228600"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accent1"/>
              </a:buClr>
              <a:buSzPct val="125000"/>
              <a:buFontTx/>
              <a:buChar char="•"/>
            </a:pPr>
            <a:r>
              <a:rPr lang="en-US" altLang="en-US" b="0" i="0"/>
              <a:t>Deploy the web module containing </a:t>
            </a:r>
            <a:r>
              <a:rPr lang="en-US" altLang="en-US" i="0"/>
              <a:t>WelcomeUser</a:t>
            </a:r>
            <a:r>
              <a:rPr lang="en-US" altLang="en-US" b="0" i="0"/>
              <a:t> Servlet. Right click on the </a:t>
            </a:r>
            <a:r>
              <a:rPr lang="en-US" altLang="en-US" i="0"/>
              <a:t>WelcomeUser.java</a:t>
            </a:r>
            <a:r>
              <a:rPr lang="en-US" altLang="en-US" b="0" i="0"/>
              <a:t> and select Run -&gt; Run on Server and respond to the dialog box that will follow.</a:t>
            </a:r>
            <a:endParaRPr lang="en-US" altLang="en-US" i="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a:extLst>
              <a:ext uri="{FF2B5EF4-FFF2-40B4-BE49-F238E27FC236}">
                <a16:creationId xmlns:a16="http://schemas.microsoft.com/office/drawing/2014/main" id="{762AAD54-51D7-4501-9DC5-E3D653E21B51}"/>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AAFED93D-B24E-4ACE-B301-9C780B12E680}" type="slidenum">
              <a:rPr lang="en-US" altLang="en-US" sz="1000" i="0">
                <a:solidFill>
                  <a:srgbClr val="FFFFFF"/>
                </a:solidFill>
              </a:rPr>
              <a:pPr algn="l" eaLnBrk="1" hangingPunct="1"/>
              <a:t>49</a:t>
            </a:fld>
            <a:endParaRPr lang="en-US" altLang="en-US" sz="1000" i="0">
              <a:solidFill>
                <a:srgbClr val="FFFFFF"/>
              </a:solidFill>
            </a:endParaRPr>
          </a:p>
        </p:txBody>
      </p:sp>
      <p:sp>
        <p:nvSpPr>
          <p:cNvPr id="50179" name="Rectangle 2">
            <a:extLst>
              <a:ext uri="{FF2B5EF4-FFF2-40B4-BE49-F238E27FC236}">
                <a16:creationId xmlns:a16="http://schemas.microsoft.com/office/drawing/2014/main" id="{9DF466CD-494C-4891-BCA5-E0EC8071BC6F}"/>
              </a:ext>
            </a:extLst>
          </p:cNvPr>
          <p:cNvSpPr>
            <a:spLocks noGrp="1" noChangeArrowheads="1"/>
          </p:cNvSpPr>
          <p:nvPr>
            <p:ph type="title" idx="4294967295"/>
          </p:nvPr>
        </p:nvSpPr>
        <p:spPr bwMode="auto">
          <a:xfrm>
            <a:off x="1524000" y="871539"/>
            <a:ext cx="9144000" cy="498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pPr eaLnBrk="1" hangingPunct="1"/>
            <a:r>
              <a:rPr lang="en-US" altLang="en-US"/>
              <a:t>5. Access the HTML page in the Web Browser</a:t>
            </a:r>
          </a:p>
        </p:txBody>
      </p:sp>
      <p:sp>
        <p:nvSpPr>
          <p:cNvPr id="50180" name="Rectangle 3">
            <a:extLst>
              <a:ext uri="{FF2B5EF4-FFF2-40B4-BE49-F238E27FC236}">
                <a16:creationId xmlns:a16="http://schemas.microsoft.com/office/drawing/2014/main" id="{03F1276A-BEB1-4E6D-9A5C-A4A28BD6AFF5}"/>
              </a:ext>
            </a:extLst>
          </p:cNvPr>
          <p:cNvSpPr>
            <a:spLocks noGrp="1" noChangeArrowheads="1"/>
          </p:cNvSpPr>
          <p:nvPr>
            <p:ph type="body" sz="half" idx="4294967295"/>
          </p:nvPr>
        </p:nvSpPr>
        <p:spPr>
          <a:xfrm>
            <a:off x="2209800" y="1547814"/>
            <a:ext cx="3811588" cy="433387"/>
          </a:xfrm>
        </p:spPr>
        <p:txBody>
          <a:bodyPr/>
          <a:lstStyle/>
          <a:p>
            <a:pPr eaLnBrk="1" hangingPunct="1">
              <a:spcBef>
                <a:spcPct val="0"/>
              </a:spcBef>
              <a:spcAft>
                <a:spcPct val="0"/>
              </a:spcAft>
            </a:pPr>
            <a:r>
              <a:rPr lang="en-US" altLang="en-US" sz="1800"/>
              <a:t>Open the web browser and type</a:t>
            </a:r>
          </a:p>
        </p:txBody>
      </p:sp>
      <p:pic>
        <p:nvPicPr>
          <p:cNvPr id="50181" name="Picture 4">
            <a:extLst>
              <a:ext uri="{FF2B5EF4-FFF2-40B4-BE49-F238E27FC236}">
                <a16:creationId xmlns:a16="http://schemas.microsoft.com/office/drawing/2014/main" id="{1A6F1E75-D2D7-4CB5-8CD2-7996A87B870A}"/>
              </a:ext>
            </a:extLst>
          </p:cNvPr>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1524000" y="1981200"/>
            <a:ext cx="9144000" cy="4495800"/>
          </a:xfrm>
          <a:noFill/>
        </p:spPr>
      </p:pic>
      <p:sp>
        <p:nvSpPr>
          <p:cNvPr id="1577989" name="Text Box 5">
            <a:extLst>
              <a:ext uri="{FF2B5EF4-FFF2-40B4-BE49-F238E27FC236}">
                <a16:creationId xmlns:a16="http://schemas.microsoft.com/office/drawing/2014/main" id="{6AF6A42B-643B-461B-B447-55F29FEFC9A2}"/>
              </a:ext>
            </a:extLst>
          </p:cNvPr>
          <p:cNvSpPr txBox="1">
            <a:spLocks noChangeArrowheads="1"/>
          </p:cNvSpPr>
          <p:nvPr/>
        </p:nvSpPr>
        <p:spPr bwMode="auto">
          <a:xfrm>
            <a:off x="2119313" y="2547938"/>
            <a:ext cx="5592762" cy="1905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1600" b="0" i="0"/>
              <a:t>http://localhost:9080/WelcomeUserApplication/UserInfo.html</a:t>
            </a:r>
          </a:p>
        </p:txBody>
      </p:sp>
      <p:sp>
        <p:nvSpPr>
          <p:cNvPr id="1577990" name="Line 6">
            <a:extLst>
              <a:ext uri="{FF2B5EF4-FFF2-40B4-BE49-F238E27FC236}">
                <a16:creationId xmlns:a16="http://schemas.microsoft.com/office/drawing/2014/main" id="{D2FF1539-FC0C-49E0-A6D3-C2E07495985C}"/>
              </a:ext>
            </a:extLst>
          </p:cNvPr>
          <p:cNvSpPr>
            <a:spLocks noChangeShapeType="1"/>
          </p:cNvSpPr>
          <p:nvPr/>
        </p:nvSpPr>
        <p:spPr bwMode="auto">
          <a:xfrm flipH="1">
            <a:off x="4738688" y="1795463"/>
            <a:ext cx="457200" cy="685800"/>
          </a:xfrm>
          <a:prstGeom prst="line">
            <a:avLst/>
          </a:prstGeom>
          <a:noFill/>
          <a:ln w="38100">
            <a:solidFill>
              <a:srgbClr val="0000FF"/>
            </a:solidFill>
            <a:round/>
            <a:headEnd type="none" w="sm" len="sm"/>
            <a:tailEnd type="stealth" w="lg" len="sm"/>
          </a:ln>
          <a:extLst>
            <a:ext uri="{909E8E84-426E-40DD-AFC4-6F175D3DCCD1}">
              <a14:hiddenFill xmlns:a14="http://schemas.microsoft.com/office/drawing/2010/main">
                <a:noFill/>
              </a14:hiddenFill>
            </a:ext>
          </a:extLst>
        </p:spPr>
        <p:txBody>
          <a:bodyPr/>
          <a:lstStyle/>
          <a:p>
            <a:endParaRPr lang="en-US"/>
          </a:p>
        </p:txBody>
      </p:sp>
      <p:pic>
        <p:nvPicPr>
          <p:cNvPr id="1577991" name="Picture 7" descr="Return Key">
            <a:extLst>
              <a:ext uri="{FF2B5EF4-FFF2-40B4-BE49-F238E27FC236}">
                <a16:creationId xmlns:a16="http://schemas.microsoft.com/office/drawing/2014/main" id="{A8598D97-2548-42E6-B905-D5C735A1852A}"/>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l="6367" t="20651" r="65770" b="27170"/>
          <a:stretch>
            <a:fillRect/>
          </a:stretch>
        </p:blipFill>
        <p:spPr>
          <a:xfrm>
            <a:off x="4800600" y="3733800"/>
            <a:ext cx="2667000" cy="1905000"/>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577990"/>
                                        </p:tgtEl>
                                        <p:attrNameLst>
                                          <p:attrName>style.visibility</p:attrName>
                                        </p:attrNameLst>
                                      </p:cBhvr>
                                      <p:to>
                                        <p:strVal val="visible"/>
                                      </p:to>
                                    </p:set>
                                    <p:animEffect transition="in" filter="wipe(up)">
                                      <p:cBhvr>
                                        <p:cTn id="7" dur="500"/>
                                        <p:tgtEl>
                                          <p:spTgt spid="1577990"/>
                                        </p:tgtEl>
                                      </p:cBhvr>
                                    </p:animEffect>
                                  </p:childTnLst>
                                </p:cTn>
                              </p:par>
                            </p:childTnLst>
                          </p:cTn>
                        </p:par>
                        <p:par>
                          <p:cTn id="8" fill="hold" nodeType="afterGroup">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1577989"/>
                                        </p:tgtEl>
                                        <p:attrNameLst>
                                          <p:attrName>style.visibility</p:attrName>
                                        </p:attrNameLst>
                                      </p:cBhvr>
                                      <p:to>
                                        <p:strVal val="visible"/>
                                      </p:to>
                                    </p:set>
                                    <p:anim calcmode="discrete" valueType="clr">
                                      <p:cBhvr override="childStyle">
                                        <p:cTn id="11" dur="80"/>
                                        <p:tgtEl>
                                          <p:spTgt spid="1577989"/>
                                        </p:tgtEl>
                                        <p:attrNameLst>
                                          <p:attrName>style.color</p:attrName>
                                        </p:attrNameLst>
                                      </p:cBhvr>
                                      <p:tavLst>
                                        <p:tav tm="0">
                                          <p:val>
                                            <p:clrVal>
                                              <a:schemeClr val="tx1"/>
                                            </p:clrVal>
                                          </p:val>
                                        </p:tav>
                                        <p:tav tm="50000">
                                          <p:val>
                                            <p:clrVal>
                                              <a:schemeClr val="tx1"/>
                                            </p:clrVal>
                                          </p:val>
                                        </p:tav>
                                      </p:tavLst>
                                    </p:anim>
                                    <p:anim calcmode="discrete" valueType="clr">
                                      <p:cBhvr>
                                        <p:cTn id="12" dur="80"/>
                                        <p:tgtEl>
                                          <p:spTgt spid="1577989"/>
                                        </p:tgtEl>
                                        <p:attrNameLst>
                                          <p:attrName>fillcolor</p:attrName>
                                        </p:attrNameLst>
                                      </p:cBhvr>
                                      <p:tavLst>
                                        <p:tav tm="0">
                                          <p:val>
                                            <p:clrVal>
                                              <a:schemeClr val="accent2"/>
                                            </p:clrVal>
                                          </p:val>
                                        </p:tav>
                                        <p:tav tm="50000">
                                          <p:val>
                                            <p:clrVal>
                                              <a:schemeClr val="hlink"/>
                                            </p:clrVal>
                                          </p:val>
                                        </p:tav>
                                      </p:tavLst>
                                    </p:anim>
                                    <p:set>
                                      <p:cBhvr>
                                        <p:cTn id="13" dur="80"/>
                                        <p:tgtEl>
                                          <p:spTgt spid="1577989"/>
                                        </p:tgtEl>
                                        <p:attrNameLst>
                                          <p:attrName>fill.type</p:attrName>
                                        </p:attrNameLst>
                                      </p:cBhvr>
                                      <p:to>
                                        <p:strVal val="solid"/>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1577991"/>
                                        </p:tgtEl>
                                        <p:attrNameLst>
                                          <p:attrName>style.visibility</p:attrName>
                                        </p:attrNameLst>
                                      </p:cBhvr>
                                      <p:to>
                                        <p:strVal val="visible"/>
                                      </p:to>
                                    </p:set>
                                    <p:animEffect transition="in" filter="wipe(up)">
                                      <p:cBhvr>
                                        <p:cTn id="18" dur="500"/>
                                        <p:tgtEl>
                                          <p:spTgt spid="1577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98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9E74784-A074-4C33-ADB6-0C6231977241}"/>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J2EE Overview</a:t>
            </a:r>
          </a:p>
        </p:txBody>
      </p:sp>
      <p:sp>
        <p:nvSpPr>
          <p:cNvPr id="5123" name="Rectangle 3">
            <a:extLst>
              <a:ext uri="{FF2B5EF4-FFF2-40B4-BE49-F238E27FC236}">
                <a16:creationId xmlns:a16="http://schemas.microsoft.com/office/drawing/2014/main" id="{A172A366-BFA0-4C1E-9A28-ED3E0D329E09}"/>
              </a:ext>
            </a:extLst>
          </p:cNvPr>
          <p:cNvSpPr>
            <a:spLocks noGrp="1" noChangeArrowheads="1"/>
          </p:cNvSpPr>
          <p:nvPr>
            <p:ph type="body" idx="1"/>
          </p:nvPr>
        </p:nvSpPr>
        <p:spPr/>
        <p:txBody>
          <a:bodyPr/>
          <a:lstStyle/>
          <a:p>
            <a:r>
              <a:rPr lang="en-US" altLang="en-US" b="1"/>
              <a:t>What Is the J2EE?</a:t>
            </a:r>
          </a:p>
          <a:p>
            <a:pPr lvl="1"/>
            <a:r>
              <a:rPr lang="en-US" altLang="en-US" sz="1800"/>
              <a:t>Open and standard based platform  for</a:t>
            </a:r>
          </a:p>
          <a:p>
            <a:pPr>
              <a:buFontTx/>
              <a:buNone/>
            </a:pPr>
            <a:r>
              <a:rPr lang="en-US" altLang="en-US"/>
              <a:t> developing, deploying and managing</a:t>
            </a:r>
          </a:p>
          <a:p>
            <a:pPr>
              <a:buFontTx/>
              <a:buNone/>
            </a:pPr>
            <a:r>
              <a:rPr lang="en-US" altLang="en-US"/>
              <a:t> n-tier, Web-enabled, server-centric, and component-based enterprise applications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a:extLst>
              <a:ext uri="{FF2B5EF4-FFF2-40B4-BE49-F238E27FC236}">
                <a16:creationId xmlns:a16="http://schemas.microsoft.com/office/drawing/2014/main" id="{6A7FBF13-503E-4AF9-A5C1-366D032D7428}"/>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8698C8CA-4F4D-41C6-995E-F2BA0AF96933}" type="slidenum">
              <a:rPr lang="en-US" altLang="en-US" sz="1000" i="0">
                <a:solidFill>
                  <a:srgbClr val="FFFFFF"/>
                </a:solidFill>
              </a:rPr>
              <a:pPr algn="l" eaLnBrk="1" hangingPunct="1"/>
              <a:t>50</a:t>
            </a:fld>
            <a:endParaRPr lang="en-US" altLang="en-US" sz="1000" i="0">
              <a:solidFill>
                <a:srgbClr val="FFFFFF"/>
              </a:solidFill>
            </a:endParaRPr>
          </a:p>
        </p:txBody>
      </p:sp>
      <p:sp>
        <p:nvSpPr>
          <p:cNvPr id="51203" name="Rectangle 2">
            <a:extLst>
              <a:ext uri="{FF2B5EF4-FFF2-40B4-BE49-F238E27FC236}">
                <a16:creationId xmlns:a16="http://schemas.microsoft.com/office/drawing/2014/main" id="{1CDBF6DE-4377-4378-93DF-BC666BD65E89}"/>
              </a:ext>
            </a:extLst>
          </p:cNvPr>
          <p:cNvSpPr>
            <a:spLocks noGrp="1" noChangeArrowheads="1"/>
          </p:cNvSpPr>
          <p:nvPr>
            <p:ph type="title" idx="4294967295"/>
          </p:nvPr>
        </p:nvSpPr>
        <p:spPr bwMode="auto">
          <a:xfrm>
            <a:off x="1524000" y="871539"/>
            <a:ext cx="9144000" cy="498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pPr eaLnBrk="1" hangingPunct="1"/>
            <a:r>
              <a:rPr lang="en-US" altLang="en-US"/>
              <a:t>5. Access the HTML page in the Web Browser</a:t>
            </a:r>
          </a:p>
        </p:txBody>
      </p:sp>
      <p:pic>
        <p:nvPicPr>
          <p:cNvPr id="51204" name="Picture 3">
            <a:extLst>
              <a:ext uri="{FF2B5EF4-FFF2-40B4-BE49-F238E27FC236}">
                <a16:creationId xmlns:a16="http://schemas.microsoft.com/office/drawing/2014/main" id="{FF0B6668-3F28-406F-95B8-EBA7DC947EC4}"/>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524000" y="1981200"/>
            <a:ext cx="9144000" cy="4495800"/>
          </a:xfrm>
          <a:noFill/>
        </p:spPr>
      </p:pic>
      <p:sp>
        <p:nvSpPr>
          <p:cNvPr id="51205" name="Text Box 4">
            <a:extLst>
              <a:ext uri="{FF2B5EF4-FFF2-40B4-BE49-F238E27FC236}">
                <a16:creationId xmlns:a16="http://schemas.microsoft.com/office/drawing/2014/main" id="{9311C0F3-529C-4492-8040-9E14C4C18FD7}"/>
              </a:ext>
            </a:extLst>
          </p:cNvPr>
          <p:cNvSpPr txBox="1">
            <a:spLocks noChangeArrowheads="1"/>
          </p:cNvSpPr>
          <p:nvPr/>
        </p:nvSpPr>
        <p:spPr bwMode="auto">
          <a:xfrm>
            <a:off x="2119314" y="2590800"/>
            <a:ext cx="8091487" cy="152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1600" b="0" i="0" dirty="0"/>
              <a:t>http://localhost:9080/WelcomeUserApplication/WelcomeUser?fname=   &amp;</a:t>
            </a:r>
            <a:r>
              <a:rPr lang="en-US" altLang="en-US" sz="1600" b="0" i="0" dirty="0" err="1"/>
              <a:t>lname</a:t>
            </a:r>
            <a:r>
              <a:rPr lang="en-US" altLang="en-US" sz="1600" b="0" i="0" dirty="0"/>
              <a:t>=India</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a:extLst>
              <a:ext uri="{FF2B5EF4-FFF2-40B4-BE49-F238E27FC236}">
                <a16:creationId xmlns:a16="http://schemas.microsoft.com/office/drawing/2014/main" id="{9108BE45-E330-43F0-A5E7-BBEE5EEFEA8F}"/>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E137F52D-1DDF-48E5-8D6F-B5181A9B0122}" type="slidenum">
              <a:rPr lang="en-US" altLang="en-US" sz="1000" i="0">
                <a:solidFill>
                  <a:srgbClr val="FFFFFF"/>
                </a:solidFill>
              </a:rPr>
              <a:pPr algn="l" eaLnBrk="1" hangingPunct="1"/>
              <a:t>51</a:t>
            </a:fld>
            <a:endParaRPr lang="en-US" altLang="en-US" sz="1000" i="0">
              <a:solidFill>
                <a:srgbClr val="FFFFFF"/>
              </a:solidFill>
            </a:endParaRPr>
          </a:p>
        </p:txBody>
      </p:sp>
      <p:sp>
        <p:nvSpPr>
          <p:cNvPr id="845830" name="Rectangle 6">
            <a:extLst>
              <a:ext uri="{FF2B5EF4-FFF2-40B4-BE49-F238E27FC236}">
                <a16:creationId xmlns:a16="http://schemas.microsoft.com/office/drawing/2014/main" id="{10306955-640A-487B-AA9F-B381F4F0F06E}"/>
              </a:ext>
            </a:extLst>
          </p:cNvPr>
          <p:cNvSpPr>
            <a:spLocks noGrp="1" noChangeArrowheads="1"/>
          </p:cNvSpPr>
          <p:nvPr>
            <p:ph type="title" idx="4294967295"/>
          </p:nvPr>
        </p:nvSpPr>
        <p:spPr>
          <a:xfrm>
            <a:off x="1524000" y="871539"/>
            <a:ext cx="9144000" cy="498475"/>
          </a:xfrm>
          <a:prstGeom prst="rect">
            <a:avLst/>
          </a:prstGeom>
          <a:effectLst>
            <a:outerShdw dist="17961" dir="2700000" algn="ctr" rotWithShape="0">
              <a:srgbClr val="ACB6FC">
                <a:gamma/>
                <a:shade val="60000"/>
                <a:invGamma/>
              </a:srgbClr>
            </a:outerShdw>
          </a:effectLst>
        </p:spPr>
        <p:txBody>
          <a:bodyPr>
            <a:normAutofit fontScale="90000"/>
          </a:bodyPr>
          <a:lstStyle/>
          <a:p>
            <a:pPr eaLnBrk="1" hangingPunct="1">
              <a:defRPr/>
            </a:pPr>
            <a:r>
              <a:rPr lang="en-US"/>
              <a:t>Life Cycle of an Servlet </a:t>
            </a:r>
          </a:p>
        </p:txBody>
      </p:sp>
      <p:grpSp>
        <p:nvGrpSpPr>
          <p:cNvPr id="52228" name="Group 32">
            <a:extLst>
              <a:ext uri="{FF2B5EF4-FFF2-40B4-BE49-F238E27FC236}">
                <a16:creationId xmlns:a16="http://schemas.microsoft.com/office/drawing/2014/main" id="{7B7DF3DF-A003-424C-A671-1C82E91E6674}"/>
              </a:ext>
            </a:extLst>
          </p:cNvPr>
          <p:cNvGrpSpPr>
            <a:grpSpLocks/>
          </p:cNvGrpSpPr>
          <p:nvPr/>
        </p:nvGrpSpPr>
        <p:grpSpPr bwMode="auto">
          <a:xfrm>
            <a:off x="5334000" y="1752600"/>
            <a:ext cx="5334000" cy="4724400"/>
            <a:chOff x="2400" y="1104"/>
            <a:chExt cx="3360" cy="2976"/>
          </a:xfrm>
        </p:grpSpPr>
        <p:sp>
          <p:nvSpPr>
            <p:cNvPr id="52230" name="Rectangle 8">
              <a:extLst>
                <a:ext uri="{FF2B5EF4-FFF2-40B4-BE49-F238E27FC236}">
                  <a16:creationId xmlns:a16="http://schemas.microsoft.com/office/drawing/2014/main" id="{D81D7755-F237-495C-8C4D-7BD3B2F12482}"/>
                </a:ext>
              </a:extLst>
            </p:cNvPr>
            <p:cNvSpPr>
              <a:spLocks noChangeArrowheads="1"/>
            </p:cNvSpPr>
            <p:nvPr/>
          </p:nvSpPr>
          <p:spPr bwMode="auto">
            <a:xfrm>
              <a:off x="2400" y="1104"/>
              <a:ext cx="3360" cy="2976"/>
            </a:xfrm>
            <a:prstGeom prst="rect">
              <a:avLst/>
            </a:prstGeom>
            <a:gradFill rotWithShape="1">
              <a:gsLst>
                <a:gs pos="0">
                  <a:srgbClr val="DCF6F5"/>
                </a:gs>
                <a:gs pos="100000">
                  <a:schemeClr val="bg1"/>
                </a:gs>
              </a:gsLst>
              <a:lin ang="5400000" scaled="1"/>
            </a:gradFill>
            <a:ln>
              <a:noFill/>
            </a:ln>
            <a:effectLst>
              <a:prstShdw prst="shdw17" dist="17961" dir="2700000">
                <a:srgbClr val="849493"/>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52231" name="Oval 9">
              <a:extLst>
                <a:ext uri="{FF2B5EF4-FFF2-40B4-BE49-F238E27FC236}">
                  <a16:creationId xmlns:a16="http://schemas.microsoft.com/office/drawing/2014/main" id="{F31BCEE0-7734-4D1D-A3E6-45C511F2B353}"/>
                </a:ext>
              </a:extLst>
            </p:cNvPr>
            <p:cNvSpPr>
              <a:spLocks noChangeArrowheads="1"/>
            </p:cNvSpPr>
            <p:nvPr/>
          </p:nvSpPr>
          <p:spPr bwMode="auto">
            <a:xfrm>
              <a:off x="3456" y="1152"/>
              <a:ext cx="1104" cy="768"/>
            </a:xfrm>
            <a:prstGeom prst="ellipse">
              <a:avLst/>
            </a:prstGeom>
            <a:noFill/>
            <a:ln w="38100" cap="rnd">
              <a:solidFill>
                <a:srgbClr val="33CCCC"/>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a:t>Does Not Exist</a:t>
              </a:r>
            </a:p>
          </p:txBody>
        </p:sp>
        <p:sp>
          <p:nvSpPr>
            <p:cNvPr id="52232" name="Oval 11">
              <a:extLst>
                <a:ext uri="{FF2B5EF4-FFF2-40B4-BE49-F238E27FC236}">
                  <a16:creationId xmlns:a16="http://schemas.microsoft.com/office/drawing/2014/main" id="{BBF295C7-C8FB-443A-8ECC-736E57DECD0F}"/>
                </a:ext>
              </a:extLst>
            </p:cNvPr>
            <p:cNvSpPr>
              <a:spLocks noChangeArrowheads="1"/>
            </p:cNvSpPr>
            <p:nvPr/>
          </p:nvSpPr>
          <p:spPr bwMode="auto">
            <a:xfrm>
              <a:off x="3456" y="3168"/>
              <a:ext cx="1104" cy="768"/>
            </a:xfrm>
            <a:prstGeom prst="ellipse">
              <a:avLst/>
            </a:prstGeom>
            <a:noFill/>
            <a:ln w="38100" cap="rnd">
              <a:solidFill>
                <a:srgbClr val="33CCCC"/>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a:t>Servicing Requests</a:t>
              </a:r>
            </a:p>
          </p:txBody>
        </p:sp>
        <p:sp>
          <p:nvSpPr>
            <p:cNvPr id="52233" name="Oval 12">
              <a:extLst>
                <a:ext uri="{FF2B5EF4-FFF2-40B4-BE49-F238E27FC236}">
                  <a16:creationId xmlns:a16="http://schemas.microsoft.com/office/drawing/2014/main" id="{36055207-047B-4528-904E-CAB1F48595C5}"/>
                </a:ext>
              </a:extLst>
            </p:cNvPr>
            <p:cNvSpPr>
              <a:spLocks noChangeArrowheads="1"/>
            </p:cNvSpPr>
            <p:nvPr/>
          </p:nvSpPr>
          <p:spPr bwMode="auto">
            <a:xfrm>
              <a:off x="3456" y="2160"/>
              <a:ext cx="1104" cy="768"/>
            </a:xfrm>
            <a:prstGeom prst="ellipse">
              <a:avLst/>
            </a:prstGeom>
            <a:noFill/>
            <a:ln w="38100" cap="rnd">
              <a:solidFill>
                <a:srgbClr val="33CCCC"/>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a:t>Initialized</a:t>
              </a:r>
            </a:p>
          </p:txBody>
        </p:sp>
        <p:sp>
          <p:nvSpPr>
            <p:cNvPr id="52234" name="AutoShape 13">
              <a:extLst>
                <a:ext uri="{FF2B5EF4-FFF2-40B4-BE49-F238E27FC236}">
                  <a16:creationId xmlns:a16="http://schemas.microsoft.com/office/drawing/2014/main" id="{289B0092-5420-41E9-B4D2-7EC417F8231B}"/>
                </a:ext>
              </a:extLst>
            </p:cNvPr>
            <p:cNvSpPr>
              <a:spLocks noChangeArrowheads="1"/>
            </p:cNvSpPr>
            <p:nvPr/>
          </p:nvSpPr>
          <p:spPr bwMode="auto">
            <a:xfrm>
              <a:off x="4464" y="1920"/>
              <a:ext cx="720" cy="288"/>
            </a:xfrm>
            <a:prstGeom prst="roundRect">
              <a:avLst>
                <a:gd name="adj" fmla="val 16667"/>
              </a:avLst>
            </a:prstGeom>
            <a:gradFill rotWithShape="1">
              <a:gsLst>
                <a:gs pos="0">
                  <a:srgbClr val="33CCCC"/>
                </a:gs>
                <a:gs pos="100000">
                  <a:schemeClr val="bg1"/>
                </a:gs>
              </a:gsLst>
              <a:lin ang="5400000" scaled="1"/>
            </a:gradFill>
            <a:ln>
              <a:noFill/>
            </a:ln>
            <a:effectLst>
              <a:prstShdw prst="shdw17" dist="17961" dir="2700000">
                <a:srgbClr val="1F7A7A"/>
              </a:prstShdw>
            </a:effectLst>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i="0"/>
                <a:t>init()</a:t>
              </a:r>
            </a:p>
          </p:txBody>
        </p:sp>
        <p:sp>
          <p:nvSpPr>
            <p:cNvPr id="52235" name="Line 14">
              <a:extLst>
                <a:ext uri="{FF2B5EF4-FFF2-40B4-BE49-F238E27FC236}">
                  <a16:creationId xmlns:a16="http://schemas.microsoft.com/office/drawing/2014/main" id="{7BBD3EED-B2AD-48DC-83AF-4646BF3FBA24}"/>
                </a:ext>
              </a:extLst>
            </p:cNvPr>
            <p:cNvSpPr>
              <a:spLocks noChangeShapeType="1"/>
            </p:cNvSpPr>
            <p:nvPr/>
          </p:nvSpPr>
          <p:spPr bwMode="auto">
            <a:xfrm>
              <a:off x="4016" y="1920"/>
              <a:ext cx="0" cy="192"/>
            </a:xfrm>
            <a:prstGeom prst="line">
              <a:avLst/>
            </a:prstGeom>
            <a:noFill/>
            <a:ln w="76200">
              <a:pattFill prst="ltVert">
                <a:fgClr>
                  <a:srgbClr val="33CCCC"/>
                </a:fgClr>
                <a:bgClr>
                  <a:schemeClr val="tx1"/>
                </a:bgClr>
              </a:pattFill>
              <a:round/>
              <a:headEnd type="none" w="sm" len="sm"/>
              <a:tailEnd type="stealth" w="lg" len="sm"/>
            </a:ln>
            <a:extLst>
              <a:ext uri="{909E8E84-426E-40DD-AFC4-6F175D3DCCD1}">
                <a14:hiddenFill xmlns:a14="http://schemas.microsoft.com/office/drawing/2010/main">
                  <a:noFill/>
                </a14:hiddenFill>
              </a:ext>
            </a:extLst>
          </p:spPr>
          <p:txBody>
            <a:bodyPr/>
            <a:lstStyle/>
            <a:p>
              <a:endParaRPr lang="en-US"/>
            </a:p>
          </p:txBody>
        </p:sp>
        <p:sp>
          <p:nvSpPr>
            <p:cNvPr id="52236" name="Line 15">
              <a:extLst>
                <a:ext uri="{FF2B5EF4-FFF2-40B4-BE49-F238E27FC236}">
                  <a16:creationId xmlns:a16="http://schemas.microsoft.com/office/drawing/2014/main" id="{AB779997-E571-4C49-8CB7-BF2DE6E7B671}"/>
                </a:ext>
              </a:extLst>
            </p:cNvPr>
            <p:cNvSpPr>
              <a:spLocks noChangeShapeType="1"/>
            </p:cNvSpPr>
            <p:nvPr/>
          </p:nvSpPr>
          <p:spPr bwMode="auto">
            <a:xfrm>
              <a:off x="4032" y="2928"/>
              <a:ext cx="0" cy="192"/>
            </a:xfrm>
            <a:prstGeom prst="line">
              <a:avLst/>
            </a:prstGeom>
            <a:noFill/>
            <a:ln w="76200">
              <a:pattFill prst="ltVert">
                <a:fgClr>
                  <a:srgbClr val="33CCCC"/>
                </a:fgClr>
                <a:bgClr>
                  <a:schemeClr val="tx1"/>
                </a:bgClr>
              </a:pattFill>
              <a:round/>
              <a:headEnd type="none" w="sm" len="sm"/>
              <a:tailEnd type="stealth" w="lg" len="sm"/>
            </a:ln>
            <a:extLst>
              <a:ext uri="{909E8E84-426E-40DD-AFC4-6F175D3DCCD1}">
                <a14:hiddenFill xmlns:a14="http://schemas.microsoft.com/office/drawing/2010/main">
                  <a:noFill/>
                </a14:hiddenFill>
              </a:ext>
            </a:extLst>
          </p:spPr>
          <p:txBody>
            <a:bodyPr/>
            <a:lstStyle/>
            <a:p>
              <a:endParaRPr lang="en-US"/>
            </a:p>
          </p:txBody>
        </p:sp>
        <p:sp>
          <p:nvSpPr>
            <p:cNvPr id="52237" name="Line 16">
              <a:extLst>
                <a:ext uri="{FF2B5EF4-FFF2-40B4-BE49-F238E27FC236}">
                  <a16:creationId xmlns:a16="http://schemas.microsoft.com/office/drawing/2014/main" id="{E63936CA-168C-461C-AA71-5C50452321CB}"/>
                </a:ext>
              </a:extLst>
            </p:cNvPr>
            <p:cNvSpPr>
              <a:spLocks noChangeShapeType="1"/>
            </p:cNvSpPr>
            <p:nvPr/>
          </p:nvSpPr>
          <p:spPr bwMode="auto">
            <a:xfrm>
              <a:off x="3744" y="2880"/>
              <a:ext cx="0" cy="240"/>
            </a:xfrm>
            <a:prstGeom prst="line">
              <a:avLst/>
            </a:prstGeom>
            <a:noFill/>
            <a:ln w="76200">
              <a:pattFill prst="ltVert">
                <a:fgClr>
                  <a:srgbClr val="33CCCC"/>
                </a:fgClr>
                <a:bgClr>
                  <a:schemeClr val="tx1"/>
                </a:bgClr>
              </a:pattFill>
              <a:round/>
              <a:headEnd type="none" w="sm" len="sm"/>
              <a:tailEnd type="stealth" w="lg" len="sm"/>
            </a:ln>
            <a:extLst>
              <a:ext uri="{909E8E84-426E-40DD-AFC4-6F175D3DCCD1}">
                <a14:hiddenFill xmlns:a14="http://schemas.microsoft.com/office/drawing/2010/main">
                  <a:noFill/>
                </a14:hiddenFill>
              </a:ext>
            </a:extLst>
          </p:spPr>
          <p:txBody>
            <a:bodyPr/>
            <a:lstStyle/>
            <a:p>
              <a:endParaRPr lang="en-US"/>
            </a:p>
          </p:txBody>
        </p:sp>
        <p:sp>
          <p:nvSpPr>
            <p:cNvPr id="52238" name="Line 17">
              <a:extLst>
                <a:ext uri="{FF2B5EF4-FFF2-40B4-BE49-F238E27FC236}">
                  <a16:creationId xmlns:a16="http://schemas.microsoft.com/office/drawing/2014/main" id="{CDCC3212-F390-4703-BA29-FE04F1275C1D}"/>
                </a:ext>
              </a:extLst>
            </p:cNvPr>
            <p:cNvSpPr>
              <a:spLocks noChangeShapeType="1"/>
            </p:cNvSpPr>
            <p:nvPr/>
          </p:nvSpPr>
          <p:spPr bwMode="auto">
            <a:xfrm>
              <a:off x="4320" y="2880"/>
              <a:ext cx="0" cy="240"/>
            </a:xfrm>
            <a:prstGeom prst="line">
              <a:avLst/>
            </a:prstGeom>
            <a:noFill/>
            <a:ln w="76200">
              <a:pattFill prst="ltVert">
                <a:fgClr>
                  <a:srgbClr val="33CCCC"/>
                </a:fgClr>
                <a:bgClr>
                  <a:schemeClr val="tx1"/>
                </a:bgClr>
              </a:pattFill>
              <a:round/>
              <a:headEnd type="none" w="sm" len="sm"/>
              <a:tailEnd type="stealth" w="lg" len="sm"/>
            </a:ln>
            <a:extLst>
              <a:ext uri="{909E8E84-426E-40DD-AFC4-6F175D3DCCD1}">
                <a14:hiddenFill xmlns:a14="http://schemas.microsoft.com/office/drawing/2010/main">
                  <a:noFill/>
                </a14:hiddenFill>
              </a:ext>
            </a:extLst>
          </p:spPr>
          <p:txBody>
            <a:bodyPr/>
            <a:lstStyle/>
            <a:p>
              <a:endParaRPr lang="en-US"/>
            </a:p>
          </p:txBody>
        </p:sp>
        <p:sp>
          <p:nvSpPr>
            <p:cNvPr id="52239" name="AutoShape 18">
              <a:extLst>
                <a:ext uri="{FF2B5EF4-FFF2-40B4-BE49-F238E27FC236}">
                  <a16:creationId xmlns:a16="http://schemas.microsoft.com/office/drawing/2014/main" id="{354B906F-6D76-4391-A335-4149E38B5FD1}"/>
                </a:ext>
              </a:extLst>
            </p:cNvPr>
            <p:cNvSpPr>
              <a:spLocks noChangeArrowheads="1"/>
            </p:cNvSpPr>
            <p:nvPr/>
          </p:nvSpPr>
          <p:spPr bwMode="auto">
            <a:xfrm>
              <a:off x="4512" y="2832"/>
              <a:ext cx="720" cy="288"/>
            </a:xfrm>
            <a:prstGeom prst="roundRect">
              <a:avLst>
                <a:gd name="adj" fmla="val 16667"/>
              </a:avLst>
            </a:prstGeom>
            <a:gradFill rotWithShape="1">
              <a:gsLst>
                <a:gs pos="0">
                  <a:srgbClr val="33CCCC"/>
                </a:gs>
                <a:gs pos="100000">
                  <a:schemeClr val="bg1"/>
                </a:gs>
              </a:gsLst>
              <a:lin ang="5400000" scaled="1"/>
            </a:gradFill>
            <a:ln>
              <a:noFill/>
            </a:ln>
            <a:effectLst>
              <a:prstShdw prst="shdw17" dist="17961" dir="2700000">
                <a:srgbClr val="1F7A7A"/>
              </a:prstShdw>
            </a:effectLst>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i="0"/>
                <a:t>service()</a:t>
              </a:r>
            </a:p>
          </p:txBody>
        </p:sp>
        <p:sp>
          <p:nvSpPr>
            <p:cNvPr id="52240" name="AutoShape 19">
              <a:extLst>
                <a:ext uri="{FF2B5EF4-FFF2-40B4-BE49-F238E27FC236}">
                  <a16:creationId xmlns:a16="http://schemas.microsoft.com/office/drawing/2014/main" id="{C6C1F1D2-0F5E-44A8-9C3D-DF181032B076}"/>
                </a:ext>
              </a:extLst>
            </p:cNvPr>
            <p:cNvSpPr>
              <a:spLocks noChangeArrowheads="1"/>
            </p:cNvSpPr>
            <p:nvPr/>
          </p:nvSpPr>
          <p:spPr bwMode="auto">
            <a:xfrm>
              <a:off x="4992" y="3600"/>
              <a:ext cx="720" cy="288"/>
            </a:xfrm>
            <a:prstGeom prst="roundRect">
              <a:avLst>
                <a:gd name="adj" fmla="val 16667"/>
              </a:avLst>
            </a:prstGeom>
            <a:gradFill rotWithShape="1">
              <a:gsLst>
                <a:gs pos="0">
                  <a:srgbClr val="33CCCC"/>
                </a:gs>
                <a:gs pos="100000">
                  <a:schemeClr val="bg1"/>
                </a:gs>
              </a:gsLst>
              <a:lin ang="5400000" scaled="1"/>
            </a:gradFill>
            <a:ln>
              <a:noFill/>
            </a:ln>
            <a:effectLst>
              <a:prstShdw prst="shdw17" dist="17961" dir="2700000">
                <a:srgbClr val="1F7A7A"/>
              </a:prstShdw>
            </a:effectLst>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i="0"/>
                <a:t>doXXX()</a:t>
              </a:r>
            </a:p>
          </p:txBody>
        </p:sp>
        <p:sp>
          <p:nvSpPr>
            <p:cNvPr id="845844" name="AutoShape 20">
              <a:extLst>
                <a:ext uri="{FF2B5EF4-FFF2-40B4-BE49-F238E27FC236}">
                  <a16:creationId xmlns:a16="http://schemas.microsoft.com/office/drawing/2014/main" id="{4C0FE0F9-FA18-42C0-9279-8F8966859545}"/>
                </a:ext>
              </a:extLst>
            </p:cNvPr>
            <p:cNvSpPr>
              <a:spLocks noChangeArrowheads="1"/>
            </p:cNvSpPr>
            <p:nvPr/>
          </p:nvSpPr>
          <p:spPr bwMode="auto">
            <a:xfrm rot="1448091">
              <a:off x="4464" y="3659"/>
              <a:ext cx="336" cy="384"/>
            </a:xfrm>
            <a:prstGeom prst="curvedLeftArrow">
              <a:avLst>
                <a:gd name="adj1" fmla="val 13577"/>
                <a:gd name="adj2" fmla="val 42074"/>
                <a:gd name="adj3" fmla="val 20014"/>
              </a:avLst>
            </a:prstGeom>
            <a:gradFill rotWithShape="1">
              <a:gsLst>
                <a:gs pos="0">
                  <a:schemeClr val="tx1"/>
                </a:gs>
                <a:gs pos="50000">
                  <a:srgbClr val="5ED8D5"/>
                </a:gs>
                <a:gs pos="100000">
                  <a:schemeClr val="tx1"/>
                </a:gs>
              </a:gsLst>
              <a:lin ang="5400000" scaled="1"/>
            </a:gradFill>
            <a:ln w="12700">
              <a:solidFill>
                <a:srgbClr val="DCF6F5"/>
              </a:solidFill>
              <a:miter lim="800000"/>
              <a:headEnd type="none" w="sm" len="sm"/>
              <a:tailEnd type="none" w="sm" len="sm"/>
            </a:ln>
            <a:effectLst/>
          </p:spPr>
          <p:txBody>
            <a:bodyPr wrap="none" anchor="ctr"/>
            <a:lstStyle/>
            <a:p>
              <a:pPr>
                <a:defRPr/>
              </a:pPr>
              <a:endParaRPr lang="en-US"/>
            </a:p>
          </p:txBody>
        </p:sp>
        <p:sp>
          <p:nvSpPr>
            <p:cNvPr id="52242" name="Freeform 25">
              <a:extLst>
                <a:ext uri="{FF2B5EF4-FFF2-40B4-BE49-F238E27FC236}">
                  <a16:creationId xmlns:a16="http://schemas.microsoft.com/office/drawing/2014/main" id="{757A6187-04BA-4FFA-90EE-BC013B5FD07B}"/>
                </a:ext>
              </a:extLst>
            </p:cNvPr>
            <p:cNvSpPr>
              <a:spLocks/>
            </p:cNvSpPr>
            <p:nvPr/>
          </p:nvSpPr>
          <p:spPr bwMode="auto">
            <a:xfrm>
              <a:off x="3186" y="1333"/>
              <a:ext cx="318" cy="1115"/>
            </a:xfrm>
            <a:custGeom>
              <a:avLst/>
              <a:gdLst>
                <a:gd name="T0" fmla="*/ 253 w 344"/>
                <a:gd name="T1" fmla="*/ 1126 h 1104"/>
                <a:gd name="T2" fmla="*/ 6 w 344"/>
                <a:gd name="T3" fmla="*/ 244 h 1104"/>
                <a:gd name="T4" fmla="*/ 294 w 344"/>
                <a:gd name="T5" fmla="*/ 0 h 1104"/>
                <a:gd name="T6" fmla="*/ 0 60000 65536"/>
                <a:gd name="T7" fmla="*/ 0 60000 65536"/>
                <a:gd name="T8" fmla="*/ 0 60000 65536"/>
                <a:gd name="T9" fmla="*/ 0 w 344"/>
                <a:gd name="T10" fmla="*/ 0 h 1104"/>
                <a:gd name="T11" fmla="*/ 344 w 344"/>
                <a:gd name="T12" fmla="*/ 1104 h 1104"/>
              </a:gdLst>
              <a:ahLst/>
              <a:cxnLst>
                <a:cxn ang="T6">
                  <a:pos x="T0" y="T1"/>
                </a:cxn>
                <a:cxn ang="T7">
                  <a:pos x="T2" y="T3"/>
                </a:cxn>
                <a:cxn ang="T8">
                  <a:pos x="T4" y="T5"/>
                </a:cxn>
              </a:cxnLst>
              <a:rect l="T9" t="T10" r="T11" b="T12"/>
              <a:pathLst>
                <a:path w="344" h="1104">
                  <a:moveTo>
                    <a:pt x="296" y="1104"/>
                  </a:moveTo>
                  <a:cubicBezTo>
                    <a:pt x="148" y="764"/>
                    <a:pt x="0" y="424"/>
                    <a:pt x="8" y="240"/>
                  </a:cubicBezTo>
                  <a:cubicBezTo>
                    <a:pt x="16" y="56"/>
                    <a:pt x="288" y="40"/>
                    <a:pt x="344" y="0"/>
                  </a:cubicBezTo>
                </a:path>
              </a:pathLst>
            </a:custGeom>
            <a:noFill/>
            <a:ln w="25400">
              <a:solidFill>
                <a:schemeClr val="tx1"/>
              </a:solidFill>
              <a:round/>
              <a:headEnd type="none" w="sm" len="sm"/>
              <a:tailEnd type="arrow" w="lg" len="med"/>
            </a:ln>
            <a:extLst>
              <a:ext uri="{909E8E84-426E-40DD-AFC4-6F175D3DCCD1}">
                <a14:hiddenFill xmlns:a14="http://schemas.microsoft.com/office/drawing/2010/main">
                  <a:solidFill>
                    <a:srgbClr val="FFFFFF"/>
                  </a:solidFill>
                </a14:hiddenFill>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52243" name="Freeform 28">
              <a:extLst>
                <a:ext uri="{FF2B5EF4-FFF2-40B4-BE49-F238E27FC236}">
                  <a16:creationId xmlns:a16="http://schemas.microsoft.com/office/drawing/2014/main" id="{F503B2C7-94DA-4D9E-A674-E89A31532093}"/>
                </a:ext>
              </a:extLst>
            </p:cNvPr>
            <p:cNvSpPr>
              <a:spLocks/>
            </p:cNvSpPr>
            <p:nvPr/>
          </p:nvSpPr>
          <p:spPr bwMode="auto">
            <a:xfrm>
              <a:off x="3024" y="1344"/>
              <a:ext cx="432" cy="2304"/>
            </a:xfrm>
            <a:custGeom>
              <a:avLst/>
              <a:gdLst>
                <a:gd name="T0" fmla="*/ 432 w 432"/>
                <a:gd name="T1" fmla="*/ 2304 h 2304"/>
                <a:gd name="T2" fmla="*/ 0 w 432"/>
                <a:gd name="T3" fmla="*/ 384 h 2304"/>
                <a:gd name="T4" fmla="*/ 432 w 432"/>
                <a:gd name="T5" fmla="*/ 0 h 2304"/>
                <a:gd name="T6" fmla="*/ 0 60000 65536"/>
                <a:gd name="T7" fmla="*/ 0 60000 65536"/>
                <a:gd name="T8" fmla="*/ 0 60000 65536"/>
                <a:gd name="T9" fmla="*/ 0 w 432"/>
                <a:gd name="T10" fmla="*/ 0 h 2304"/>
                <a:gd name="T11" fmla="*/ 432 w 432"/>
                <a:gd name="T12" fmla="*/ 2304 h 2304"/>
              </a:gdLst>
              <a:ahLst/>
              <a:cxnLst>
                <a:cxn ang="T6">
                  <a:pos x="T0" y="T1"/>
                </a:cxn>
                <a:cxn ang="T7">
                  <a:pos x="T2" y="T3"/>
                </a:cxn>
                <a:cxn ang="T8">
                  <a:pos x="T4" y="T5"/>
                </a:cxn>
              </a:cxnLst>
              <a:rect l="T9" t="T10" r="T11" b="T12"/>
              <a:pathLst>
                <a:path w="432" h="2304">
                  <a:moveTo>
                    <a:pt x="432" y="2304"/>
                  </a:moveTo>
                  <a:cubicBezTo>
                    <a:pt x="216" y="1536"/>
                    <a:pt x="0" y="768"/>
                    <a:pt x="0" y="384"/>
                  </a:cubicBezTo>
                  <a:cubicBezTo>
                    <a:pt x="0" y="0"/>
                    <a:pt x="360" y="64"/>
                    <a:pt x="432" y="0"/>
                  </a:cubicBez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52244" name="AutoShape 22">
              <a:extLst>
                <a:ext uri="{FF2B5EF4-FFF2-40B4-BE49-F238E27FC236}">
                  <a16:creationId xmlns:a16="http://schemas.microsoft.com/office/drawing/2014/main" id="{D3889367-CDAB-4395-AF68-1FF6A9DA9B28}"/>
                </a:ext>
              </a:extLst>
            </p:cNvPr>
            <p:cNvSpPr>
              <a:spLocks noChangeArrowheads="1"/>
            </p:cNvSpPr>
            <p:nvPr/>
          </p:nvSpPr>
          <p:spPr bwMode="auto">
            <a:xfrm>
              <a:off x="2688" y="1872"/>
              <a:ext cx="720" cy="288"/>
            </a:xfrm>
            <a:prstGeom prst="roundRect">
              <a:avLst>
                <a:gd name="adj" fmla="val 16667"/>
              </a:avLst>
            </a:prstGeom>
            <a:gradFill rotWithShape="1">
              <a:gsLst>
                <a:gs pos="0">
                  <a:srgbClr val="33CCCC"/>
                </a:gs>
                <a:gs pos="100000">
                  <a:schemeClr val="bg1"/>
                </a:gs>
              </a:gsLst>
              <a:lin ang="5400000" scaled="1"/>
            </a:gradFill>
            <a:ln>
              <a:noFill/>
            </a:ln>
            <a:effectLst>
              <a:prstShdw prst="shdw17" dist="17961" dir="2700000">
                <a:srgbClr val="1F7A7A"/>
              </a:prstShdw>
            </a:effectLst>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i="0"/>
                <a:t>destroy()</a:t>
              </a:r>
            </a:p>
          </p:txBody>
        </p:sp>
      </p:grpSp>
      <p:sp>
        <p:nvSpPr>
          <p:cNvPr id="52229" name="Rectangle 31">
            <a:extLst>
              <a:ext uri="{FF2B5EF4-FFF2-40B4-BE49-F238E27FC236}">
                <a16:creationId xmlns:a16="http://schemas.microsoft.com/office/drawing/2014/main" id="{053C1F78-EC77-4D4F-8EC2-BEB48F20477B}"/>
              </a:ext>
            </a:extLst>
          </p:cNvPr>
          <p:cNvSpPr>
            <a:spLocks noChangeArrowheads="1"/>
          </p:cNvSpPr>
          <p:nvPr/>
        </p:nvSpPr>
        <p:spPr bwMode="auto">
          <a:xfrm>
            <a:off x="1676400" y="1752600"/>
            <a:ext cx="3581400" cy="1066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r>
              <a:rPr lang="en-US" altLang="en-US" sz="2000" b="0" i="0"/>
              <a:t>A servlet’s life cycle is controlled using the methods shown in the diagram.</a:t>
            </a:r>
            <a:endParaRPr lang="en-US" altLang="en-US" sz="2000" i="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a:extLst>
              <a:ext uri="{FF2B5EF4-FFF2-40B4-BE49-F238E27FC236}">
                <a16:creationId xmlns:a16="http://schemas.microsoft.com/office/drawing/2014/main" id="{DC15B61E-9D58-417F-9377-8039924ED634}"/>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7066B067-84B2-42B9-BEF8-2CDC963FDBDC}" type="slidenum">
              <a:rPr lang="en-US" altLang="en-US" sz="1000" i="0">
                <a:solidFill>
                  <a:srgbClr val="FFFFFF"/>
                </a:solidFill>
              </a:rPr>
              <a:pPr algn="l" eaLnBrk="1" hangingPunct="1"/>
              <a:t>52</a:t>
            </a:fld>
            <a:endParaRPr lang="en-US" altLang="en-US" sz="1000" i="0">
              <a:solidFill>
                <a:srgbClr val="FFFFFF"/>
              </a:solidFill>
            </a:endParaRPr>
          </a:p>
        </p:txBody>
      </p:sp>
      <p:sp>
        <p:nvSpPr>
          <p:cNvPr id="1330179" name="Rectangle 3">
            <a:extLst>
              <a:ext uri="{FF2B5EF4-FFF2-40B4-BE49-F238E27FC236}">
                <a16:creationId xmlns:a16="http://schemas.microsoft.com/office/drawing/2014/main" id="{B51D5CBC-847E-42E6-B570-F6A978C43F20}"/>
              </a:ext>
            </a:extLst>
          </p:cNvPr>
          <p:cNvSpPr>
            <a:spLocks noGrp="1" noChangeArrowheads="1"/>
          </p:cNvSpPr>
          <p:nvPr>
            <p:ph type="title" idx="4294967295"/>
          </p:nvPr>
        </p:nvSpPr>
        <p:spPr>
          <a:xfrm>
            <a:off x="1524000" y="871539"/>
            <a:ext cx="9144000" cy="498475"/>
          </a:xfrm>
          <a:prstGeom prst="rect">
            <a:avLst/>
          </a:prstGeom>
          <a:effectLst>
            <a:outerShdw dist="17961" dir="2700000" algn="ctr" rotWithShape="0">
              <a:srgbClr val="ACB6FC">
                <a:gamma/>
                <a:shade val="60000"/>
                <a:invGamma/>
              </a:srgbClr>
            </a:outerShdw>
          </a:effectLst>
        </p:spPr>
        <p:txBody>
          <a:bodyPr>
            <a:normAutofit fontScale="90000"/>
          </a:bodyPr>
          <a:lstStyle/>
          <a:p>
            <a:pPr eaLnBrk="1" hangingPunct="1">
              <a:defRPr/>
            </a:pPr>
            <a:r>
              <a:rPr lang="en-US"/>
              <a:t>Life Cycle of an Servlet (Contd.)</a:t>
            </a:r>
          </a:p>
        </p:txBody>
      </p:sp>
      <p:grpSp>
        <p:nvGrpSpPr>
          <p:cNvPr id="53252" name="Group 4">
            <a:extLst>
              <a:ext uri="{FF2B5EF4-FFF2-40B4-BE49-F238E27FC236}">
                <a16:creationId xmlns:a16="http://schemas.microsoft.com/office/drawing/2014/main" id="{2F5BA04C-DBFE-44FA-8BB4-6C636A77E65C}"/>
              </a:ext>
            </a:extLst>
          </p:cNvPr>
          <p:cNvGrpSpPr>
            <a:grpSpLocks/>
          </p:cNvGrpSpPr>
          <p:nvPr/>
        </p:nvGrpSpPr>
        <p:grpSpPr bwMode="auto">
          <a:xfrm>
            <a:off x="5334000" y="1752600"/>
            <a:ext cx="5334000" cy="4724400"/>
            <a:chOff x="2400" y="1104"/>
            <a:chExt cx="3360" cy="2976"/>
          </a:xfrm>
        </p:grpSpPr>
        <p:sp>
          <p:nvSpPr>
            <p:cNvPr id="53254" name="Rectangle 5">
              <a:extLst>
                <a:ext uri="{FF2B5EF4-FFF2-40B4-BE49-F238E27FC236}">
                  <a16:creationId xmlns:a16="http://schemas.microsoft.com/office/drawing/2014/main" id="{E16DED19-F194-4600-A7EB-33EC95F841E8}"/>
                </a:ext>
              </a:extLst>
            </p:cNvPr>
            <p:cNvSpPr>
              <a:spLocks noChangeArrowheads="1"/>
            </p:cNvSpPr>
            <p:nvPr/>
          </p:nvSpPr>
          <p:spPr bwMode="auto">
            <a:xfrm>
              <a:off x="2400" y="1104"/>
              <a:ext cx="3360" cy="2976"/>
            </a:xfrm>
            <a:prstGeom prst="rect">
              <a:avLst/>
            </a:prstGeom>
            <a:gradFill rotWithShape="1">
              <a:gsLst>
                <a:gs pos="0">
                  <a:srgbClr val="DCF6F5"/>
                </a:gs>
                <a:gs pos="100000">
                  <a:schemeClr val="bg1"/>
                </a:gs>
              </a:gsLst>
              <a:lin ang="5400000" scaled="1"/>
            </a:gradFill>
            <a:ln>
              <a:noFill/>
            </a:ln>
            <a:effectLst>
              <a:prstShdw prst="shdw17" dist="17961" dir="2700000">
                <a:srgbClr val="849493"/>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53255" name="Oval 6">
              <a:extLst>
                <a:ext uri="{FF2B5EF4-FFF2-40B4-BE49-F238E27FC236}">
                  <a16:creationId xmlns:a16="http://schemas.microsoft.com/office/drawing/2014/main" id="{70D0D142-5581-4926-B87D-094BA9A910BB}"/>
                </a:ext>
              </a:extLst>
            </p:cNvPr>
            <p:cNvSpPr>
              <a:spLocks noChangeArrowheads="1"/>
            </p:cNvSpPr>
            <p:nvPr/>
          </p:nvSpPr>
          <p:spPr bwMode="auto">
            <a:xfrm>
              <a:off x="3456" y="1152"/>
              <a:ext cx="1104" cy="768"/>
            </a:xfrm>
            <a:prstGeom prst="ellipse">
              <a:avLst/>
            </a:prstGeom>
            <a:noFill/>
            <a:ln w="38100" cap="rnd">
              <a:solidFill>
                <a:srgbClr val="33CCCC"/>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a:t>Does Not Exist</a:t>
              </a:r>
            </a:p>
          </p:txBody>
        </p:sp>
        <p:sp>
          <p:nvSpPr>
            <p:cNvPr id="53256" name="Oval 7">
              <a:extLst>
                <a:ext uri="{FF2B5EF4-FFF2-40B4-BE49-F238E27FC236}">
                  <a16:creationId xmlns:a16="http://schemas.microsoft.com/office/drawing/2014/main" id="{EFA2177E-1AAF-4931-828D-FBB6A894BF29}"/>
                </a:ext>
              </a:extLst>
            </p:cNvPr>
            <p:cNvSpPr>
              <a:spLocks noChangeArrowheads="1"/>
            </p:cNvSpPr>
            <p:nvPr/>
          </p:nvSpPr>
          <p:spPr bwMode="auto">
            <a:xfrm>
              <a:off x="3456" y="3168"/>
              <a:ext cx="1104" cy="768"/>
            </a:xfrm>
            <a:prstGeom prst="ellipse">
              <a:avLst/>
            </a:prstGeom>
            <a:noFill/>
            <a:ln w="38100" cap="rnd">
              <a:solidFill>
                <a:srgbClr val="33CCCC"/>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a:t>Servicing Requests</a:t>
              </a:r>
            </a:p>
          </p:txBody>
        </p:sp>
        <p:sp>
          <p:nvSpPr>
            <p:cNvPr id="53257" name="Oval 8">
              <a:extLst>
                <a:ext uri="{FF2B5EF4-FFF2-40B4-BE49-F238E27FC236}">
                  <a16:creationId xmlns:a16="http://schemas.microsoft.com/office/drawing/2014/main" id="{D7BE44D8-80C7-4F0B-9C52-261D4582AD38}"/>
                </a:ext>
              </a:extLst>
            </p:cNvPr>
            <p:cNvSpPr>
              <a:spLocks noChangeArrowheads="1"/>
            </p:cNvSpPr>
            <p:nvPr/>
          </p:nvSpPr>
          <p:spPr bwMode="auto">
            <a:xfrm>
              <a:off x="3456" y="2160"/>
              <a:ext cx="1104" cy="768"/>
            </a:xfrm>
            <a:prstGeom prst="ellipse">
              <a:avLst/>
            </a:prstGeom>
            <a:noFill/>
            <a:ln w="38100" cap="rnd">
              <a:solidFill>
                <a:srgbClr val="33CCCC"/>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a:t>Initialized</a:t>
              </a:r>
            </a:p>
          </p:txBody>
        </p:sp>
        <p:sp>
          <p:nvSpPr>
            <p:cNvPr id="53258" name="AutoShape 9">
              <a:extLst>
                <a:ext uri="{FF2B5EF4-FFF2-40B4-BE49-F238E27FC236}">
                  <a16:creationId xmlns:a16="http://schemas.microsoft.com/office/drawing/2014/main" id="{A61FC7D1-C87C-45FB-88FB-9313A530B26D}"/>
                </a:ext>
              </a:extLst>
            </p:cNvPr>
            <p:cNvSpPr>
              <a:spLocks noChangeArrowheads="1"/>
            </p:cNvSpPr>
            <p:nvPr/>
          </p:nvSpPr>
          <p:spPr bwMode="auto">
            <a:xfrm>
              <a:off x="4464" y="1920"/>
              <a:ext cx="720" cy="288"/>
            </a:xfrm>
            <a:prstGeom prst="roundRect">
              <a:avLst>
                <a:gd name="adj" fmla="val 16667"/>
              </a:avLst>
            </a:prstGeom>
            <a:gradFill rotWithShape="1">
              <a:gsLst>
                <a:gs pos="0">
                  <a:srgbClr val="33CCCC"/>
                </a:gs>
                <a:gs pos="100000">
                  <a:schemeClr val="bg1"/>
                </a:gs>
              </a:gsLst>
              <a:lin ang="5400000" scaled="1"/>
            </a:gradFill>
            <a:ln w="28575">
              <a:solidFill>
                <a:srgbClr val="FF9900"/>
              </a:solidFill>
              <a:round/>
              <a:headEnd type="none" w="sm" len="sm"/>
              <a:tailEnd type="none" w="sm" len="sm"/>
            </a:ln>
            <a:effectLst>
              <a:prstShdw prst="shdw17" dist="17961" dir="2700000">
                <a:srgbClr val="995C00"/>
              </a:prstShdw>
            </a:effec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i="0"/>
                <a:t>init()</a:t>
              </a:r>
            </a:p>
          </p:txBody>
        </p:sp>
        <p:sp>
          <p:nvSpPr>
            <p:cNvPr id="53259" name="Line 10">
              <a:extLst>
                <a:ext uri="{FF2B5EF4-FFF2-40B4-BE49-F238E27FC236}">
                  <a16:creationId xmlns:a16="http://schemas.microsoft.com/office/drawing/2014/main" id="{E653AD9D-73DF-48BE-BDFA-14DB87A7D552}"/>
                </a:ext>
              </a:extLst>
            </p:cNvPr>
            <p:cNvSpPr>
              <a:spLocks noChangeShapeType="1"/>
            </p:cNvSpPr>
            <p:nvPr/>
          </p:nvSpPr>
          <p:spPr bwMode="auto">
            <a:xfrm>
              <a:off x="4016" y="1920"/>
              <a:ext cx="0" cy="192"/>
            </a:xfrm>
            <a:prstGeom prst="line">
              <a:avLst/>
            </a:prstGeom>
            <a:noFill/>
            <a:ln w="76200">
              <a:pattFill prst="ltVert">
                <a:fgClr>
                  <a:srgbClr val="33CCCC"/>
                </a:fgClr>
                <a:bgClr>
                  <a:schemeClr val="tx1"/>
                </a:bgClr>
              </a:pattFill>
              <a:round/>
              <a:headEnd type="none" w="sm" len="sm"/>
              <a:tailEnd type="stealth" w="lg" len="sm"/>
            </a:ln>
            <a:extLst>
              <a:ext uri="{909E8E84-426E-40DD-AFC4-6F175D3DCCD1}">
                <a14:hiddenFill xmlns:a14="http://schemas.microsoft.com/office/drawing/2010/main">
                  <a:noFill/>
                </a14:hiddenFill>
              </a:ext>
            </a:extLst>
          </p:spPr>
          <p:txBody>
            <a:bodyPr/>
            <a:lstStyle/>
            <a:p>
              <a:endParaRPr lang="en-US"/>
            </a:p>
          </p:txBody>
        </p:sp>
        <p:sp>
          <p:nvSpPr>
            <p:cNvPr id="53260" name="Line 11">
              <a:extLst>
                <a:ext uri="{FF2B5EF4-FFF2-40B4-BE49-F238E27FC236}">
                  <a16:creationId xmlns:a16="http://schemas.microsoft.com/office/drawing/2014/main" id="{6115152A-E1A5-47AD-A0DD-84F8D5EEBAE6}"/>
                </a:ext>
              </a:extLst>
            </p:cNvPr>
            <p:cNvSpPr>
              <a:spLocks noChangeShapeType="1"/>
            </p:cNvSpPr>
            <p:nvPr/>
          </p:nvSpPr>
          <p:spPr bwMode="auto">
            <a:xfrm>
              <a:off x="4032" y="2928"/>
              <a:ext cx="0" cy="192"/>
            </a:xfrm>
            <a:prstGeom prst="line">
              <a:avLst/>
            </a:prstGeom>
            <a:noFill/>
            <a:ln w="76200">
              <a:pattFill prst="ltVert">
                <a:fgClr>
                  <a:srgbClr val="33CCCC"/>
                </a:fgClr>
                <a:bgClr>
                  <a:schemeClr val="tx1"/>
                </a:bgClr>
              </a:pattFill>
              <a:round/>
              <a:headEnd type="none" w="sm" len="sm"/>
              <a:tailEnd type="stealth" w="lg" len="sm"/>
            </a:ln>
            <a:extLst>
              <a:ext uri="{909E8E84-426E-40DD-AFC4-6F175D3DCCD1}">
                <a14:hiddenFill xmlns:a14="http://schemas.microsoft.com/office/drawing/2010/main">
                  <a:noFill/>
                </a14:hiddenFill>
              </a:ext>
            </a:extLst>
          </p:spPr>
          <p:txBody>
            <a:bodyPr/>
            <a:lstStyle/>
            <a:p>
              <a:endParaRPr lang="en-US"/>
            </a:p>
          </p:txBody>
        </p:sp>
        <p:sp>
          <p:nvSpPr>
            <p:cNvPr id="53261" name="Line 12">
              <a:extLst>
                <a:ext uri="{FF2B5EF4-FFF2-40B4-BE49-F238E27FC236}">
                  <a16:creationId xmlns:a16="http://schemas.microsoft.com/office/drawing/2014/main" id="{5A6CC219-2E9F-4733-8CED-F48800CE2577}"/>
                </a:ext>
              </a:extLst>
            </p:cNvPr>
            <p:cNvSpPr>
              <a:spLocks noChangeShapeType="1"/>
            </p:cNvSpPr>
            <p:nvPr/>
          </p:nvSpPr>
          <p:spPr bwMode="auto">
            <a:xfrm>
              <a:off x="3744" y="2880"/>
              <a:ext cx="0" cy="240"/>
            </a:xfrm>
            <a:prstGeom prst="line">
              <a:avLst/>
            </a:prstGeom>
            <a:noFill/>
            <a:ln w="76200">
              <a:pattFill prst="ltVert">
                <a:fgClr>
                  <a:srgbClr val="33CCCC"/>
                </a:fgClr>
                <a:bgClr>
                  <a:schemeClr val="tx1"/>
                </a:bgClr>
              </a:pattFill>
              <a:round/>
              <a:headEnd type="none" w="sm" len="sm"/>
              <a:tailEnd type="stealth" w="lg" len="sm"/>
            </a:ln>
            <a:extLst>
              <a:ext uri="{909E8E84-426E-40DD-AFC4-6F175D3DCCD1}">
                <a14:hiddenFill xmlns:a14="http://schemas.microsoft.com/office/drawing/2010/main">
                  <a:noFill/>
                </a14:hiddenFill>
              </a:ext>
            </a:extLst>
          </p:spPr>
          <p:txBody>
            <a:bodyPr/>
            <a:lstStyle/>
            <a:p>
              <a:endParaRPr lang="en-US"/>
            </a:p>
          </p:txBody>
        </p:sp>
        <p:sp>
          <p:nvSpPr>
            <p:cNvPr id="53262" name="Line 13">
              <a:extLst>
                <a:ext uri="{FF2B5EF4-FFF2-40B4-BE49-F238E27FC236}">
                  <a16:creationId xmlns:a16="http://schemas.microsoft.com/office/drawing/2014/main" id="{79E82193-30AD-428A-9341-32166731ACDE}"/>
                </a:ext>
              </a:extLst>
            </p:cNvPr>
            <p:cNvSpPr>
              <a:spLocks noChangeShapeType="1"/>
            </p:cNvSpPr>
            <p:nvPr/>
          </p:nvSpPr>
          <p:spPr bwMode="auto">
            <a:xfrm>
              <a:off x="4320" y="2880"/>
              <a:ext cx="0" cy="240"/>
            </a:xfrm>
            <a:prstGeom prst="line">
              <a:avLst/>
            </a:prstGeom>
            <a:noFill/>
            <a:ln w="76200">
              <a:pattFill prst="ltVert">
                <a:fgClr>
                  <a:srgbClr val="33CCCC"/>
                </a:fgClr>
                <a:bgClr>
                  <a:schemeClr val="tx1"/>
                </a:bgClr>
              </a:pattFill>
              <a:round/>
              <a:headEnd type="none" w="sm" len="sm"/>
              <a:tailEnd type="stealth" w="lg" len="sm"/>
            </a:ln>
            <a:extLst>
              <a:ext uri="{909E8E84-426E-40DD-AFC4-6F175D3DCCD1}">
                <a14:hiddenFill xmlns:a14="http://schemas.microsoft.com/office/drawing/2010/main">
                  <a:noFill/>
                </a14:hiddenFill>
              </a:ext>
            </a:extLst>
          </p:spPr>
          <p:txBody>
            <a:bodyPr/>
            <a:lstStyle/>
            <a:p>
              <a:endParaRPr lang="en-US"/>
            </a:p>
          </p:txBody>
        </p:sp>
        <p:sp>
          <p:nvSpPr>
            <p:cNvPr id="53263" name="AutoShape 14">
              <a:extLst>
                <a:ext uri="{FF2B5EF4-FFF2-40B4-BE49-F238E27FC236}">
                  <a16:creationId xmlns:a16="http://schemas.microsoft.com/office/drawing/2014/main" id="{81ACFAC9-C0D9-4A12-8A6B-6AFEBE0ED51A}"/>
                </a:ext>
              </a:extLst>
            </p:cNvPr>
            <p:cNvSpPr>
              <a:spLocks noChangeArrowheads="1"/>
            </p:cNvSpPr>
            <p:nvPr/>
          </p:nvSpPr>
          <p:spPr bwMode="auto">
            <a:xfrm>
              <a:off x="4512" y="2832"/>
              <a:ext cx="720" cy="288"/>
            </a:xfrm>
            <a:prstGeom prst="roundRect">
              <a:avLst>
                <a:gd name="adj" fmla="val 16667"/>
              </a:avLst>
            </a:prstGeom>
            <a:gradFill rotWithShape="1">
              <a:gsLst>
                <a:gs pos="0">
                  <a:srgbClr val="33CCCC"/>
                </a:gs>
                <a:gs pos="100000">
                  <a:schemeClr val="bg1"/>
                </a:gs>
              </a:gsLst>
              <a:lin ang="5400000" scaled="1"/>
            </a:gradFill>
            <a:ln>
              <a:noFill/>
            </a:ln>
            <a:effectLst>
              <a:prstShdw prst="shdw17" dist="17961" dir="2700000">
                <a:srgbClr val="1F7A7A"/>
              </a:prstShdw>
            </a:effectLst>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i="0"/>
                <a:t>service()</a:t>
              </a:r>
            </a:p>
          </p:txBody>
        </p:sp>
        <p:sp>
          <p:nvSpPr>
            <p:cNvPr id="53264" name="AutoShape 15">
              <a:extLst>
                <a:ext uri="{FF2B5EF4-FFF2-40B4-BE49-F238E27FC236}">
                  <a16:creationId xmlns:a16="http://schemas.microsoft.com/office/drawing/2014/main" id="{A0EE6994-A23C-42E0-8A72-81020C809121}"/>
                </a:ext>
              </a:extLst>
            </p:cNvPr>
            <p:cNvSpPr>
              <a:spLocks noChangeArrowheads="1"/>
            </p:cNvSpPr>
            <p:nvPr/>
          </p:nvSpPr>
          <p:spPr bwMode="auto">
            <a:xfrm>
              <a:off x="4992" y="3600"/>
              <a:ext cx="720" cy="288"/>
            </a:xfrm>
            <a:prstGeom prst="roundRect">
              <a:avLst>
                <a:gd name="adj" fmla="val 16667"/>
              </a:avLst>
            </a:prstGeom>
            <a:gradFill rotWithShape="1">
              <a:gsLst>
                <a:gs pos="0">
                  <a:srgbClr val="33CCCC"/>
                </a:gs>
                <a:gs pos="100000">
                  <a:schemeClr val="bg1"/>
                </a:gs>
              </a:gsLst>
              <a:lin ang="5400000" scaled="1"/>
            </a:gradFill>
            <a:ln>
              <a:noFill/>
            </a:ln>
            <a:effectLst>
              <a:prstShdw prst="shdw17" dist="17961" dir="2700000">
                <a:srgbClr val="1F7A7A"/>
              </a:prstShdw>
            </a:effectLst>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i="0"/>
                <a:t>doXXX()</a:t>
              </a:r>
            </a:p>
          </p:txBody>
        </p:sp>
        <p:sp>
          <p:nvSpPr>
            <p:cNvPr id="1330192" name="AutoShape 16">
              <a:extLst>
                <a:ext uri="{FF2B5EF4-FFF2-40B4-BE49-F238E27FC236}">
                  <a16:creationId xmlns:a16="http://schemas.microsoft.com/office/drawing/2014/main" id="{FE362B19-CD98-47F3-9F15-9598C26699AB}"/>
                </a:ext>
              </a:extLst>
            </p:cNvPr>
            <p:cNvSpPr>
              <a:spLocks noChangeArrowheads="1"/>
            </p:cNvSpPr>
            <p:nvPr/>
          </p:nvSpPr>
          <p:spPr bwMode="auto">
            <a:xfrm rot="1448091">
              <a:off x="4464" y="3659"/>
              <a:ext cx="336" cy="384"/>
            </a:xfrm>
            <a:prstGeom prst="curvedLeftArrow">
              <a:avLst>
                <a:gd name="adj1" fmla="val 13577"/>
                <a:gd name="adj2" fmla="val 42074"/>
                <a:gd name="adj3" fmla="val 20014"/>
              </a:avLst>
            </a:prstGeom>
            <a:gradFill rotWithShape="1">
              <a:gsLst>
                <a:gs pos="0">
                  <a:schemeClr val="tx1"/>
                </a:gs>
                <a:gs pos="50000">
                  <a:srgbClr val="5ED8D5"/>
                </a:gs>
                <a:gs pos="100000">
                  <a:schemeClr val="tx1"/>
                </a:gs>
              </a:gsLst>
              <a:lin ang="5400000" scaled="1"/>
            </a:gradFill>
            <a:ln w="12700">
              <a:solidFill>
                <a:srgbClr val="DCF6F5"/>
              </a:solidFill>
              <a:miter lim="800000"/>
              <a:headEnd type="none" w="sm" len="sm"/>
              <a:tailEnd type="none" w="sm" len="sm"/>
            </a:ln>
            <a:effectLst/>
          </p:spPr>
          <p:txBody>
            <a:bodyPr wrap="none" anchor="ctr"/>
            <a:lstStyle/>
            <a:p>
              <a:pPr>
                <a:defRPr/>
              </a:pPr>
              <a:endParaRPr lang="en-US"/>
            </a:p>
          </p:txBody>
        </p:sp>
        <p:sp>
          <p:nvSpPr>
            <p:cNvPr id="53266" name="Freeform 17">
              <a:extLst>
                <a:ext uri="{FF2B5EF4-FFF2-40B4-BE49-F238E27FC236}">
                  <a16:creationId xmlns:a16="http://schemas.microsoft.com/office/drawing/2014/main" id="{76B82EBE-DA5C-45F4-8E0C-E5D9F08FC602}"/>
                </a:ext>
              </a:extLst>
            </p:cNvPr>
            <p:cNvSpPr>
              <a:spLocks/>
            </p:cNvSpPr>
            <p:nvPr/>
          </p:nvSpPr>
          <p:spPr bwMode="auto">
            <a:xfrm>
              <a:off x="3186" y="1333"/>
              <a:ext cx="318" cy="1115"/>
            </a:xfrm>
            <a:custGeom>
              <a:avLst/>
              <a:gdLst>
                <a:gd name="T0" fmla="*/ 253 w 344"/>
                <a:gd name="T1" fmla="*/ 1126 h 1104"/>
                <a:gd name="T2" fmla="*/ 6 w 344"/>
                <a:gd name="T3" fmla="*/ 244 h 1104"/>
                <a:gd name="T4" fmla="*/ 294 w 344"/>
                <a:gd name="T5" fmla="*/ 0 h 1104"/>
                <a:gd name="T6" fmla="*/ 0 60000 65536"/>
                <a:gd name="T7" fmla="*/ 0 60000 65536"/>
                <a:gd name="T8" fmla="*/ 0 60000 65536"/>
                <a:gd name="T9" fmla="*/ 0 w 344"/>
                <a:gd name="T10" fmla="*/ 0 h 1104"/>
                <a:gd name="T11" fmla="*/ 344 w 344"/>
                <a:gd name="T12" fmla="*/ 1104 h 1104"/>
              </a:gdLst>
              <a:ahLst/>
              <a:cxnLst>
                <a:cxn ang="T6">
                  <a:pos x="T0" y="T1"/>
                </a:cxn>
                <a:cxn ang="T7">
                  <a:pos x="T2" y="T3"/>
                </a:cxn>
                <a:cxn ang="T8">
                  <a:pos x="T4" y="T5"/>
                </a:cxn>
              </a:cxnLst>
              <a:rect l="T9" t="T10" r="T11" b="T12"/>
              <a:pathLst>
                <a:path w="344" h="1104">
                  <a:moveTo>
                    <a:pt x="296" y="1104"/>
                  </a:moveTo>
                  <a:cubicBezTo>
                    <a:pt x="148" y="764"/>
                    <a:pt x="0" y="424"/>
                    <a:pt x="8" y="240"/>
                  </a:cubicBezTo>
                  <a:cubicBezTo>
                    <a:pt x="16" y="56"/>
                    <a:pt x="288" y="40"/>
                    <a:pt x="344" y="0"/>
                  </a:cubicBezTo>
                </a:path>
              </a:pathLst>
            </a:custGeom>
            <a:noFill/>
            <a:ln w="25400">
              <a:solidFill>
                <a:schemeClr val="tx1"/>
              </a:solidFill>
              <a:round/>
              <a:headEnd type="none" w="sm" len="sm"/>
              <a:tailEnd type="arrow" w="lg" len="med"/>
            </a:ln>
            <a:extLst>
              <a:ext uri="{909E8E84-426E-40DD-AFC4-6F175D3DCCD1}">
                <a14:hiddenFill xmlns:a14="http://schemas.microsoft.com/office/drawing/2010/main">
                  <a:solidFill>
                    <a:srgbClr val="FFFFFF"/>
                  </a:solidFill>
                </a14:hiddenFill>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53267" name="Freeform 18">
              <a:extLst>
                <a:ext uri="{FF2B5EF4-FFF2-40B4-BE49-F238E27FC236}">
                  <a16:creationId xmlns:a16="http://schemas.microsoft.com/office/drawing/2014/main" id="{5A5DE55C-6DC5-4820-B75F-F67546BCD242}"/>
                </a:ext>
              </a:extLst>
            </p:cNvPr>
            <p:cNvSpPr>
              <a:spLocks/>
            </p:cNvSpPr>
            <p:nvPr/>
          </p:nvSpPr>
          <p:spPr bwMode="auto">
            <a:xfrm>
              <a:off x="3024" y="1344"/>
              <a:ext cx="432" cy="2304"/>
            </a:xfrm>
            <a:custGeom>
              <a:avLst/>
              <a:gdLst>
                <a:gd name="T0" fmla="*/ 432 w 432"/>
                <a:gd name="T1" fmla="*/ 2304 h 2304"/>
                <a:gd name="T2" fmla="*/ 0 w 432"/>
                <a:gd name="T3" fmla="*/ 384 h 2304"/>
                <a:gd name="T4" fmla="*/ 432 w 432"/>
                <a:gd name="T5" fmla="*/ 0 h 2304"/>
                <a:gd name="T6" fmla="*/ 0 60000 65536"/>
                <a:gd name="T7" fmla="*/ 0 60000 65536"/>
                <a:gd name="T8" fmla="*/ 0 60000 65536"/>
                <a:gd name="T9" fmla="*/ 0 w 432"/>
                <a:gd name="T10" fmla="*/ 0 h 2304"/>
                <a:gd name="T11" fmla="*/ 432 w 432"/>
                <a:gd name="T12" fmla="*/ 2304 h 2304"/>
              </a:gdLst>
              <a:ahLst/>
              <a:cxnLst>
                <a:cxn ang="T6">
                  <a:pos x="T0" y="T1"/>
                </a:cxn>
                <a:cxn ang="T7">
                  <a:pos x="T2" y="T3"/>
                </a:cxn>
                <a:cxn ang="T8">
                  <a:pos x="T4" y="T5"/>
                </a:cxn>
              </a:cxnLst>
              <a:rect l="T9" t="T10" r="T11" b="T12"/>
              <a:pathLst>
                <a:path w="432" h="2304">
                  <a:moveTo>
                    <a:pt x="432" y="2304"/>
                  </a:moveTo>
                  <a:cubicBezTo>
                    <a:pt x="216" y="1536"/>
                    <a:pt x="0" y="768"/>
                    <a:pt x="0" y="384"/>
                  </a:cubicBezTo>
                  <a:cubicBezTo>
                    <a:pt x="0" y="0"/>
                    <a:pt x="360" y="64"/>
                    <a:pt x="432" y="0"/>
                  </a:cubicBez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53268" name="AutoShape 19">
              <a:extLst>
                <a:ext uri="{FF2B5EF4-FFF2-40B4-BE49-F238E27FC236}">
                  <a16:creationId xmlns:a16="http://schemas.microsoft.com/office/drawing/2014/main" id="{55E5487A-8473-4738-A2DC-8EE520E0AE45}"/>
                </a:ext>
              </a:extLst>
            </p:cNvPr>
            <p:cNvSpPr>
              <a:spLocks noChangeArrowheads="1"/>
            </p:cNvSpPr>
            <p:nvPr/>
          </p:nvSpPr>
          <p:spPr bwMode="auto">
            <a:xfrm>
              <a:off x="2688" y="1872"/>
              <a:ext cx="720" cy="288"/>
            </a:xfrm>
            <a:prstGeom prst="roundRect">
              <a:avLst>
                <a:gd name="adj" fmla="val 16667"/>
              </a:avLst>
            </a:prstGeom>
            <a:gradFill rotWithShape="1">
              <a:gsLst>
                <a:gs pos="0">
                  <a:srgbClr val="33CCCC"/>
                </a:gs>
                <a:gs pos="100000">
                  <a:schemeClr val="bg1"/>
                </a:gs>
              </a:gsLst>
              <a:lin ang="5400000" scaled="1"/>
            </a:gradFill>
            <a:ln>
              <a:noFill/>
            </a:ln>
            <a:effectLst>
              <a:prstShdw prst="shdw17" dist="17961" dir="2700000">
                <a:srgbClr val="1F7A7A"/>
              </a:prstShdw>
            </a:effectLst>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i="0"/>
                <a:t>destroy()</a:t>
              </a:r>
            </a:p>
          </p:txBody>
        </p:sp>
      </p:grpSp>
      <p:sp>
        <p:nvSpPr>
          <p:cNvPr id="53253" name="Rectangle 20">
            <a:extLst>
              <a:ext uri="{FF2B5EF4-FFF2-40B4-BE49-F238E27FC236}">
                <a16:creationId xmlns:a16="http://schemas.microsoft.com/office/drawing/2014/main" id="{F9FF75A2-D0A8-4F86-8AFC-E89D032EE832}"/>
              </a:ext>
            </a:extLst>
          </p:cNvPr>
          <p:cNvSpPr>
            <a:spLocks noChangeArrowheads="1"/>
          </p:cNvSpPr>
          <p:nvPr/>
        </p:nvSpPr>
        <p:spPr bwMode="auto">
          <a:xfrm>
            <a:off x="1676400" y="1752600"/>
            <a:ext cx="3581400" cy="1066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r>
              <a:rPr lang="en-US" altLang="en-US" b="0" i="0"/>
              <a:t>The init method is invoked only once during the servlet’s life lifetime – when the servlet is first created. Each subsequent request generates a thread that calls the service method of the previously created instance.</a:t>
            </a:r>
          </a:p>
          <a:p>
            <a:pPr algn="just" eaLnBrk="1" hangingPunct="1"/>
            <a:r>
              <a:rPr lang="en-US" altLang="en-US" b="0" i="0"/>
              <a:t>The main task of the </a:t>
            </a:r>
            <a:r>
              <a:rPr lang="en-US" altLang="en-US" i="0"/>
              <a:t>init()</a:t>
            </a:r>
            <a:r>
              <a:rPr lang="en-US" altLang="en-US" b="0" i="0"/>
              <a:t> method is to allow the servlet to access deployment – specific initialization parameters, such as database settings.</a:t>
            </a:r>
            <a:endParaRPr lang="en-US" altLang="en-US" i="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a:extLst>
              <a:ext uri="{FF2B5EF4-FFF2-40B4-BE49-F238E27FC236}">
                <a16:creationId xmlns:a16="http://schemas.microsoft.com/office/drawing/2014/main" id="{4CB99044-168E-4A60-AF3F-CB407D375948}"/>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CA3112B1-944C-465A-A088-377D50AB0F0F}" type="slidenum">
              <a:rPr lang="en-US" altLang="en-US" sz="1000" i="0">
                <a:solidFill>
                  <a:srgbClr val="FFFFFF"/>
                </a:solidFill>
              </a:rPr>
              <a:pPr algn="l" eaLnBrk="1" hangingPunct="1"/>
              <a:t>53</a:t>
            </a:fld>
            <a:endParaRPr lang="en-US" altLang="en-US" sz="1000" i="0">
              <a:solidFill>
                <a:srgbClr val="FFFFFF"/>
              </a:solidFill>
            </a:endParaRPr>
          </a:p>
        </p:txBody>
      </p:sp>
      <p:sp>
        <p:nvSpPr>
          <p:cNvPr id="846854" name="Rectangle 6">
            <a:extLst>
              <a:ext uri="{FF2B5EF4-FFF2-40B4-BE49-F238E27FC236}">
                <a16:creationId xmlns:a16="http://schemas.microsoft.com/office/drawing/2014/main" id="{F3457370-5A89-4E5C-91F4-B67E2B122C56}"/>
              </a:ext>
            </a:extLst>
          </p:cNvPr>
          <p:cNvSpPr>
            <a:spLocks noGrp="1" noChangeArrowheads="1"/>
          </p:cNvSpPr>
          <p:nvPr>
            <p:ph type="title" idx="4294967295"/>
          </p:nvPr>
        </p:nvSpPr>
        <p:spPr>
          <a:xfrm>
            <a:off x="1524000" y="871539"/>
            <a:ext cx="9144000" cy="498475"/>
          </a:xfrm>
          <a:prstGeom prst="rect">
            <a:avLst/>
          </a:prstGeom>
          <a:effectLst>
            <a:outerShdw dist="17961" dir="2700000" algn="ctr" rotWithShape="0">
              <a:srgbClr val="ACB6FC">
                <a:gamma/>
                <a:shade val="60000"/>
                <a:invGamma/>
              </a:srgbClr>
            </a:outerShdw>
          </a:effectLst>
        </p:spPr>
        <p:txBody>
          <a:bodyPr>
            <a:normAutofit fontScale="90000"/>
          </a:bodyPr>
          <a:lstStyle/>
          <a:p>
            <a:pPr eaLnBrk="1" hangingPunct="1">
              <a:defRPr/>
            </a:pPr>
            <a:r>
              <a:rPr lang="en-US"/>
              <a:t>Life Cycle of an Servlet (Contd.)</a:t>
            </a:r>
          </a:p>
        </p:txBody>
      </p:sp>
      <p:sp>
        <p:nvSpPr>
          <p:cNvPr id="54276" name="Rectangle 7">
            <a:extLst>
              <a:ext uri="{FF2B5EF4-FFF2-40B4-BE49-F238E27FC236}">
                <a16:creationId xmlns:a16="http://schemas.microsoft.com/office/drawing/2014/main" id="{4C0AE3C0-07A8-40C8-8323-E456243A6179}"/>
              </a:ext>
            </a:extLst>
          </p:cNvPr>
          <p:cNvSpPr>
            <a:spLocks noChangeArrowheads="1"/>
          </p:cNvSpPr>
          <p:nvPr/>
        </p:nvSpPr>
        <p:spPr bwMode="auto">
          <a:xfrm>
            <a:off x="1676400" y="5486400"/>
            <a:ext cx="3352800" cy="9906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grpSp>
        <p:nvGrpSpPr>
          <p:cNvPr id="54277" name="Group 8">
            <a:extLst>
              <a:ext uri="{FF2B5EF4-FFF2-40B4-BE49-F238E27FC236}">
                <a16:creationId xmlns:a16="http://schemas.microsoft.com/office/drawing/2014/main" id="{4567A26A-55EE-46EF-B6D2-B372D3C10F8B}"/>
              </a:ext>
            </a:extLst>
          </p:cNvPr>
          <p:cNvGrpSpPr>
            <a:grpSpLocks/>
          </p:cNvGrpSpPr>
          <p:nvPr/>
        </p:nvGrpSpPr>
        <p:grpSpPr bwMode="auto">
          <a:xfrm>
            <a:off x="5334000" y="1752600"/>
            <a:ext cx="5334000" cy="4724400"/>
            <a:chOff x="2400" y="1104"/>
            <a:chExt cx="3360" cy="2976"/>
          </a:xfrm>
        </p:grpSpPr>
        <p:sp>
          <p:nvSpPr>
            <p:cNvPr id="54279" name="Rectangle 9">
              <a:extLst>
                <a:ext uri="{FF2B5EF4-FFF2-40B4-BE49-F238E27FC236}">
                  <a16:creationId xmlns:a16="http://schemas.microsoft.com/office/drawing/2014/main" id="{EE37C6B0-6FF7-4981-BCE8-90BFFF05F20C}"/>
                </a:ext>
              </a:extLst>
            </p:cNvPr>
            <p:cNvSpPr>
              <a:spLocks noChangeArrowheads="1"/>
            </p:cNvSpPr>
            <p:nvPr/>
          </p:nvSpPr>
          <p:spPr bwMode="auto">
            <a:xfrm>
              <a:off x="2400" y="1104"/>
              <a:ext cx="3360" cy="2976"/>
            </a:xfrm>
            <a:prstGeom prst="rect">
              <a:avLst/>
            </a:prstGeom>
            <a:gradFill rotWithShape="1">
              <a:gsLst>
                <a:gs pos="0">
                  <a:srgbClr val="DCF6F5"/>
                </a:gs>
                <a:gs pos="100000">
                  <a:schemeClr val="bg1"/>
                </a:gs>
              </a:gsLst>
              <a:lin ang="5400000" scaled="1"/>
            </a:gradFill>
            <a:ln>
              <a:noFill/>
            </a:ln>
            <a:effectLst>
              <a:prstShdw prst="shdw17" dist="17961" dir="2700000">
                <a:srgbClr val="849493"/>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54280" name="Oval 10">
              <a:extLst>
                <a:ext uri="{FF2B5EF4-FFF2-40B4-BE49-F238E27FC236}">
                  <a16:creationId xmlns:a16="http://schemas.microsoft.com/office/drawing/2014/main" id="{D1421E7A-926C-40EB-9C34-DFC9DD2D03CE}"/>
                </a:ext>
              </a:extLst>
            </p:cNvPr>
            <p:cNvSpPr>
              <a:spLocks noChangeArrowheads="1"/>
            </p:cNvSpPr>
            <p:nvPr/>
          </p:nvSpPr>
          <p:spPr bwMode="auto">
            <a:xfrm>
              <a:off x="3456" y="1152"/>
              <a:ext cx="1104" cy="768"/>
            </a:xfrm>
            <a:prstGeom prst="ellipse">
              <a:avLst/>
            </a:prstGeom>
            <a:noFill/>
            <a:ln w="38100" cap="rnd">
              <a:solidFill>
                <a:srgbClr val="33CCCC"/>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a:t>Does Not Exist</a:t>
              </a:r>
            </a:p>
          </p:txBody>
        </p:sp>
        <p:sp>
          <p:nvSpPr>
            <p:cNvPr id="54281" name="Oval 11">
              <a:extLst>
                <a:ext uri="{FF2B5EF4-FFF2-40B4-BE49-F238E27FC236}">
                  <a16:creationId xmlns:a16="http://schemas.microsoft.com/office/drawing/2014/main" id="{22CC757A-BE5F-470E-8CD2-0EA915479EF6}"/>
                </a:ext>
              </a:extLst>
            </p:cNvPr>
            <p:cNvSpPr>
              <a:spLocks noChangeArrowheads="1"/>
            </p:cNvSpPr>
            <p:nvPr/>
          </p:nvSpPr>
          <p:spPr bwMode="auto">
            <a:xfrm>
              <a:off x="3456" y="3168"/>
              <a:ext cx="1104" cy="768"/>
            </a:xfrm>
            <a:prstGeom prst="ellipse">
              <a:avLst/>
            </a:prstGeom>
            <a:noFill/>
            <a:ln w="38100" cap="rnd">
              <a:solidFill>
                <a:srgbClr val="33CCCC"/>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a:t>Servicing Requests</a:t>
              </a:r>
            </a:p>
          </p:txBody>
        </p:sp>
        <p:sp>
          <p:nvSpPr>
            <p:cNvPr id="54282" name="Oval 12">
              <a:extLst>
                <a:ext uri="{FF2B5EF4-FFF2-40B4-BE49-F238E27FC236}">
                  <a16:creationId xmlns:a16="http://schemas.microsoft.com/office/drawing/2014/main" id="{CF2F347E-A1B5-419D-8DED-A588CCF58601}"/>
                </a:ext>
              </a:extLst>
            </p:cNvPr>
            <p:cNvSpPr>
              <a:spLocks noChangeArrowheads="1"/>
            </p:cNvSpPr>
            <p:nvPr/>
          </p:nvSpPr>
          <p:spPr bwMode="auto">
            <a:xfrm>
              <a:off x="3456" y="2160"/>
              <a:ext cx="1104" cy="768"/>
            </a:xfrm>
            <a:prstGeom prst="ellipse">
              <a:avLst/>
            </a:prstGeom>
            <a:noFill/>
            <a:ln w="38100" cap="rnd">
              <a:solidFill>
                <a:srgbClr val="33CCCC"/>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a:t>Initialized</a:t>
              </a:r>
            </a:p>
          </p:txBody>
        </p:sp>
        <p:sp>
          <p:nvSpPr>
            <p:cNvPr id="54283" name="AutoShape 13">
              <a:extLst>
                <a:ext uri="{FF2B5EF4-FFF2-40B4-BE49-F238E27FC236}">
                  <a16:creationId xmlns:a16="http://schemas.microsoft.com/office/drawing/2014/main" id="{19570339-9822-4D02-ACBF-B1D24CEEEEFA}"/>
                </a:ext>
              </a:extLst>
            </p:cNvPr>
            <p:cNvSpPr>
              <a:spLocks noChangeArrowheads="1"/>
            </p:cNvSpPr>
            <p:nvPr/>
          </p:nvSpPr>
          <p:spPr bwMode="auto">
            <a:xfrm>
              <a:off x="4464" y="1920"/>
              <a:ext cx="720" cy="288"/>
            </a:xfrm>
            <a:prstGeom prst="roundRect">
              <a:avLst>
                <a:gd name="adj" fmla="val 16667"/>
              </a:avLst>
            </a:prstGeom>
            <a:gradFill rotWithShape="1">
              <a:gsLst>
                <a:gs pos="0">
                  <a:srgbClr val="33CCCC"/>
                </a:gs>
                <a:gs pos="100000">
                  <a:schemeClr val="bg1"/>
                </a:gs>
              </a:gsLst>
              <a:lin ang="5400000" scaled="1"/>
            </a:gradFill>
            <a:ln>
              <a:noFill/>
            </a:ln>
            <a:effectLst>
              <a:prstShdw prst="shdw17" dist="17961" dir="2700000">
                <a:srgbClr val="1F7A7A"/>
              </a:prstShdw>
            </a:effectLst>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i="0"/>
                <a:t>init()</a:t>
              </a:r>
            </a:p>
          </p:txBody>
        </p:sp>
        <p:sp>
          <p:nvSpPr>
            <p:cNvPr id="54284" name="Line 14">
              <a:extLst>
                <a:ext uri="{FF2B5EF4-FFF2-40B4-BE49-F238E27FC236}">
                  <a16:creationId xmlns:a16="http://schemas.microsoft.com/office/drawing/2014/main" id="{EC1E5B44-19FB-4225-8AB1-AFE94CCE9716}"/>
                </a:ext>
              </a:extLst>
            </p:cNvPr>
            <p:cNvSpPr>
              <a:spLocks noChangeShapeType="1"/>
            </p:cNvSpPr>
            <p:nvPr/>
          </p:nvSpPr>
          <p:spPr bwMode="auto">
            <a:xfrm>
              <a:off x="4016" y="1920"/>
              <a:ext cx="0" cy="192"/>
            </a:xfrm>
            <a:prstGeom prst="line">
              <a:avLst/>
            </a:prstGeom>
            <a:noFill/>
            <a:ln w="76200">
              <a:pattFill prst="ltVert">
                <a:fgClr>
                  <a:srgbClr val="33CCCC"/>
                </a:fgClr>
                <a:bgClr>
                  <a:schemeClr val="tx1"/>
                </a:bgClr>
              </a:pattFill>
              <a:round/>
              <a:headEnd type="none" w="sm" len="sm"/>
              <a:tailEnd type="stealth" w="lg" len="sm"/>
            </a:ln>
            <a:extLst>
              <a:ext uri="{909E8E84-426E-40DD-AFC4-6F175D3DCCD1}">
                <a14:hiddenFill xmlns:a14="http://schemas.microsoft.com/office/drawing/2010/main">
                  <a:noFill/>
                </a14:hiddenFill>
              </a:ext>
            </a:extLst>
          </p:spPr>
          <p:txBody>
            <a:bodyPr/>
            <a:lstStyle/>
            <a:p>
              <a:endParaRPr lang="en-US"/>
            </a:p>
          </p:txBody>
        </p:sp>
        <p:sp>
          <p:nvSpPr>
            <p:cNvPr id="54285" name="Line 15">
              <a:extLst>
                <a:ext uri="{FF2B5EF4-FFF2-40B4-BE49-F238E27FC236}">
                  <a16:creationId xmlns:a16="http://schemas.microsoft.com/office/drawing/2014/main" id="{6DCBC3DA-2937-4B31-8E8E-DA07A210C5A8}"/>
                </a:ext>
              </a:extLst>
            </p:cNvPr>
            <p:cNvSpPr>
              <a:spLocks noChangeShapeType="1"/>
            </p:cNvSpPr>
            <p:nvPr/>
          </p:nvSpPr>
          <p:spPr bwMode="auto">
            <a:xfrm>
              <a:off x="4032" y="2928"/>
              <a:ext cx="0" cy="192"/>
            </a:xfrm>
            <a:prstGeom prst="line">
              <a:avLst/>
            </a:prstGeom>
            <a:noFill/>
            <a:ln w="76200">
              <a:pattFill prst="ltVert">
                <a:fgClr>
                  <a:srgbClr val="33CCCC"/>
                </a:fgClr>
                <a:bgClr>
                  <a:schemeClr val="tx1"/>
                </a:bgClr>
              </a:pattFill>
              <a:round/>
              <a:headEnd type="none" w="sm" len="sm"/>
              <a:tailEnd type="stealth" w="lg" len="sm"/>
            </a:ln>
            <a:extLst>
              <a:ext uri="{909E8E84-426E-40DD-AFC4-6F175D3DCCD1}">
                <a14:hiddenFill xmlns:a14="http://schemas.microsoft.com/office/drawing/2010/main">
                  <a:noFill/>
                </a14:hiddenFill>
              </a:ext>
            </a:extLst>
          </p:spPr>
          <p:txBody>
            <a:bodyPr/>
            <a:lstStyle/>
            <a:p>
              <a:endParaRPr lang="en-US"/>
            </a:p>
          </p:txBody>
        </p:sp>
        <p:sp>
          <p:nvSpPr>
            <p:cNvPr id="54286" name="Line 16">
              <a:extLst>
                <a:ext uri="{FF2B5EF4-FFF2-40B4-BE49-F238E27FC236}">
                  <a16:creationId xmlns:a16="http://schemas.microsoft.com/office/drawing/2014/main" id="{5A93D27B-87FA-4EB9-982C-499A2F106376}"/>
                </a:ext>
              </a:extLst>
            </p:cNvPr>
            <p:cNvSpPr>
              <a:spLocks noChangeShapeType="1"/>
            </p:cNvSpPr>
            <p:nvPr/>
          </p:nvSpPr>
          <p:spPr bwMode="auto">
            <a:xfrm>
              <a:off x="3744" y="2880"/>
              <a:ext cx="0" cy="240"/>
            </a:xfrm>
            <a:prstGeom prst="line">
              <a:avLst/>
            </a:prstGeom>
            <a:noFill/>
            <a:ln w="76200">
              <a:pattFill prst="ltVert">
                <a:fgClr>
                  <a:srgbClr val="33CCCC"/>
                </a:fgClr>
                <a:bgClr>
                  <a:schemeClr val="tx1"/>
                </a:bgClr>
              </a:pattFill>
              <a:round/>
              <a:headEnd type="none" w="sm" len="sm"/>
              <a:tailEnd type="stealth" w="lg" len="sm"/>
            </a:ln>
            <a:extLst>
              <a:ext uri="{909E8E84-426E-40DD-AFC4-6F175D3DCCD1}">
                <a14:hiddenFill xmlns:a14="http://schemas.microsoft.com/office/drawing/2010/main">
                  <a:noFill/>
                </a14:hiddenFill>
              </a:ext>
            </a:extLst>
          </p:spPr>
          <p:txBody>
            <a:bodyPr/>
            <a:lstStyle/>
            <a:p>
              <a:endParaRPr lang="en-US"/>
            </a:p>
          </p:txBody>
        </p:sp>
        <p:sp>
          <p:nvSpPr>
            <p:cNvPr id="54287" name="Line 17">
              <a:extLst>
                <a:ext uri="{FF2B5EF4-FFF2-40B4-BE49-F238E27FC236}">
                  <a16:creationId xmlns:a16="http://schemas.microsoft.com/office/drawing/2014/main" id="{EA2EE3AA-DC38-4DD7-B083-C9F904DD58D3}"/>
                </a:ext>
              </a:extLst>
            </p:cNvPr>
            <p:cNvSpPr>
              <a:spLocks noChangeShapeType="1"/>
            </p:cNvSpPr>
            <p:nvPr/>
          </p:nvSpPr>
          <p:spPr bwMode="auto">
            <a:xfrm>
              <a:off x="4320" y="2880"/>
              <a:ext cx="0" cy="240"/>
            </a:xfrm>
            <a:prstGeom prst="line">
              <a:avLst/>
            </a:prstGeom>
            <a:noFill/>
            <a:ln w="76200">
              <a:pattFill prst="ltVert">
                <a:fgClr>
                  <a:srgbClr val="33CCCC"/>
                </a:fgClr>
                <a:bgClr>
                  <a:schemeClr val="tx1"/>
                </a:bgClr>
              </a:pattFill>
              <a:round/>
              <a:headEnd type="none" w="sm" len="sm"/>
              <a:tailEnd type="stealth" w="lg" len="sm"/>
            </a:ln>
            <a:extLst>
              <a:ext uri="{909E8E84-426E-40DD-AFC4-6F175D3DCCD1}">
                <a14:hiddenFill xmlns:a14="http://schemas.microsoft.com/office/drawing/2010/main">
                  <a:noFill/>
                </a14:hiddenFill>
              </a:ext>
            </a:extLst>
          </p:spPr>
          <p:txBody>
            <a:bodyPr/>
            <a:lstStyle/>
            <a:p>
              <a:endParaRPr lang="en-US"/>
            </a:p>
          </p:txBody>
        </p:sp>
        <p:sp>
          <p:nvSpPr>
            <p:cNvPr id="54288" name="AutoShape 18">
              <a:extLst>
                <a:ext uri="{FF2B5EF4-FFF2-40B4-BE49-F238E27FC236}">
                  <a16:creationId xmlns:a16="http://schemas.microsoft.com/office/drawing/2014/main" id="{F795CC66-1A3F-4C0E-8005-FCDE942E498B}"/>
                </a:ext>
              </a:extLst>
            </p:cNvPr>
            <p:cNvSpPr>
              <a:spLocks noChangeArrowheads="1"/>
            </p:cNvSpPr>
            <p:nvPr/>
          </p:nvSpPr>
          <p:spPr bwMode="auto">
            <a:xfrm>
              <a:off x="4512" y="2832"/>
              <a:ext cx="720" cy="288"/>
            </a:xfrm>
            <a:prstGeom prst="roundRect">
              <a:avLst>
                <a:gd name="adj" fmla="val 16667"/>
              </a:avLst>
            </a:prstGeom>
            <a:gradFill rotWithShape="1">
              <a:gsLst>
                <a:gs pos="0">
                  <a:srgbClr val="33CCCC"/>
                </a:gs>
                <a:gs pos="100000">
                  <a:schemeClr val="bg1"/>
                </a:gs>
              </a:gsLst>
              <a:lin ang="5400000" scaled="1"/>
            </a:gradFill>
            <a:ln w="28575">
              <a:solidFill>
                <a:srgbClr val="FF9900"/>
              </a:solidFill>
              <a:round/>
              <a:headEnd type="none" w="sm" len="sm"/>
              <a:tailEnd type="none" w="sm" len="sm"/>
            </a:ln>
            <a:effectLst>
              <a:prstShdw prst="shdw17" dist="17961" dir="2700000">
                <a:srgbClr val="995C00"/>
              </a:prstShdw>
            </a:effec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i="0"/>
                <a:t>service()</a:t>
              </a:r>
            </a:p>
          </p:txBody>
        </p:sp>
        <p:sp>
          <p:nvSpPr>
            <p:cNvPr id="54289" name="AutoShape 19">
              <a:extLst>
                <a:ext uri="{FF2B5EF4-FFF2-40B4-BE49-F238E27FC236}">
                  <a16:creationId xmlns:a16="http://schemas.microsoft.com/office/drawing/2014/main" id="{C0ED5AC4-B6CE-41DA-91FC-EE3D2F9DA3DD}"/>
                </a:ext>
              </a:extLst>
            </p:cNvPr>
            <p:cNvSpPr>
              <a:spLocks noChangeArrowheads="1"/>
            </p:cNvSpPr>
            <p:nvPr/>
          </p:nvSpPr>
          <p:spPr bwMode="auto">
            <a:xfrm>
              <a:off x="4992" y="3600"/>
              <a:ext cx="720" cy="288"/>
            </a:xfrm>
            <a:prstGeom prst="roundRect">
              <a:avLst>
                <a:gd name="adj" fmla="val 16667"/>
              </a:avLst>
            </a:prstGeom>
            <a:gradFill rotWithShape="1">
              <a:gsLst>
                <a:gs pos="0">
                  <a:srgbClr val="33CCCC"/>
                </a:gs>
                <a:gs pos="100000">
                  <a:schemeClr val="bg1"/>
                </a:gs>
              </a:gsLst>
              <a:lin ang="5400000" scaled="1"/>
            </a:gradFill>
            <a:ln>
              <a:noFill/>
            </a:ln>
            <a:effectLst>
              <a:prstShdw prst="shdw17" dist="17961" dir="2700000">
                <a:srgbClr val="1F7A7A"/>
              </a:prstShdw>
            </a:effectLst>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i="0"/>
                <a:t>doXXX()</a:t>
              </a:r>
            </a:p>
          </p:txBody>
        </p:sp>
        <p:sp>
          <p:nvSpPr>
            <p:cNvPr id="846868" name="AutoShape 20">
              <a:extLst>
                <a:ext uri="{FF2B5EF4-FFF2-40B4-BE49-F238E27FC236}">
                  <a16:creationId xmlns:a16="http://schemas.microsoft.com/office/drawing/2014/main" id="{B2CB0D76-601D-4EE2-89E4-D79A73140849}"/>
                </a:ext>
              </a:extLst>
            </p:cNvPr>
            <p:cNvSpPr>
              <a:spLocks noChangeArrowheads="1"/>
            </p:cNvSpPr>
            <p:nvPr/>
          </p:nvSpPr>
          <p:spPr bwMode="auto">
            <a:xfrm rot="1448091">
              <a:off x="4464" y="3659"/>
              <a:ext cx="336" cy="384"/>
            </a:xfrm>
            <a:prstGeom prst="curvedLeftArrow">
              <a:avLst>
                <a:gd name="adj1" fmla="val 13577"/>
                <a:gd name="adj2" fmla="val 42074"/>
                <a:gd name="adj3" fmla="val 20014"/>
              </a:avLst>
            </a:prstGeom>
            <a:gradFill rotWithShape="1">
              <a:gsLst>
                <a:gs pos="0">
                  <a:schemeClr val="tx1"/>
                </a:gs>
                <a:gs pos="50000">
                  <a:srgbClr val="5ED8D5"/>
                </a:gs>
                <a:gs pos="100000">
                  <a:schemeClr val="tx1"/>
                </a:gs>
              </a:gsLst>
              <a:lin ang="5400000" scaled="1"/>
            </a:gradFill>
            <a:ln w="12700">
              <a:solidFill>
                <a:srgbClr val="DCF6F5"/>
              </a:solidFill>
              <a:miter lim="800000"/>
              <a:headEnd type="none" w="sm" len="sm"/>
              <a:tailEnd type="none" w="sm" len="sm"/>
            </a:ln>
            <a:effectLst/>
          </p:spPr>
          <p:txBody>
            <a:bodyPr wrap="none" anchor="ctr"/>
            <a:lstStyle/>
            <a:p>
              <a:pPr>
                <a:defRPr/>
              </a:pPr>
              <a:endParaRPr lang="en-US"/>
            </a:p>
          </p:txBody>
        </p:sp>
        <p:sp>
          <p:nvSpPr>
            <p:cNvPr id="54291" name="Freeform 21">
              <a:extLst>
                <a:ext uri="{FF2B5EF4-FFF2-40B4-BE49-F238E27FC236}">
                  <a16:creationId xmlns:a16="http://schemas.microsoft.com/office/drawing/2014/main" id="{46C33A40-6CA0-414C-B59D-FA06E4B46E13}"/>
                </a:ext>
              </a:extLst>
            </p:cNvPr>
            <p:cNvSpPr>
              <a:spLocks/>
            </p:cNvSpPr>
            <p:nvPr/>
          </p:nvSpPr>
          <p:spPr bwMode="auto">
            <a:xfrm>
              <a:off x="3186" y="1333"/>
              <a:ext cx="318" cy="1115"/>
            </a:xfrm>
            <a:custGeom>
              <a:avLst/>
              <a:gdLst>
                <a:gd name="T0" fmla="*/ 253 w 344"/>
                <a:gd name="T1" fmla="*/ 1126 h 1104"/>
                <a:gd name="T2" fmla="*/ 6 w 344"/>
                <a:gd name="T3" fmla="*/ 244 h 1104"/>
                <a:gd name="T4" fmla="*/ 294 w 344"/>
                <a:gd name="T5" fmla="*/ 0 h 1104"/>
                <a:gd name="T6" fmla="*/ 0 60000 65536"/>
                <a:gd name="T7" fmla="*/ 0 60000 65536"/>
                <a:gd name="T8" fmla="*/ 0 60000 65536"/>
                <a:gd name="T9" fmla="*/ 0 w 344"/>
                <a:gd name="T10" fmla="*/ 0 h 1104"/>
                <a:gd name="T11" fmla="*/ 344 w 344"/>
                <a:gd name="T12" fmla="*/ 1104 h 1104"/>
              </a:gdLst>
              <a:ahLst/>
              <a:cxnLst>
                <a:cxn ang="T6">
                  <a:pos x="T0" y="T1"/>
                </a:cxn>
                <a:cxn ang="T7">
                  <a:pos x="T2" y="T3"/>
                </a:cxn>
                <a:cxn ang="T8">
                  <a:pos x="T4" y="T5"/>
                </a:cxn>
              </a:cxnLst>
              <a:rect l="T9" t="T10" r="T11" b="T12"/>
              <a:pathLst>
                <a:path w="344" h="1104">
                  <a:moveTo>
                    <a:pt x="296" y="1104"/>
                  </a:moveTo>
                  <a:cubicBezTo>
                    <a:pt x="148" y="764"/>
                    <a:pt x="0" y="424"/>
                    <a:pt x="8" y="240"/>
                  </a:cubicBezTo>
                  <a:cubicBezTo>
                    <a:pt x="16" y="56"/>
                    <a:pt x="288" y="40"/>
                    <a:pt x="344" y="0"/>
                  </a:cubicBezTo>
                </a:path>
              </a:pathLst>
            </a:custGeom>
            <a:noFill/>
            <a:ln w="25400">
              <a:solidFill>
                <a:schemeClr val="tx1"/>
              </a:solidFill>
              <a:round/>
              <a:headEnd type="none" w="sm" len="sm"/>
              <a:tailEnd type="arrow" w="lg" len="med"/>
            </a:ln>
            <a:extLst>
              <a:ext uri="{909E8E84-426E-40DD-AFC4-6F175D3DCCD1}">
                <a14:hiddenFill xmlns:a14="http://schemas.microsoft.com/office/drawing/2010/main">
                  <a:solidFill>
                    <a:srgbClr val="FFFFFF"/>
                  </a:solidFill>
                </a14:hiddenFill>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54292" name="Freeform 22">
              <a:extLst>
                <a:ext uri="{FF2B5EF4-FFF2-40B4-BE49-F238E27FC236}">
                  <a16:creationId xmlns:a16="http://schemas.microsoft.com/office/drawing/2014/main" id="{2D6958FE-8557-4C1A-902F-57C300529017}"/>
                </a:ext>
              </a:extLst>
            </p:cNvPr>
            <p:cNvSpPr>
              <a:spLocks/>
            </p:cNvSpPr>
            <p:nvPr/>
          </p:nvSpPr>
          <p:spPr bwMode="auto">
            <a:xfrm>
              <a:off x="3024" y="1344"/>
              <a:ext cx="432" cy="2304"/>
            </a:xfrm>
            <a:custGeom>
              <a:avLst/>
              <a:gdLst>
                <a:gd name="T0" fmla="*/ 432 w 432"/>
                <a:gd name="T1" fmla="*/ 2304 h 2304"/>
                <a:gd name="T2" fmla="*/ 0 w 432"/>
                <a:gd name="T3" fmla="*/ 384 h 2304"/>
                <a:gd name="T4" fmla="*/ 432 w 432"/>
                <a:gd name="T5" fmla="*/ 0 h 2304"/>
                <a:gd name="T6" fmla="*/ 0 60000 65536"/>
                <a:gd name="T7" fmla="*/ 0 60000 65536"/>
                <a:gd name="T8" fmla="*/ 0 60000 65536"/>
                <a:gd name="T9" fmla="*/ 0 w 432"/>
                <a:gd name="T10" fmla="*/ 0 h 2304"/>
                <a:gd name="T11" fmla="*/ 432 w 432"/>
                <a:gd name="T12" fmla="*/ 2304 h 2304"/>
              </a:gdLst>
              <a:ahLst/>
              <a:cxnLst>
                <a:cxn ang="T6">
                  <a:pos x="T0" y="T1"/>
                </a:cxn>
                <a:cxn ang="T7">
                  <a:pos x="T2" y="T3"/>
                </a:cxn>
                <a:cxn ang="T8">
                  <a:pos x="T4" y="T5"/>
                </a:cxn>
              </a:cxnLst>
              <a:rect l="T9" t="T10" r="T11" b="T12"/>
              <a:pathLst>
                <a:path w="432" h="2304">
                  <a:moveTo>
                    <a:pt x="432" y="2304"/>
                  </a:moveTo>
                  <a:cubicBezTo>
                    <a:pt x="216" y="1536"/>
                    <a:pt x="0" y="768"/>
                    <a:pt x="0" y="384"/>
                  </a:cubicBezTo>
                  <a:cubicBezTo>
                    <a:pt x="0" y="0"/>
                    <a:pt x="360" y="64"/>
                    <a:pt x="432" y="0"/>
                  </a:cubicBez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54293" name="AutoShape 23">
              <a:extLst>
                <a:ext uri="{FF2B5EF4-FFF2-40B4-BE49-F238E27FC236}">
                  <a16:creationId xmlns:a16="http://schemas.microsoft.com/office/drawing/2014/main" id="{F70B07C4-4D5E-4FCB-853F-3A970124F66D}"/>
                </a:ext>
              </a:extLst>
            </p:cNvPr>
            <p:cNvSpPr>
              <a:spLocks noChangeArrowheads="1"/>
            </p:cNvSpPr>
            <p:nvPr/>
          </p:nvSpPr>
          <p:spPr bwMode="auto">
            <a:xfrm>
              <a:off x="2688" y="1872"/>
              <a:ext cx="720" cy="288"/>
            </a:xfrm>
            <a:prstGeom prst="roundRect">
              <a:avLst>
                <a:gd name="adj" fmla="val 16667"/>
              </a:avLst>
            </a:prstGeom>
            <a:gradFill rotWithShape="1">
              <a:gsLst>
                <a:gs pos="0">
                  <a:srgbClr val="33CCCC"/>
                </a:gs>
                <a:gs pos="100000">
                  <a:schemeClr val="bg1"/>
                </a:gs>
              </a:gsLst>
              <a:lin ang="5400000" scaled="1"/>
            </a:gradFill>
            <a:ln>
              <a:noFill/>
            </a:ln>
            <a:effectLst>
              <a:prstShdw prst="shdw17" dist="17961" dir="2700000">
                <a:srgbClr val="1F7A7A"/>
              </a:prstShdw>
            </a:effectLst>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i="0"/>
                <a:t>destroy()</a:t>
              </a:r>
            </a:p>
          </p:txBody>
        </p:sp>
      </p:grpSp>
      <p:sp>
        <p:nvSpPr>
          <p:cNvPr id="54278" name="Rectangle 24">
            <a:extLst>
              <a:ext uri="{FF2B5EF4-FFF2-40B4-BE49-F238E27FC236}">
                <a16:creationId xmlns:a16="http://schemas.microsoft.com/office/drawing/2014/main" id="{4208A676-01E6-43BE-B508-DC3E88DEB1DD}"/>
              </a:ext>
            </a:extLst>
          </p:cNvPr>
          <p:cNvSpPr>
            <a:spLocks noChangeArrowheads="1"/>
          </p:cNvSpPr>
          <p:nvPr/>
        </p:nvSpPr>
        <p:spPr bwMode="auto">
          <a:xfrm>
            <a:off x="1676400" y="1752600"/>
            <a:ext cx="3581400" cy="1066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r>
              <a:rPr lang="en-US" altLang="en-US" sz="2000" b="0" i="0"/>
              <a:t>Every time the server receives an incoming request for a servlet, it generates a </a:t>
            </a:r>
            <a:r>
              <a:rPr lang="en-US" altLang="en-US" sz="2000"/>
              <a:t>new thread </a:t>
            </a:r>
            <a:r>
              <a:rPr lang="en-US" altLang="en-US" sz="2000" b="0" i="0"/>
              <a:t>and calls the </a:t>
            </a:r>
            <a:r>
              <a:rPr lang="en-US" altLang="en-US" sz="2000" i="0"/>
              <a:t>service()</a:t>
            </a:r>
            <a:r>
              <a:rPr lang="en-US" altLang="en-US" sz="2000" b="0" i="0"/>
              <a:t>. The service() method then checks the HTTP request type and calls the appropriate </a:t>
            </a:r>
            <a:r>
              <a:rPr lang="en-US" altLang="en-US" sz="2000" i="0">
                <a:solidFill>
                  <a:srgbClr val="0000FF"/>
                </a:solidFill>
              </a:rPr>
              <a:t>doXXX()</a:t>
            </a:r>
            <a:r>
              <a:rPr lang="en-US" altLang="en-US" sz="2000" i="0">
                <a:solidFill>
                  <a:srgbClr val="000099"/>
                </a:solidFill>
              </a:rPr>
              <a:t> </a:t>
            </a:r>
            <a:r>
              <a:rPr lang="en-US" altLang="en-US" sz="2000" b="0" i="0"/>
              <a:t>methods.</a:t>
            </a:r>
            <a:r>
              <a:rPr lang="en-US" altLang="en-US" sz="2000" i="0"/>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a:extLst>
              <a:ext uri="{FF2B5EF4-FFF2-40B4-BE49-F238E27FC236}">
                <a16:creationId xmlns:a16="http://schemas.microsoft.com/office/drawing/2014/main" id="{AD536998-1AD6-4744-97F7-5A5FBA4AC90B}"/>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CACC179D-A9E1-4223-840D-01C7D9FB6867}" type="slidenum">
              <a:rPr lang="en-US" altLang="en-US" sz="1000" i="0">
                <a:solidFill>
                  <a:srgbClr val="FFFFFF"/>
                </a:solidFill>
              </a:rPr>
              <a:pPr algn="l" eaLnBrk="1" hangingPunct="1"/>
              <a:t>54</a:t>
            </a:fld>
            <a:endParaRPr lang="en-US" altLang="en-US" sz="1000" i="0">
              <a:solidFill>
                <a:srgbClr val="FFFFFF"/>
              </a:solidFill>
            </a:endParaRPr>
          </a:p>
        </p:txBody>
      </p:sp>
      <p:sp>
        <p:nvSpPr>
          <p:cNvPr id="847878" name="Rectangle 6">
            <a:extLst>
              <a:ext uri="{FF2B5EF4-FFF2-40B4-BE49-F238E27FC236}">
                <a16:creationId xmlns:a16="http://schemas.microsoft.com/office/drawing/2014/main" id="{7BFBAE97-F6CB-4B0C-BE5A-CD960AD2F5F9}"/>
              </a:ext>
            </a:extLst>
          </p:cNvPr>
          <p:cNvSpPr>
            <a:spLocks noGrp="1" noChangeArrowheads="1"/>
          </p:cNvSpPr>
          <p:nvPr>
            <p:ph type="title" idx="4294967295"/>
          </p:nvPr>
        </p:nvSpPr>
        <p:spPr>
          <a:xfrm>
            <a:off x="1524000" y="871539"/>
            <a:ext cx="9144000" cy="498475"/>
          </a:xfrm>
          <a:prstGeom prst="rect">
            <a:avLst/>
          </a:prstGeom>
          <a:effectLst>
            <a:outerShdw dist="17961" dir="2700000" algn="ctr" rotWithShape="0">
              <a:srgbClr val="ACB6FC">
                <a:gamma/>
                <a:shade val="60000"/>
                <a:invGamma/>
              </a:srgbClr>
            </a:outerShdw>
          </a:effectLst>
        </p:spPr>
        <p:txBody>
          <a:bodyPr>
            <a:normAutofit fontScale="90000"/>
          </a:bodyPr>
          <a:lstStyle/>
          <a:p>
            <a:pPr eaLnBrk="1" hangingPunct="1">
              <a:defRPr/>
            </a:pPr>
            <a:r>
              <a:rPr lang="en-US"/>
              <a:t>Life Cycle of an Servlet (Contd.)</a:t>
            </a:r>
          </a:p>
        </p:txBody>
      </p:sp>
      <p:sp>
        <p:nvSpPr>
          <p:cNvPr id="55300" name="Rectangle 7">
            <a:extLst>
              <a:ext uri="{FF2B5EF4-FFF2-40B4-BE49-F238E27FC236}">
                <a16:creationId xmlns:a16="http://schemas.microsoft.com/office/drawing/2014/main" id="{FF12FEA1-34BE-404A-BC60-C6549C79E4B9}"/>
              </a:ext>
            </a:extLst>
          </p:cNvPr>
          <p:cNvSpPr>
            <a:spLocks noChangeArrowheads="1"/>
          </p:cNvSpPr>
          <p:nvPr/>
        </p:nvSpPr>
        <p:spPr bwMode="auto">
          <a:xfrm>
            <a:off x="1828800" y="1676400"/>
            <a:ext cx="1752600" cy="304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55301" name="Rectangle 8">
            <a:extLst>
              <a:ext uri="{FF2B5EF4-FFF2-40B4-BE49-F238E27FC236}">
                <a16:creationId xmlns:a16="http://schemas.microsoft.com/office/drawing/2014/main" id="{C7F114F5-ED62-4D9A-939A-EECAD0135398}"/>
              </a:ext>
            </a:extLst>
          </p:cNvPr>
          <p:cNvSpPr>
            <a:spLocks noChangeArrowheads="1"/>
          </p:cNvSpPr>
          <p:nvPr/>
        </p:nvSpPr>
        <p:spPr bwMode="auto">
          <a:xfrm>
            <a:off x="1676400" y="5638800"/>
            <a:ext cx="3352800" cy="8382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55302" name="Rectangle 9">
            <a:extLst>
              <a:ext uri="{FF2B5EF4-FFF2-40B4-BE49-F238E27FC236}">
                <a16:creationId xmlns:a16="http://schemas.microsoft.com/office/drawing/2014/main" id="{F09A68BD-A1CD-406E-88D3-235A41B47B65}"/>
              </a:ext>
            </a:extLst>
          </p:cNvPr>
          <p:cNvSpPr>
            <a:spLocks noChangeArrowheads="1"/>
          </p:cNvSpPr>
          <p:nvPr/>
        </p:nvSpPr>
        <p:spPr bwMode="auto">
          <a:xfrm>
            <a:off x="1676400" y="1676400"/>
            <a:ext cx="3581400" cy="1066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r>
              <a:rPr lang="en-US" altLang="en-US" b="0" i="0"/>
              <a:t>The </a:t>
            </a:r>
            <a:r>
              <a:rPr lang="en-US" altLang="en-US" i="0">
                <a:solidFill>
                  <a:srgbClr val="0000FF"/>
                </a:solidFill>
              </a:rPr>
              <a:t>doXXX()</a:t>
            </a:r>
            <a:r>
              <a:rPr lang="en-US" altLang="en-US" b="0" i="0"/>
              <a:t> methods are where the bulk of the programming in a servlet takes place.</a:t>
            </a:r>
            <a:endParaRPr lang="en-US" altLang="en-US" i="0">
              <a:solidFill>
                <a:srgbClr val="0000FF"/>
              </a:solidFill>
            </a:endParaRPr>
          </a:p>
          <a:p>
            <a:pPr algn="just" eaLnBrk="1" hangingPunct="1"/>
            <a:r>
              <a:rPr lang="en-US" altLang="en-US" b="0" i="0"/>
              <a:t>The </a:t>
            </a:r>
            <a:r>
              <a:rPr lang="en-US" altLang="en-US" i="0"/>
              <a:t>doGet() </a:t>
            </a:r>
            <a:r>
              <a:rPr lang="en-US" altLang="en-US" b="0" i="0"/>
              <a:t>method contains the code that enables that servlet to respond to clients that make requests via the URL. </a:t>
            </a:r>
          </a:p>
          <a:p>
            <a:pPr algn="just" eaLnBrk="1" hangingPunct="1"/>
            <a:r>
              <a:rPr lang="en-US" altLang="en-US" b="0" i="0"/>
              <a:t>The </a:t>
            </a:r>
            <a:r>
              <a:rPr lang="en-US" altLang="en-US" i="0"/>
              <a:t>doPost() </a:t>
            </a:r>
            <a:r>
              <a:rPr lang="en-US" altLang="en-US" b="0" i="0"/>
              <a:t>method enables the servlet to receive any data sent by the client as part of an input stream. This is typically form data.</a:t>
            </a:r>
            <a:endParaRPr lang="en-US" altLang="en-US" i="0"/>
          </a:p>
        </p:txBody>
      </p:sp>
      <p:grpSp>
        <p:nvGrpSpPr>
          <p:cNvPr id="55303" name="Group 11">
            <a:extLst>
              <a:ext uri="{FF2B5EF4-FFF2-40B4-BE49-F238E27FC236}">
                <a16:creationId xmlns:a16="http://schemas.microsoft.com/office/drawing/2014/main" id="{D8AD029A-4E72-4705-BB2C-2F2044966CFD}"/>
              </a:ext>
            </a:extLst>
          </p:cNvPr>
          <p:cNvGrpSpPr>
            <a:grpSpLocks/>
          </p:cNvGrpSpPr>
          <p:nvPr/>
        </p:nvGrpSpPr>
        <p:grpSpPr bwMode="auto">
          <a:xfrm>
            <a:off x="5334000" y="1752600"/>
            <a:ext cx="5334000" cy="4724400"/>
            <a:chOff x="2400" y="1104"/>
            <a:chExt cx="3360" cy="2976"/>
          </a:xfrm>
        </p:grpSpPr>
        <p:sp>
          <p:nvSpPr>
            <p:cNvPr id="55304" name="Rectangle 12">
              <a:extLst>
                <a:ext uri="{FF2B5EF4-FFF2-40B4-BE49-F238E27FC236}">
                  <a16:creationId xmlns:a16="http://schemas.microsoft.com/office/drawing/2014/main" id="{5037EFC9-F5D3-4750-A9E4-BEB698DC6533}"/>
                </a:ext>
              </a:extLst>
            </p:cNvPr>
            <p:cNvSpPr>
              <a:spLocks noChangeArrowheads="1"/>
            </p:cNvSpPr>
            <p:nvPr/>
          </p:nvSpPr>
          <p:spPr bwMode="auto">
            <a:xfrm>
              <a:off x="2400" y="1104"/>
              <a:ext cx="3360" cy="2976"/>
            </a:xfrm>
            <a:prstGeom prst="rect">
              <a:avLst/>
            </a:prstGeom>
            <a:gradFill rotWithShape="1">
              <a:gsLst>
                <a:gs pos="0">
                  <a:srgbClr val="DCF6F5"/>
                </a:gs>
                <a:gs pos="100000">
                  <a:schemeClr val="bg1"/>
                </a:gs>
              </a:gsLst>
              <a:lin ang="5400000" scaled="1"/>
            </a:gradFill>
            <a:ln>
              <a:noFill/>
            </a:ln>
            <a:effectLst>
              <a:prstShdw prst="shdw17" dist="17961" dir="2700000">
                <a:srgbClr val="849493"/>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55305" name="Oval 13">
              <a:extLst>
                <a:ext uri="{FF2B5EF4-FFF2-40B4-BE49-F238E27FC236}">
                  <a16:creationId xmlns:a16="http://schemas.microsoft.com/office/drawing/2014/main" id="{4C16F645-036E-4591-AEAF-26C6B80B5963}"/>
                </a:ext>
              </a:extLst>
            </p:cNvPr>
            <p:cNvSpPr>
              <a:spLocks noChangeArrowheads="1"/>
            </p:cNvSpPr>
            <p:nvPr/>
          </p:nvSpPr>
          <p:spPr bwMode="auto">
            <a:xfrm>
              <a:off x="3456" y="1152"/>
              <a:ext cx="1104" cy="768"/>
            </a:xfrm>
            <a:prstGeom prst="ellipse">
              <a:avLst/>
            </a:prstGeom>
            <a:noFill/>
            <a:ln w="38100" cap="rnd">
              <a:solidFill>
                <a:srgbClr val="33CCCC"/>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a:t>Does Not Exist</a:t>
              </a:r>
            </a:p>
          </p:txBody>
        </p:sp>
        <p:sp>
          <p:nvSpPr>
            <p:cNvPr id="55306" name="Oval 14">
              <a:extLst>
                <a:ext uri="{FF2B5EF4-FFF2-40B4-BE49-F238E27FC236}">
                  <a16:creationId xmlns:a16="http://schemas.microsoft.com/office/drawing/2014/main" id="{3AD1EF42-637B-4E9E-BD0A-193A2E5747FC}"/>
                </a:ext>
              </a:extLst>
            </p:cNvPr>
            <p:cNvSpPr>
              <a:spLocks noChangeArrowheads="1"/>
            </p:cNvSpPr>
            <p:nvPr/>
          </p:nvSpPr>
          <p:spPr bwMode="auto">
            <a:xfrm>
              <a:off x="3456" y="3168"/>
              <a:ext cx="1104" cy="768"/>
            </a:xfrm>
            <a:prstGeom prst="ellipse">
              <a:avLst/>
            </a:prstGeom>
            <a:noFill/>
            <a:ln w="38100" cap="rnd">
              <a:solidFill>
                <a:srgbClr val="33CCCC"/>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a:t>Servicing Requests</a:t>
              </a:r>
            </a:p>
          </p:txBody>
        </p:sp>
        <p:sp>
          <p:nvSpPr>
            <p:cNvPr id="55307" name="Oval 15">
              <a:extLst>
                <a:ext uri="{FF2B5EF4-FFF2-40B4-BE49-F238E27FC236}">
                  <a16:creationId xmlns:a16="http://schemas.microsoft.com/office/drawing/2014/main" id="{A9687EFD-2E07-4076-BA58-51309F55F478}"/>
                </a:ext>
              </a:extLst>
            </p:cNvPr>
            <p:cNvSpPr>
              <a:spLocks noChangeArrowheads="1"/>
            </p:cNvSpPr>
            <p:nvPr/>
          </p:nvSpPr>
          <p:spPr bwMode="auto">
            <a:xfrm>
              <a:off x="3456" y="2160"/>
              <a:ext cx="1104" cy="768"/>
            </a:xfrm>
            <a:prstGeom prst="ellipse">
              <a:avLst/>
            </a:prstGeom>
            <a:noFill/>
            <a:ln w="38100" cap="rnd">
              <a:solidFill>
                <a:srgbClr val="33CCCC"/>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a:t>Initialized</a:t>
              </a:r>
            </a:p>
          </p:txBody>
        </p:sp>
        <p:sp>
          <p:nvSpPr>
            <p:cNvPr id="55308" name="AutoShape 16">
              <a:extLst>
                <a:ext uri="{FF2B5EF4-FFF2-40B4-BE49-F238E27FC236}">
                  <a16:creationId xmlns:a16="http://schemas.microsoft.com/office/drawing/2014/main" id="{B5FC1A23-EEB7-4D28-849A-E8A8BC8D893A}"/>
                </a:ext>
              </a:extLst>
            </p:cNvPr>
            <p:cNvSpPr>
              <a:spLocks noChangeArrowheads="1"/>
            </p:cNvSpPr>
            <p:nvPr/>
          </p:nvSpPr>
          <p:spPr bwMode="auto">
            <a:xfrm>
              <a:off x="4464" y="1920"/>
              <a:ext cx="720" cy="288"/>
            </a:xfrm>
            <a:prstGeom prst="roundRect">
              <a:avLst>
                <a:gd name="adj" fmla="val 16667"/>
              </a:avLst>
            </a:prstGeom>
            <a:gradFill rotWithShape="1">
              <a:gsLst>
                <a:gs pos="0">
                  <a:srgbClr val="33CCCC"/>
                </a:gs>
                <a:gs pos="100000">
                  <a:schemeClr val="bg1"/>
                </a:gs>
              </a:gsLst>
              <a:lin ang="5400000" scaled="1"/>
            </a:gradFill>
            <a:ln>
              <a:noFill/>
            </a:ln>
            <a:effectLst>
              <a:prstShdw prst="shdw17" dist="17961" dir="2700000">
                <a:srgbClr val="1F7A7A"/>
              </a:prstShdw>
            </a:effectLst>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i="0"/>
                <a:t>init()</a:t>
              </a:r>
            </a:p>
          </p:txBody>
        </p:sp>
        <p:sp>
          <p:nvSpPr>
            <p:cNvPr id="55309" name="Line 17">
              <a:extLst>
                <a:ext uri="{FF2B5EF4-FFF2-40B4-BE49-F238E27FC236}">
                  <a16:creationId xmlns:a16="http://schemas.microsoft.com/office/drawing/2014/main" id="{A9B9F8A6-719E-4EAF-B608-04619FE64811}"/>
                </a:ext>
              </a:extLst>
            </p:cNvPr>
            <p:cNvSpPr>
              <a:spLocks noChangeShapeType="1"/>
            </p:cNvSpPr>
            <p:nvPr/>
          </p:nvSpPr>
          <p:spPr bwMode="auto">
            <a:xfrm>
              <a:off x="4016" y="1920"/>
              <a:ext cx="0" cy="192"/>
            </a:xfrm>
            <a:prstGeom prst="line">
              <a:avLst/>
            </a:prstGeom>
            <a:noFill/>
            <a:ln w="76200">
              <a:pattFill prst="ltVert">
                <a:fgClr>
                  <a:srgbClr val="33CCCC"/>
                </a:fgClr>
                <a:bgClr>
                  <a:schemeClr val="tx1"/>
                </a:bgClr>
              </a:pattFill>
              <a:round/>
              <a:headEnd type="none" w="sm" len="sm"/>
              <a:tailEnd type="stealth" w="lg" len="sm"/>
            </a:ln>
            <a:extLst>
              <a:ext uri="{909E8E84-426E-40DD-AFC4-6F175D3DCCD1}">
                <a14:hiddenFill xmlns:a14="http://schemas.microsoft.com/office/drawing/2010/main">
                  <a:noFill/>
                </a14:hiddenFill>
              </a:ext>
            </a:extLst>
          </p:spPr>
          <p:txBody>
            <a:bodyPr/>
            <a:lstStyle/>
            <a:p>
              <a:endParaRPr lang="en-US"/>
            </a:p>
          </p:txBody>
        </p:sp>
        <p:sp>
          <p:nvSpPr>
            <p:cNvPr id="55310" name="Line 18">
              <a:extLst>
                <a:ext uri="{FF2B5EF4-FFF2-40B4-BE49-F238E27FC236}">
                  <a16:creationId xmlns:a16="http://schemas.microsoft.com/office/drawing/2014/main" id="{07A2FABA-09D7-4962-9A7F-3A0E4650879F}"/>
                </a:ext>
              </a:extLst>
            </p:cNvPr>
            <p:cNvSpPr>
              <a:spLocks noChangeShapeType="1"/>
            </p:cNvSpPr>
            <p:nvPr/>
          </p:nvSpPr>
          <p:spPr bwMode="auto">
            <a:xfrm>
              <a:off x="4032" y="2928"/>
              <a:ext cx="0" cy="192"/>
            </a:xfrm>
            <a:prstGeom prst="line">
              <a:avLst/>
            </a:prstGeom>
            <a:noFill/>
            <a:ln w="76200">
              <a:pattFill prst="ltVert">
                <a:fgClr>
                  <a:srgbClr val="33CCCC"/>
                </a:fgClr>
                <a:bgClr>
                  <a:schemeClr val="tx1"/>
                </a:bgClr>
              </a:pattFill>
              <a:round/>
              <a:headEnd type="none" w="sm" len="sm"/>
              <a:tailEnd type="stealth" w="lg" len="sm"/>
            </a:ln>
            <a:extLst>
              <a:ext uri="{909E8E84-426E-40DD-AFC4-6F175D3DCCD1}">
                <a14:hiddenFill xmlns:a14="http://schemas.microsoft.com/office/drawing/2010/main">
                  <a:noFill/>
                </a14:hiddenFill>
              </a:ext>
            </a:extLst>
          </p:spPr>
          <p:txBody>
            <a:bodyPr/>
            <a:lstStyle/>
            <a:p>
              <a:endParaRPr lang="en-US"/>
            </a:p>
          </p:txBody>
        </p:sp>
        <p:sp>
          <p:nvSpPr>
            <p:cNvPr id="55311" name="Line 19">
              <a:extLst>
                <a:ext uri="{FF2B5EF4-FFF2-40B4-BE49-F238E27FC236}">
                  <a16:creationId xmlns:a16="http://schemas.microsoft.com/office/drawing/2014/main" id="{D4134F52-3536-40EB-977E-75232A484B97}"/>
                </a:ext>
              </a:extLst>
            </p:cNvPr>
            <p:cNvSpPr>
              <a:spLocks noChangeShapeType="1"/>
            </p:cNvSpPr>
            <p:nvPr/>
          </p:nvSpPr>
          <p:spPr bwMode="auto">
            <a:xfrm>
              <a:off x="3744" y="2880"/>
              <a:ext cx="0" cy="240"/>
            </a:xfrm>
            <a:prstGeom prst="line">
              <a:avLst/>
            </a:prstGeom>
            <a:noFill/>
            <a:ln w="76200">
              <a:pattFill prst="ltVert">
                <a:fgClr>
                  <a:srgbClr val="33CCCC"/>
                </a:fgClr>
                <a:bgClr>
                  <a:schemeClr val="tx1"/>
                </a:bgClr>
              </a:pattFill>
              <a:round/>
              <a:headEnd type="none" w="sm" len="sm"/>
              <a:tailEnd type="stealth" w="lg" len="sm"/>
            </a:ln>
            <a:extLst>
              <a:ext uri="{909E8E84-426E-40DD-AFC4-6F175D3DCCD1}">
                <a14:hiddenFill xmlns:a14="http://schemas.microsoft.com/office/drawing/2010/main">
                  <a:noFill/>
                </a14:hiddenFill>
              </a:ext>
            </a:extLst>
          </p:spPr>
          <p:txBody>
            <a:bodyPr/>
            <a:lstStyle/>
            <a:p>
              <a:endParaRPr lang="en-US"/>
            </a:p>
          </p:txBody>
        </p:sp>
        <p:sp>
          <p:nvSpPr>
            <p:cNvPr id="55312" name="Line 20">
              <a:extLst>
                <a:ext uri="{FF2B5EF4-FFF2-40B4-BE49-F238E27FC236}">
                  <a16:creationId xmlns:a16="http://schemas.microsoft.com/office/drawing/2014/main" id="{770BE2AC-A3E3-474E-AFC2-9F0921BA40D4}"/>
                </a:ext>
              </a:extLst>
            </p:cNvPr>
            <p:cNvSpPr>
              <a:spLocks noChangeShapeType="1"/>
            </p:cNvSpPr>
            <p:nvPr/>
          </p:nvSpPr>
          <p:spPr bwMode="auto">
            <a:xfrm>
              <a:off x="4320" y="2880"/>
              <a:ext cx="0" cy="240"/>
            </a:xfrm>
            <a:prstGeom prst="line">
              <a:avLst/>
            </a:prstGeom>
            <a:noFill/>
            <a:ln w="76200">
              <a:pattFill prst="ltVert">
                <a:fgClr>
                  <a:srgbClr val="33CCCC"/>
                </a:fgClr>
                <a:bgClr>
                  <a:schemeClr val="tx1"/>
                </a:bgClr>
              </a:pattFill>
              <a:round/>
              <a:headEnd type="none" w="sm" len="sm"/>
              <a:tailEnd type="stealth" w="lg" len="sm"/>
            </a:ln>
            <a:extLst>
              <a:ext uri="{909E8E84-426E-40DD-AFC4-6F175D3DCCD1}">
                <a14:hiddenFill xmlns:a14="http://schemas.microsoft.com/office/drawing/2010/main">
                  <a:noFill/>
                </a14:hiddenFill>
              </a:ext>
            </a:extLst>
          </p:spPr>
          <p:txBody>
            <a:bodyPr/>
            <a:lstStyle/>
            <a:p>
              <a:endParaRPr lang="en-US"/>
            </a:p>
          </p:txBody>
        </p:sp>
        <p:sp>
          <p:nvSpPr>
            <p:cNvPr id="55313" name="AutoShape 21">
              <a:extLst>
                <a:ext uri="{FF2B5EF4-FFF2-40B4-BE49-F238E27FC236}">
                  <a16:creationId xmlns:a16="http://schemas.microsoft.com/office/drawing/2014/main" id="{3075FF1F-483B-4DA3-B556-825136F9BA9C}"/>
                </a:ext>
              </a:extLst>
            </p:cNvPr>
            <p:cNvSpPr>
              <a:spLocks noChangeArrowheads="1"/>
            </p:cNvSpPr>
            <p:nvPr/>
          </p:nvSpPr>
          <p:spPr bwMode="auto">
            <a:xfrm>
              <a:off x="4512" y="2832"/>
              <a:ext cx="720" cy="288"/>
            </a:xfrm>
            <a:prstGeom prst="roundRect">
              <a:avLst>
                <a:gd name="adj" fmla="val 16667"/>
              </a:avLst>
            </a:prstGeom>
            <a:gradFill rotWithShape="1">
              <a:gsLst>
                <a:gs pos="0">
                  <a:srgbClr val="33CCCC"/>
                </a:gs>
                <a:gs pos="100000">
                  <a:schemeClr val="bg1"/>
                </a:gs>
              </a:gsLst>
              <a:lin ang="5400000" scaled="1"/>
            </a:gradFill>
            <a:ln>
              <a:noFill/>
            </a:ln>
            <a:effectLst>
              <a:prstShdw prst="shdw17" dist="17961" dir="2700000">
                <a:srgbClr val="1F7A7A"/>
              </a:prstShdw>
            </a:effectLst>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i="0"/>
                <a:t>service()</a:t>
              </a:r>
            </a:p>
          </p:txBody>
        </p:sp>
        <p:sp>
          <p:nvSpPr>
            <p:cNvPr id="55314" name="AutoShape 22">
              <a:extLst>
                <a:ext uri="{FF2B5EF4-FFF2-40B4-BE49-F238E27FC236}">
                  <a16:creationId xmlns:a16="http://schemas.microsoft.com/office/drawing/2014/main" id="{46D234CA-A640-42E5-ADCD-408CF7E5BE91}"/>
                </a:ext>
              </a:extLst>
            </p:cNvPr>
            <p:cNvSpPr>
              <a:spLocks noChangeArrowheads="1"/>
            </p:cNvSpPr>
            <p:nvPr/>
          </p:nvSpPr>
          <p:spPr bwMode="auto">
            <a:xfrm>
              <a:off x="4992" y="3600"/>
              <a:ext cx="720" cy="288"/>
            </a:xfrm>
            <a:prstGeom prst="roundRect">
              <a:avLst>
                <a:gd name="adj" fmla="val 16667"/>
              </a:avLst>
            </a:prstGeom>
            <a:gradFill rotWithShape="1">
              <a:gsLst>
                <a:gs pos="0">
                  <a:srgbClr val="33CCCC"/>
                </a:gs>
                <a:gs pos="100000">
                  <a:schemeClr val="bg1"/>
                </a:gs>
              </a:gsLst>
              <a:lin ang="5400000" scaled="1"/>
            </a:gradFill>
            <a:ln w="28575">
              <a:solidFill>
                <a:srgbClr val="FF9900"/>
              </a:solidFill>
              <a:round/>
              <a:headEnd type="none" w="sm" len="sm"/>
              <a:tailEnd type="none" w="sm" len="sm"/>
            </a:ln>
            <a:effectLst>
              <a:prstShdw prst="shdw17" dist="17961" dir="2700000">
                <a:srgbClr val="995C00"/>
              </a:prstShdw>
            </a:effec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i="0"/>
                <a:t>doXXX()</a:t>
              </a:r>
            </a:p>
          </p:txBody>
        </p:sp>
        <p:sp>
          <p:nvSpPr>
            <p:cNvPr id="847895" name="AutoShape 23">
              <a:extLst>
                <a:ext uri="{FF2B5EF4-FFF2-40B4-BE49-F238E27FC236}">
                  <a16:creationId xmlns:a16="http://schemas.microsoft.com/office/drawing/2014/main" id="{B45B42B3-B46A-4B3F-8EDF-AE1B8E63D96C}"/>
                </a:ext>
              </a:extLst>
            </p:cNvPr>
            <p:cNvSpPr>
              <a:spLocks noChangeArrowheads="1"/>
            </p:cNvSpPr>
            <p:nvPr/>
          </p:nvSpPr>
          <p:spPr bwMode="auto">
            <a:xfrm rot="1448091">
              <a:off x="4464" y="3659"/>
              <a:ext cx="336" cy="384"/>
            </a:xfrm>
            <a:prstGeom prst="curvedLeftArrow">
              <a:avLst>
                <a:gd name="adj1" fmla="val 13577"/>
                <a:gd name="adj2" fmla="val 42074"/>
                <a:gd name="adj3" fmla="val 20014"/>
              </a:avLst>
            </a:prstGeom>
            <a:gradFill rotWithShape="1">
              <a:gsLst>
                <a:gs pos="0">
                  <a:schemeClr val="tx1"/>
                </a:gs>
                <a:gs pos="50000">
                  <a:srgbClr val="5ED8D5"/>
                </a:gs>
                <a:gs pos="100000">
                  <a:schemeClr val="tx1"/>
                </a:gs>
              </a:gsLst>
              <a:lin ang="5400000" scaled="1"/>
            </a:gradFill>
            <a:ln w="12700">
              <a:solidFill>
                <a:srgbClr val="DCF6F5"/>
              </a:solidFill>
              <a:miter lim="800000"/>
              <a:headEnd type="none" w="sm" len="sm"/>
              <a:tailEnd type="none" w="sm" len="sm"/>
            </a:ln>
            <a:effectLst/>
          </p:spPr>
          <p:txBody>
            <a:bodyPr wrap="none" anchor="ctr"/>
            <a:lstStyle/>
            <a:p>
              <a:pPr>
                <a:defRPr/>
              </a:pPr>
              <a:endParaRPr lang="en-US"/>
            </a:p>
          </p:txBody>
        </p:sp>
        <p:sp>
          <p:nvSpPr>
            <p:cNvPr id="55316" name="Freeform 24">
              <a:extLst>
                <a:ext uri="{FF2B5EF4-FFF2-40B4-BE49-F238E27FC236}">
                  <a16:creationId xmlns:a16="http://schemas.microsoft.com/office/drawing/2014/main" id="{05EE71A5-3B1D-4270-86F5-F05C5648476A}"/>
                </a:ext>
              </a:extLst>
            </p:cNvPr>
            <p:cNvSpPr>
              <a:spLocks/>
            </p:cNvSpPr>
            <p:nvPr/>
          </p:nvSpPr>
          <p:spPr bwMode="auto">
            <a:xfrm>
              <a:off x="3186" y="1333"/>
              <a:ext cx="318" cy="1115"/>
            </a:xfrm>
            <a:custGeom>
              <a:avLst/>
              <a:gdLst>
                <a:gd name="T0" fmla="*/ 253 w 344"/>
                <a:gd name="T1" fmla="*/ 1126 h 1104"/>
                <a:gd name="T2" fmla="*/ 6 w 344"/>
                <a:gd name="T3" fmla="*/ 244 h 1104"/>
                <a:gd name="T4" fmla="*/ 294 w 344"/>
                <a:gd name="T5" fmla="*/ 0 h 1104"/>
                <a:gd name="T6" fmla="*/ 0 60000 65536"/>
                <a:gd name="T7" fmla="*/ 0 60000 65536"/>
                <a:gd name="T8" fmla="*/ 0 60000 65536"/>
                <a:gd name="T9" fmla="*/ 0 w 344"/>
                <a:gd name="T10" fmla="*/ 0 h 1104"/>
                <a:gd name="T11" fmla="*/ 344 w 344"/>
                <a:gd name="T12" fmla="*/ 1104 h 1104"/>
              </a:gdLst>
              <a:ahLst/>
              <a:cxnLst>
                <a:cxn ang="T6">
                  <a:pos x="T0" y="T1"/>
                </a:cxn>
                <a:cxn ang="T7">
                  <a:pos x="T2" y="T3"/>
                </a:cxn>
                <a:cxn ang="T8">
                  <a:pos x="T4" y="T5"/>
                </a:cxn>
              </a:cxnLst>
              <a:rect l="T9" t="T10" r="T11" b="T12"/>
              <a:pathLst>
                <a:path w="344" h="1104">
                  <a:moveTo>
                    <a:pt x="296" y="1104"/>
                  </a:moveTo>
                  <a:cubicBezTo>
                    <a:pt x="148" y="764"/>
                    <a:pt x="0" y="424"/>
                    <a:pt x="8" y="240"/>
                  </a:cubicBezTo>
                  <a:cubicBezTo>
                    <a:pt x="16" y="56"/>
                    <a:pt x="288" y="40"/>
                    <a:pt x="344" y="0"/>
                  </a:cubicBezTo>
                </a:path>
              </a:pathLst>
            </a:custGeom>
            <a:noFill/>
            <a:ln w="25400">
              <a:solidFill>
                <a:schemeClr val="tx1"/>
              </a:solidFill>
              <a:round/>
              <a:headEnd type="none" w="sm" len="sm"/>
              <a:tailEnd type="arrow" w="lg" len="med"/>
            </a:ln>
            <a:extLst>
              <a:ext uri="{909E8E84-426E-40DD-AFC4-6F175D3DCCD1}">
                <a14:hiddenFill xmlns:a14="http://schemas.microsoft.com/office/drawing/2010/main">
                  <a:solidFill>
                    <a:srgbClr val="FFFFFF"/>
                  </a:solidFill>
                </a14:hiddenFill>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55317" name="Freeform 25">
              <a:extLst>
                <a:ext uri="{FF2B5EF4-FFF2-40B4-BE49-F238E27FC236}">
                  <a16:creationId xmlns:a16="http://schemas.microsoft.com/office/drawing/2014/main" id="{B1FAC64F-2658-4505-8179-8BBD77F26541}"/>
                </a:ext>
              </a:extLst>
            </p:cNvPr>
            <p:cNvSpPr>
              <a:spLocks/>
            </p:cNvSpPr>
            <p:nvPr/>
          </p:nvSpPr>
          <p:spPr bwMode="auto">
            <a:xfrm>
              <a:off x="3024" y="1344"/>
              <a:ext cx="432" cy="2304"/>
            </a:xfrm>
            <a:custGeom>
              <a:avLst/>
              <a:gdLst>
                <a:gd name="T0" fmla="*/ 432 w 432"/>
                <a:gd name="T1" fmla="*/ 2304 h 2304"/>
                <a:gd name="T2" fmla="*/ 0 w 432"/>
                <a:gd name="T3" fmla="*/ 384 h 2304"/>
                <a:gd name="T4" fmla="*/ 432 w 432"/>
                <a:gd name="T5" fmla="*/ 0 h 2304"/>
                <a:gd name="T6" fmla="*/ 0 60000 65536"/>
                <a:gd name="T7" fmla="*/ 0 60000 65536"/>
                <a:gd name="T8" fmla="*/ 0 60000 65536"/>
                <a:gd name="T9" fmla="*/ 0 w 432"/>
                <a:gd name="T10" fmla="*/ 0 h 2304"/>
                <a:gd name="T11" fmla="*/ 432 w 432"/>
                <a:gd name="T12" fmla="*/ 2304 h 2304"/>
              </a:gdLst>
              <a:ahLst/>
              <a:cxnLst>
                <a:cxn ang="T6">
                  <a:pos x="T0" y="T1"/>
                </a:cxn>
                <a:cxn ang="T7">
                  <a:pos x="T2" y="T3"/>
                </a:cxn>
                <a:cxn ang="T8">
                  <a:pos x="T4" y="T5"/>
                </a:cxn>
              </a:cxnLst>
              <a:rect l="T9" t="T10" r="T11" b="T12"/>
              <a:pathLst>
                <a:path w="432" h="2304">
                  <a:moveTo>
                    <a:pt x="432" y="2304"/>
                  </a:moveTo>
                  <a:cubicBezTo>
                    <a:pt x="216" y="1536"/>
                    <a:pt x="0" y="768"/>
                    <a:pt x="0" y="384"/>
                  </a:cubicBezTo>
                  <a:cubicBezTo>
                    <a:pt x="0" y="0"/>
                    <a:pt x="360" y="64"/>
                    <a:pt x="432" y="0"/>
                  </a:cubicBez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55318" name="AutoShape 26">
              <a:extLst>
                <a:ext uri="{FF2B5EF4-FFF2-40B4-BE49-F238E27FC236}">
                  <a16:creationId xmlns:a16="http://schemas.microsoft.com/office/drawing/2014/main" id="{109A4835-1BEA-49F2-B131-4C54F24B8478}"/>
                </a:ext>
              </a:extLst>
            </p:cNvPr>
            <p:cNvSpPr>
              <a:spLocks noChangeArrowheads="1"/>
            </p:cNvSpPr>
            <p:nvPr/>
          </p:nvSpPr>
          <p:spPr bwMode="auto">
            <a:xfrm>
              <a:off x="2688" y="1872"/>
              <a:ext cx="720" cy="288"/>
            </a:xfrm>
            <a:prstGeom prst="roundRect">
              <a:avLst>
                <a:gd name="adj" fmla="val 16667"/>
              </a:avLst>
            </a:prstGeom>
            <a:gradFill rotWithShape="1">
              <a:gsLst>
                <a:gs pos="0">
                  <a:srgbClr val="33CCCC"/>
                </a:gs>
                <a:gs pos="100000">
                  <a:schemeClr val="bg1"/>
                </a:gs>
              </a:gsLst>
              <a:lin ang="5400000" scaled="1"/>
            </a:gradFill>
            <a:ln>
              <a:noFill/>
            </a:ln>
            <a:effectLst>
              <a:prstShdw prst="shdw17" dist="17961" dir="2700000">
                <a:srgbClr val="1F7A7A"/>
              </a:prstShdw>
            </a:effectLst>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i="0"/>
                <a:t>destroy()</a:t>
              </a: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a:extLst>
              <a:ext uri="{FF2B5EF4-FFF2-40B4-BE49-F238E27FC236}">
                <a16:creationId xmlns:a16="http://schemas.microsoft.com/office/drawing/2014/main" id="{EEDC7569-C583-4A9F-86B1-682308B78046}"/>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32C107F5-5834-4487-BD10-BC8824A57BF4}" type="slidenum">
              <a:rPr lang="en-US" altLang="en-US" sz="1000" i="0">
                <a:solidFill>
                  <a:srgbClr val="FFFFFF"/>
                </a:solidFill>
              </a:rPr>
              <a:pPr algn="l" eaLnBrk="1" hangingPunct="1"/>
              <a:t>55</a:t>
            </a:fld>
            <a:endParaRPr lang="en-US" altLang="en-US" sz="1000" i="0">
              <a:solidFill>
                <a:srgbClr val="FFFFFF"/>
              </a:solidFill>
            </a:endParaRPr>
          </a:p>
        </p:txBody>
      </p:sp>
      <p:sp>
        <p:nvSpPr>
          <p:cNvPr id="848902" name="Rectangle 6">
            <a:extLst>
              <a:ext uri="{FF2B5EF4-FFF2-40B4-BE49-F238E27FC236}">
                <a16:creationId xmlns:a16="http://schemas.microsoft.com/office/drawing/2014/main" id="{CBC74D15-9297-43F8-B130-9BD19E416C7E}"/>
              </a:ext>
            </a:extLst>
          </p:cNvPr>
          <p:cNvSpPr>
            <a:spLocks noGrp="1" noChangeArrowheads="1"/>
          </p:cNvSpPr>
          <p:nvPr>
            <p:ph type="title" idx="4294967295"/>
          </p:nvPr>
        </p:nvSpPr>
        <p:spPr>
          <a:xfrm>
            <a:off x="1524000" y="871539"/>
            <a:ext cx="9144000" cy="498475"/>
          </a:xfrm>
          <a:prstGeom prst="rect">
            <a:avLst/>
          </a:prstGeom>
          <a:effectLst>
            <a:outerShdw dist="17961" dir="2700000" algn="ctr" rotWithShape="0">
              <a:srgbClr val="ACB6FC">
                <a:gamma/>
                <a:shade val="60000"/>
                <a:invGamma/>
              </a:srgbClr>
            </a:outerShdw>
          </a:effectLst>
        </p:spPr>
        <p:txBody>
          <a:bodyPr>
            <a:normAutofit fontScale="90000"/>
          </a:bodyPr>
          <a:lstStyle/>
          <a:p>
            <a:pPr eaLnBrk="1" hangingPunct="1">
              <a:defRPr/>
            </a:pPr>
            <a:r>
              <a:rPr lang="en-US"/>
              <a:t>Life Cycle of an Servlet (Contd.)</a:t>
            </a:r>
          </a:p>
        </p:txBody>
      </p:sp>
      <p:sp>
        <p:nvSpPr>
          <p:cNvPr id="56324" name="Rectangle 24">
            <a:extLst>
              <a:ext uri="{FF2B5EF4-FFF2-40B4-BE49-F238E27FC236}">
                <a16:creationId xmlns:a16="http://schemas.microsoft.com/office/drawing/2014/main" id="{96480EC9-E246-448D-81B0-5CF3558764D6}"/>
              </a:ext>
            </a:extLst>
          </p:cNvPr>
          <p:cNvSpPr>
            <a:spLocks noChangeArrowheads="1"/>
          </p:cNvSpPr>
          <p:nvPr/>
        </p:nvSpPr>
        <p:spPr bwMode="auto">
          <a:xfrm>
            <a:off x="1676400" y="1752600"/>
            <a:ext cx="3581400" cy="1066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r>
              <a:rPr lang="en-US" altLang="en-US" b="0" i="0"/>
              <a:t>A server may unload a servlet instance if its running incorrectly, or if the servlet has been idle for some time. Before it removes the servlet, it calls the </a:t>
            </a:r>
            <a:r>
              <a:rPr lang="en-US" altLang="en-US" i="0">
                <a:solidFill>
                  <a:srgbClr val="0000FF"/>
                </a:solidFill>
              </a:rPr>
              <a:t>destroy() </a:t>
            </a:r>
            <a:r>
              <a:rPr lang="en-US" altLang="en-US" b="0" i="0"/>
              <a:t>method. This provides the servlet with the opportunity to perform cleanup operations such as </a:t>
            </a:r>
            <a:r>
              <a:rPr lang="en-US" altLang="en-US"/>
              <a:t>closing database connections</a:t>
            </a:r>
            <a:r>
              <a:rPr lang="en-US" altLang="en-US" b="0" i="0"/>
              <a:t>, </a:t>
            </a:r>
            <a:r>
              <a:rPr lang="en-US" altLang="en-US"/>
              <a:t>writing cookie lists</a:t>
            </a:r>
            <a:r>
              <a:rPr lang="en-US" altLang="en-US" b="0" i="0"/>
              <a:t>, and </a:t>
            </a:r>
            <a:r>
              <a:rPr lang="en-US" altLang="en-US"/>
              <a:t>halting background threads</a:t>
            </a:r>
            <a:r>
              <a:rPr lang="en-US" altLang="en-US" b="0" i="0"/>
              <a:t> before it is destroyed.</a:t>
            </a:r>
            <a:endParaRPr lang="en-US" altLang="en-US" i="0"/>
          </a:p>
        </p:txBody>
      </p:sp>
      <p:grpSp>
        <p:nvGrpSpPr>
          <p:cNvPr id="56325" name="Group 26">
            <a:extLst>
              <a:ext uri="{FF2B5EF4-FFF2-40B4-BE49-F238E27FC236}">
                <a16:creationId xmlns:a16="http://schemas.microsoft.com/office/drawing/2014/main" id="{EE0CAD35-3A33-49A2-8F82-73D009762D78}"/>
              </a:ext>
            </a:extLst>
          </p:cNvPr>
          <p:cNvGrpSpPr>
            <a:grpSpLocks/>
          </p:cNvGrpSpPr>
          <p:nvPr/>
        </p:nvGrpSpPr>
        <p:grpSpPr bwMode="auto">
          <a:xfrm>
            <a:off x="5334000" y="1752600"/>
            <a:ext cx="5334000" cy="4724400"/>
            <a:chOff x="2400" y="1104"/>
            <a:chExt cx="3360" cy="2976"/>
          </a:xfrm>
        </p:grpSpPr>
        <p:sp>
          <p:nvSpPr>
            <p:cNvPr id="56326" name="Rectangle 27">
              <a:extLst>
                <a:ext uri="{FF2B5EF4-FFF2-40B4-BE49-F238E27FC236}">
                  <a16:creationId xmlns:a16="http://schemas.microsoft.com/office/drawing/2014/main" id="{1555E5FD-FE85-4525-A3C2-C4D9E57C8C7F}"/>
                </a:ext>
              </a:extLst>
            </p:cNvPr>
            <p:cNvSpPr>
              <a:spLocks noChangeArrowheads="1"/>
            </p:cNvSpPr>
            <p:nvPr/>
          </p:nvSpPr>
          <p:spPr bwMode="auto">
            <a:xfrm>
              <a:off x="2400" y="1104"/>
              <a:ext cx="3360" cy="2976"/>
            </a:xfrm>
            <a:prstGeom prst="rect">
              <a:avLst/>
            </a:prstGeom>
            <a:gradFill rotWithShape="1">
              <a:gsLst>
                <a:gs pos="0">
                  <a:srgbClr val="DCF6F5"/>
                </a:gs>
                <a:gs pos="100000">
                  <a:schemeClr val="bg1"/>
                </a:gs>
              </a:gsLst>
              <a:lin ang="5400000" scaled="1"/>
            </a:gradFill>
            <a:ln>
              <a:noFill/>
            </a:ln>
            <a:effectLst>
              <a:prstShdw prst="shdw17" dist="17961" dir="2700000">
                <a:srgbClr val="849493"/>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56327" name="Oval 28">
              <a:extLst>
                <a:ext uri="{FF2B5EF4-FFF2-40B4-BE49-F238E27FC236}">
                  <a16:creationId xmlns:a16="http://schemas.microsoft.com/office/drawing/2014/main" id="{73F9649B-2B84-4C7F-8D97-90D98DCDCDF7}"/>
                </a:ext>
              </a:extLst>
            </p:cNvPr>
            <p:cNvSpPr>
              <a:spLocks noChangeArrowheads="1"/>
            </p:cNvSpPr>
            <p:nvPr/>
          </p:nvSpPr>
          <p:spPr bwMode="auto">
            <a:xfrm>
              <a:off x="3456" y="1152"/>
              <a:ext cx="1104" cy="768"/>
            </a:xfrm>
            <a:prstGeom prst="ellipse">
              <a:avLst/>
            </a:prstGeom>
            <a:noFill/>
            <a:ln w="38100" cap="rnd">
              <a:solidFill>
                <a:srgbClr val="33CCCC"/>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a:t>Does Not Exist</a:t>
              </a:r>
            </a:p>
          </p:txBody>
        </p:sp>
        <p:sp>
          <p:nvSpPr>
            <p:cNvPr id="56328" name="Oval 29">
              <a:extLst>
                <a:ext uri="{FF2B5EF4-FFF2-40B4-BE49-F238E27FC236}">
                  <a16:creationId xmlns:a16="http://schemas.microsoft.com/office/drawing/2014/main" id="{8CD04AB6-A0E4-4480-AFB8-54988E34DB25}"/>
                </a:ext>
              </a:extLst>
            </p:cNvPr>
            <p:cNvSpPr>
              <a:spLocks noChangeArrowheads="1"/>
            </p:cNvSpPr>
            <p:nvPr/>
          </p:nvSpPr>
          <p:spPr bwMode="auto">
            <a:xfrm>
              <a:off x="3456" y="3168"/>
              <a:ext cx="1104" cy="768"/>
            </a:xfrm>
            <a:prstGeom prst="ellipse">
              <a:avLst/>
            </a:prstGeom>
            <a:noFill/>
            <a:ln w="38100" cap="rnd">
              <a:solidFill>
                <a:srgbClr val="33CCCC"/>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a:t>Servicing Requests</a:t>
              </a:r>
            </a:p>
          </p:txBody>
        </p:sp>
        <p:sp>
          <p:nvSpPr>
            <p:cNvPr id="56329" name="Oval 30">
              <a:extLst>
                <a:ext uri="{FF2B5EF4-FFF2-40B4-BE49-F238E27FC236}">
                  <a16:creationId xmlns:a16="http://schemas.microsoft.com/office/drawing/2014/main" id="{9861317C-4A47-41FA-B694-17BE96C13849}"/>
                </a:ext>
              </a:extLst>
            </p:cNvPr>
            <p:cNvSpPr>
              <a:spLocks noChangeArrowheads="1"/>
            </p:cNvSpPr>
            <p:nvPr/>
          </p:nvSpPr>
          <p:spPr bwMode="auto">
            <a:xfrm>
              <a:off x="3456" y="2160"/>
              <a:ext cx="1104" cy="768"/>
            </a:xfrm>
            <a:prstGeom prst="ellipse">
              <a:avLst/>
            </a:prstGeom>
            <a:noFill/>
            <a:ln w="38100" cap="rnd">
              <a:solidFill>
                <a:srgbClr val="33CCCC"/>
              </a:solidFill>
              <a:prstDash val="sysDot"/>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a:t>Initialized</a:t>
              </a:r>
            </a:p>
          </p:txBody>
        </p:sp>
        <p:sp>
          <p:nvSpPr>
            <p:cNvPr id="56330" name="AutoShape 31">
              <a:extLst>
                <a:ext uri="{FF2B5EF4-FFF2-40B4-BE49-F238E27FC236}">
                  <a16:creationId xmlns:a16="http://schemas.microsoft.com/office/drawing/2014/main" id="{940A3BC2-0561-4BC1-9C8C-1BCD54DAC63C}"/>
                </a:ext>
              </a:extLst>
            </p:cNvPr>
            <p:cNvSpPr>
              <a:spLocks noChangeArrowheads="1"/>
            </p:cNvSpPr>
            <p:nvPr/>
          </p:nvSpPr>
          <p:spPr bwMode="auto">
            <a:xfrm>
              <a:off x="4464" y="1920"/>
              <a:ext cx="720" cy="288"/>
            </a:xfrm>
            <a:prstGeom prst="roundRect">
              <a:avLst>
                <a:gd name="adj" fmla="val 16667"/>
              </a:avLst>
            </a:prstGeom>
            <a:gradFill rotWithShape="1">
              <a:gsLst>
                <a:gs pos="0">
                  <a:srgbClr val="33CCCC"/>
                </a:gs>
                <a:gs pos="100000">
                  <a:schemeClr val="bg1"/>
                </a:gs>
              </a:gsLst>
              <a:lin ang="5400000" scaled="1"/>
            </a:gradFill>
            <a:ln>
              <a:noFill/>
            </a:ln>
            <a:effectLst>
              <a:prstShdw prst="shdw17" dist="17961" dir="2700000">
                <a:srgbClr val="1F7A7A"/>
              </a:prstShdw>
            </a:effectLst>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i="0"/>
                <a:t>init()</a:t>
              </a:r>
            </a:p>
          </p:txBody>
        </p:sp>
        <p:sp>
          <p:nvSpPr>
            <p:cNvPr id="56331" name="Line 32">
              <a:extLst>
                <a:ext uri="{FF2B5EF4-FFF2-40B4-BE49-F238E27FC236}">
                  <a16:creationId xmlns:a16="http://schemas.microsoft.com/office/drawing/2014/main" id="{762C73C8-EED1-47E4-8B7F-432B410F3433}"/>
                </a:ext>
              </a:extLst>
            </p:cNvPr>
            <p:cNvSpPr>
              <a:spLocks noChangeShapeType="1"/>
            </p:cNvSpPr>
            <p:nvPr/>
          </p:nvSpPr>
          <p:spPr bwMode="auto">
            <a:xfrm>
              <a:off x="4016" y="1920"/>
              <a:ext cx="0" cy="192"/>
            </a:xfrm>
            <a:prstGeom prst="line">
              <a:avLst/>
            </a:prstGeom>
            <a:noFill/>
            <a:ln w="76200">
              <a:pattFill prst="ltVert">
                <a:fgClr>
                  <a:srgbClr val="33CCCC"/>
                </a:fgClr>
                <a:bgClr>
                  <a:schemeClr val="tx1"/>
                </a:bgClr>
              </a:pattFill>
              <a:round/>
              <a:headEnd type="none" w="sm" len="sm"/>
              <a:tailEnd type="stealth" w="lg" len="sm"/>
            </a:ln>
            <a:extLst>
              <a:ext uri="{909E8E84-426E-40DD-AFC4-6F175D3DCCD1}">
                <a14:hiddenFill xmlns:a14="http://schemas.microsoft.com/office/drawing/2010/main">
                  <a:noFill/>
                </a14:hiddenFill>
              </a:ext>
            </a:extLst>
          </p:spPr>
          <p:txBody>
            <a:bodyPr/>
            <a:lstStyle/>
            <a:p>
              <a:endParaRPr lang="en-US"/>
            </a:p>
          </p:txBody>
        </p:sp>
        <p:sp>
          <p:nvSpPr>
            <p:cNvPr id="56332" name="Line 33">
              <a:extLst>
                <a:ext uri="{FF2B5EF4-FFF2-40B4-BE49-F238E27FC236}">
                  <a16:creationId xmlns:a16="http://schemas.microsoft.com/office/drawing/2014/main" id="{26AF916A-F028-40F8-8181-580AF5772CCE}"/>
                </a:ext>
              </a:extLst>
            </p:cNvPr>
            <p:cNvSpPr>
              <a:spLocks noChangeShapeType="1"/>
            </p:cNvSpPr>
            <p:nvPr/>
          </p:nvSpPr>
          <p:spPr bwMode="auto">
            <a:xfrm>
              <a:off x="4032" y="2928"/>
              <a:ext cx="0" cy="192"/>
            </a:xfrm>
            <a:prstGeom prst="line">
              <a:avLst/>
            </a:prstGeom>
            <a:noFill/>
            <a:ln w="76200">
              <a:pattFill prst="ltVert">
                <a:fgClr>
                  <a:srgbClr val="33CCCC"/>
                </a:fgClr>
                <a:bgClr>
                  <a:schemeClr val="tx1"/>
                </a:bgClr>
              </a:pattFill>
              <a:round/>
              <a:headEnd type="none" w="sm" len="sm"/>
              <a:tailEnd type="stealth" w="lg" len="sm"/>
            </a:ln>
            <a:extLst>
              <a:ext uri="{909E8E84-426E-40DD-AFC4-6F175D3DCCD1}">
                <a14:hiddenFill xmlns:a14="http://schemas.microsoft.com/office/drawing/2010/main">
                  <a:noFill/>
                </a14:hiddenFill>
              </a:ext>
            </a:extLst>
          </p:spPr>
          <p:txBody>
            <a:bodyPr/>
            <a:lstStyle/>
            <a:p>
              <a:endParaRPr lang="en-US"/>
            </a:p>
          </p:txBody>
        </p:sp>
        <p:sp>
          <p:nvSpPr>
            <p:cNvPr id="56333" name="Line 34">
              <a:extLst>
                <a:ext uri="{FF2B5EF4-FFF2-40B4-BE49-F238E27FC236}">
                  <a16:creationId xmlns:a16="http://schemas.microsoft.com/office/drawing/2014/main" id="{B24591D0-A80D-42CE-871C-A81A07FE9C0C}"/>
                </a:ext>
              </a:extLst>
            </p:cNvPr>
            <p:cNvSpPr>
              <a:spLocks noChangeShapeType="1"/>
            </p:cNvSpPr>
            <p:nvPr/>
          </p:nvSpPr>
          <p:spPr bwMode="auto">
            <a:xfrm>
              <a:off x="3744" y="2880"/>
              <a:ext cx="0" cy="240"/>
            </a:xfrm>
            <a:prstGeom prst="line">
              <a:avLst/>
            </a:prstGeom>
            <a:noFill/>
            <a:ln w="76200">
              <a:pattFill prst="ltVert">
                <a:fgClr>
                  <a:srgbClr val="33CCCC"/>
                </a:fgClr>
                <a:bgClr>
                  <a:schemeClr val="tx1"/>
                </a:bgClr>
              </a:pattFill>
              <a:round/>
              <a:headEnd type="none" w="sm" len="sm"/>
              <a:tailEnd type="stealth" w="lg" len="sm"/>
            </a:ln>
            <a:extLst>
              <a:ext uri="{909E8E84-426E-40DD-AFC4-6F175D3DCCD1}">
                <a14:hiddenFill xmlns:a14="http://schemas.microsoft.com/office/drawing/2010/main">
                  <a:noFill/>
                </a14:hiddenFill>
              </a:ext>
            </a:extLst>
          </p:spPr>
          <p:txBody>
            <a:bodyPr/>
            <a:lstStyle/>
            <a:p>
              <a:endParaRPr lang="en-US"/>
            </a:p>
          </p:txBody>
        </p:sp>
        <p:sp>
          <p:nvSpPr>
            <p:cNvPr id="56334" name="Line 35">
              <a:extLst>
                <a:ext uri="{FF2B5EF4-FFF2-40B4-BE49-F238E27FC236}">
                  <a16:creationId xmlns:a16="http://schemas.microsoft.com/office/drawing/2014/main" id="{57BF2FB8-3B9B-4709-AC7B-6151BA47EB2E}"/>
                </a:ext>
              </a:extLst>
            </p:cNvPr>
            <p:cNvSpPr>
              <a:spLocks noChangeShapeType="1"/>
            </p:cNvSpPr>
            <p:nvPr/>
          </p:nvSpPr>
          <p:spPr bwMode="auto">
            <a:xfrm>
              <a:off x="4320" y="2880"/>
              <a:ext cx="0" cy="240"/>
            </a:xfrm>
            <a:prstGeom prst="line">
              <a:avLst/>
            </a:prstGeom>
            <a:noFill/>
            <a:ln w="76200">
              <a:pattFill prst="ltVert">
                <a:fgClr>
                  <a:srgbClr val="33CCCC"/>
                </a:fgClr>
                <a:bgClr>
                  <a:schemeClr val="tx1"/>
                </a:bgClr>
              </a:pattFill>
              <a:round/>
              <a:headEnd type="none" w="sm" len="sm"/>
              <a:tailEnd type="stealth" w="lg" len="sm"/>
            </a:ln>
            <a:extLst>
              <a:ext uri="{909E8E84-426E-40DD-AFC4-6F175D3DCCD1}">
                <a14:hiddenFill xmlns:a14="http://schemas.microsoft.com/office/drawing/2010/main">
                  <a:noFill/>
                </a14:hiddenFill>
              </a:ext>
            </a:extLst>
          </p:spPr>
          <p:txBody>
            <a:bodyPr/>
            <a:lstStyle/>
            <a:p>
              <a:endParaRPr lang="en-US"/>
            </a:p>
          </p:txBody>
        </p:sp>
        <p:sp>
          <p:nvSpPr>
            <p:cNvPr id="56335" name="AutoShape 36">
              <a:extLst>
                <a:ext uri="{FF2B5EF4-FFF2-40B4-BE49-F238E27FC236}">
                  <a16:creationId xmlns:a16="http://schemas.microsoft.com/office/drawing/2014/main" id="{9F74BECD-AD72-4D1F-B7AF-F7D69C81B9DC}"/>
                </a:ext>
              </a:extLst>
            </p:cNvPr>
            <p:cNvSpPr>
              <a:spLocks noChangeArrowheads="1"/>
            </p:cNvSpPr>
            <p:nvPr/>
          </p:nvSpPr>
          <p:spPr bwMode="auto">
            <a:xfrm>
              <a:off x="4512" y="2832"/>
              <a:ext cx="720" cy="288"/>
            </a:xfrm>
            <a:prstGeom prst="roundRect">
              <a:avLst>
                <a:gd name="adj" fmla="val 16667"/>
              </a:avLst>
            </a:prstGeom>
            <a:gradFill rotWithShape="1">
              <a:gsLst>
                <a:gs pos="0">
                  <a:srgbClr val="33CCCC"/>
                </a:gs>
                <a:gs pos="100000">
                  <a:schemeClr val="bg1"/>
                </a:gs>
              </a:gsLst>
              <a:lin ang="5400000" scaled="1"/>
            </a:gradFill>
            <a:ln>
              <a:noFill/>
            </a:ln>
            <a:effectLst>
              <a:prstShdw prst="shdw17" dist="17961" dir="2700000">
                <a:srgbClr val="1F7A7A"/>
              </a:prstShdw>
            </a:effectLst>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i="0"/>
                <a:t>service()</a:t>
              </a:r>
            </a:p>
          </p:txBody>
        </p:sp>
        <p:sp>
          <p:nvSpPr>
            <p:cNvPr id="56336" name="AutoShape 37">
              <a:extLst>
                <a:ext uri="{FF2B5EF4-FFF2-40B4-BE49-F238E27FC236}">
                  <a16:creationId xmlns:a16="http://schemas.microsoft.com/office/drawing/2014/main" id="{5E16FE85-739D-4712-9825-0A431236E2C8}"/>
                </a:ext>
              </a:extLst>
            </p:cNvPr>
            <p:cNvSpPr>
              <a:spLocks noChangeArrowheads="1"/>
            </p:cNvSpPr>
            <p:nvPr/>
          </p:nvSpPr>
          <p:spPr bwMode="auto">
            <a:xfrm>
              <a:off x="4992" y="3600"/>
              <a:ext cx="720" cy="288"/>
            </a:xfrm>
            <a:prstGeom prst="roundRect">
              <a:avLst>
                <a:gd name="adj" fmla="val 16667"/>
              </a:avLst>
            </a:prstGeom>
            <a:gradFill rotWithShape="1">
              <a:gsLst>
                <a:gs pos="0">
                  <a:srgbClr val="33CCCC"/>
                </a:gs>
                <a:gs pos="100000">
                  <a:schemeClr val="bg1"/>
                </a:gs>
              </a:gsLst>
              <a:lin ang="5400000" scaled="1"/>
            </a:gradFill>
            <a:ln>
              <a:noFill/>
            </a:ln>
            <a:effectLst>
              <a:prstShdw prst="shdw17" dist="17961" dir="2700000">
                <a:srgbClr val="1F7A7A"/>
              </a:prstShdw>
            </a:effectLst>
            <a:extLst>
              <a:ext uri="{91240B29-F687-4F45-9708-019B960494DF}">
                <a14:hiddenLine xmlns:a14="http://schemas.microsoft.com/office/drawing/2010/main" w="28575">
                  <a:solidFill>
                    <a:srgbClr val="000000"/>
                  </a:solidFill>
                  <a:round/>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i="0"/>
                <a:t>doXXX()</a:t>
              </a:r>
            </a:p>
          </p:txBody>
        </p:sp>
        <p:sp>
          <p:nvSpPr>
            <p:cNvPr id="848934" name="AutoShape 38">
              <a:extLst>
                <a:ext uri="{FF2B5EF4-FFF2-40B4-BE49-F238E27FC236}">
                  <a16:creationId xmlns:a16="http://schemas.microsoft.com/office/drawing/2014/main" id="{A392C127-D3A6-4B45-8707-FF1510040518}"/>
                </a:ext>
              </a:extLst>
            </p:cNvPr>
            <p:cNvSpPr>
              <a:spLocks noChangeArrowheads="1"/>
            </p:cNvSpPr>
            <p:nvPr/>
          </p:nvSpPr>
          <p:spPr bwMode="auto">
            <a:xfrm rot="1448091">
              <a:off x="4464" y="3659"/>
              <a:ext cx="336" cy="384"/>
            </a:xfrm>
            <a:prstGeom prst="curvedLeftArrow">
              <a:avLst>
                <a:gd name="adj1" fmla="val 13577"/>
                <a:gd name="adj2" fmla="val 42074"/>
                <a:gd name="adj3" fmla="val 20014"/>
              </a:avLst>
            </a:prstGeom>
            <a:gradFill rotWithShape="1">
              <a:gsLst>
                <a:gs pos="0">
                  <a:schemeClr val="tx1"/>
                </a:gs>
                <a:gs pos="50000">
                  <a:srgbClr val="5ED8D5"/>
                </a:gs>
                <a:gs pos="100000">
                  <a:schemeClr val="tx1"/>
                </a:gs>
              </a:gsLst>
              <a:lin ang="5400000" scaled="1"/>
            </a:gradFill>
            <a:ln w="12700">
              <a:solidFill>
                <a:srgbClr val="DCF6F5"/>
              </a:solidFill>
              <a:miter lim="800000"/>
              <a:headEnd type="none" w="sm" len="sm"/>
              <a:tailEnd type="none" w="sm" len="sm"/>
            </a:ln>
            <a:effectLst/>
          </p:spPr>
          <p:txBody>
            <a:bodyPr wrap="none" anchor="ctr"/>
            <a:lstStyle/>
            <a:p>
              <a:pPr>
                <a:defRPr/>
              </a:pPr>
              <a:endParaRPr lang="en-US"/>
            </a:p>
          </p:txBody>
        </p:sp>
        <p:sp>
          <p:nvSpPr>
            <p:cNvPr id="56338" name="Freeform 39">
              <a:extLst>
                <a:ext uri="{FF2B5EF4-FFF2-40B4-BE49-F238E27FC236}">
                  <a16:creationId xmlns:a16="http://schemas.microsoft.com/office/drawing/2014/main" id="{CAB76D80-83FF-4DC4-A62A-D96723E2342E}"/>
                </a:ext>
              </a:extLst>
            </p:cNvPr>
            <p:cNvSpPr>
              <a:spLocks/>
            </p:cNvSpPr>
            <p:nvPr/>
          </p:nvSpPr>
          <p:spPr bwMode="auto">
            <a:xfrm>
              <a:off x="3186" y="1333"/>
              <a:ext cx="318" cy="1115"/>
            </a:xfrm>
            <a:custGeom>
              <a:avLst/>
              <a:gdLst>
                <a:gd name="T0" fmla="*/ 253 w 344"/>
                <a:gd name="T1" fmla="*/ 1126 h 1104"/>
                <a:gd name="T2" fmla="*/ 6 w 344"/>
                <a:gd name="T3" fmla="*/ 244 h 1104"/>
                <a:gd name="T4" fmla="*/ 294 w 344"/>
                <a:gd name="T5" fmla="*/ 0 h 1104"/>
                <a:gd name="T6" fmla="*/ 0 60000 65536"/>
                <a:gd name="T7" fmla="*/ 0 60000 65536"/>
                <a:gd name="T8" fmla="*/ 0 60000 65536"/>
                <a:gd name="T9" fmla="*/ 0 w 344"/>
                <a:gd name="T10" fmla="*/ 0 h 1104"/>
                <a:gd name="T11" fmla="*/ 344 w 344"/>
                <a:gd name="T12" fmla="*/ 1104 h 1104"/>
              </a:gdLst>
              <a:ahLst/>
              <a:cxnLst>
                <a:cxn ang="T6">
                  <a:pos x="T0" y="T1"/>
                </a:cxn>
                <a:cxn ang="T7">
                  <a:pos x="T2" y="T3"/>
                </a:cxn>
                <a:cxn ang="T8">
                  <a:pos x="T4" y="T5"/>
                </a:cxn>
              </a:cxnLst>
              <a:rect l="T9" t="T10" r="T11" b="T12"/>
              <a:pathLst>
                <a:path w="344" h="1104">
                  <a:moveTo>
                    <a:pt x="296" y="1104"/>
                  </a:moveTo>
                  <a:cubicBezTo>
                    <a:pt x="148" y="764"/>
                    <a:pt x="0" y="424"/>
                    <a:pt x="8" y="240"/>
                  </a:cubicBezTo>
                  <a:cubicBezTo>
                    <a:pt x="16" y="56"/>
                    <a:pt x="288" y="40"/>
                    <a:pt x="344" y="0"/>
                  </a:cubicBezTo>
                </a:path>
              </a:pathLst>
            </a:custGeom>
            <a:noFill/>
            <a:ln w="25400">
              <a:solidFill>
                <a:schemeClr val="tx1"/>
              </a:solidFill>
              <a:round/>
              <a:headEnd type="none" w="sm" len="sm"/>
              <a:tailEnd type="arrow" w="lg" len="med"/>
            </a:ln>
            <a:extLst>
              <a:ext uri="{909E8E84-426E-40DD-AFC4-6F175D3DCCD1}">
                <a14:hiddenFill xmlns:a14="http://schemas.microsoft.com/office/drawing/2010/main">
                  <a:solidFill>
                    <a:srgbClr val="FFFFFF"/>
                  </a:solidFill>
                </a14:hiddenFill>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56339" name="Freeform 40">
              <a:extLst>
                <a:ext uri="{FF2B5EF4-FFF2-40B4-BE49-F238E27FC236}">
                  <a16:creationId xmlns:a16="http://schemas.microsoft.com/office/drawing/2014/main" id="{CA0BE958-00A5-41F4-AF49-6C7BAE351BE9}"/>
                </a:ext>
              </a:extLst>
            </p:cNvPr>
            <p:cNvSpPr>
              <a:spLocks/>
            </p:cNvSpPr>
            <p:nvPr/>
          </p:nvSpPr>
          <p:spPr bwMode="auto">
            <a:xfrm>
              <a:off x="3024" y="1344"/>
              <a:ext cx="432" cy="2304"/>
            </a:xfrm>
            <a:custGeom>
              <a:avLst/>
              <a:gdLst>
                <a:gd name="T0" fmla="*/ 432 w 432"/>
                <a:gd name="T1" fmla="*/ 2304 h 2304"/>
                <a:gd name="T2" fmla="*/ 0 w 432"/>
                <a:gd name="T3" fmla="*/ 384 h 2304"/>
                <a:gd name="T4" fmla="*/ 432 w 432"/>
                <a:gd name="T5" fmla="*/ 0 h 2304"/>
                <a:gd name="T6" fmla="*/ 0 60000 65536"/>
                <a:gd name="T7" fmla="*/ 0 60000 65536"/>
                <a:gd name="T8" fmla="*/ 0 60000 65536"/>
                <a:gd name="T9" fmla="*/ 0 w 432"/>
                <a:gd name="T10" fmla="*/ 0 h 2304"/>
                <a:gd name="T11" fmla="*/ 432 w 432"/>
                <a:gd name="T12" fmla="*/ 2304 h 2304"/>
              </a:gdLst>
              <a:ahLst/>
              <a:cxnLst>
                <a:cxn ang="T6">
                  <a:pos x="T0" y="T1"/>
                </a:cxn>
                <a:cxn ang="T7">
                  <a:pos x="T2" y="T3"/>
                </a:cxn>
                <a:cxn ang="T8">
                  <a:pos x="T4" y="T5"/>
                </a:cxn>
              </a:cxnLst>
              <a:rect l="T9" t="T10" r="T11" b="T12"/>
              <a:pathLst>
                <a:path w="432" h="2304">
                  <a:moveTo>
                    <a:pt x="432" y="2304"/>
                  </a:moveTo>
                  <a:cubicBezTo>
                    <a:pt x="216" y="1536"/>
                    <a:pt x="0" y="768"/>
                    <a:pt x="0" y="384"/>
                  </a:cubicBezTo>
                  <a:cubicBezTo>
                    <a:pt x="0" y="0"/>
                    <a:pt x="360" y="64"/>
                    <a:pt x="432" y="0"/>
                  </a:cubicBezTo>
                </a:path>
              </a:pathLst>
            </a:custGeom>
            <a:noFill/>
            <a:ln w="28575">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56340" name="AutoShape 41">
              <a:extLst>
                <a:ext uri="{FF2B5EF4-FFF2-40B4-BE49-F238E27FC236}">
                  <a16:creationId xmlns:a16="http://schemas.microsoft.com/office/drawing/2014/main" id="{6A78C06E-CD29-426F-BF3A-D33741521AE9}"/>
                </a:ext>
              </a:extLst>
            </p:cNvPr>
            <p:cNvSpPr>
              <a:spLocks noChangeArrowheads="1"/>
            </p:cNvSpPr>
            <p:nvPr/>
          </p:nvSpPr>
          <p:spPr bwMode="auto">
            <a:xfrm>
              <a:off x="2688" y="1872"/>
              <a:ext cx="720" cy="288"/>
            </a:xfrm>
            <a:prstGeom prst="roundRect">
              <a:avLst>
                <a:gd name="adj" fmla="val 16667"/>
              </a:avLst>
            </a:prstGeom>
            <a:gradFill rotWithShape="1">
              <a:gsLst>
                <a:gs pos="0">
                  <a:srgbClr val="33CCCC"/>
                </a:gs>
                <a:gs pos="100000">
                  <a:schemeClr val="bg1"/>
                </a:gs>
              </a:gsLst>
              <a:lin ang="5400000" scaled="1"/>
            </a:gradFill>
            <a:ln w="28575">
              <a:solidFill>
                <a:srgbClr val="FF9900"/>
              </a:solidFill>
              <a:round/>
              <a:headEnd type="none" w="sm" len="sm"/>
              <a:tailEnd type="none" w="sm" len="sm"/>
            </a:ln>
            <a:effectLst>
              <a:prstShdw prst="shdw17" dist="17961" dir="2700000">
                <a:srgbClr val="995C00"/>
              </a:prstShdw>
            </a:effec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i="0"/>
                <a:t>destroy()</a:t>
              </a: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3">
            <a:extLst>
              <a:ext uri="{FF2B5EF4-FFF2-40B4-BE49-F238E27FC236}">
                <a16:creationId xmlns:a16="http://schemas.microsoft.com/office/drawing/2014/main" id="{DDE4CBFB-F98B-408B-A393-6F25E9AA2B14}"/>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DA958E0F-E9D4-47A3-86AD-EB4E0457DEF5}" type="slidenum">
              <a:rPr lang="en-US" altLang="en-US" sz="1000" i="0">
                <a:solidFill>
                  <a:srgbClr val="FFFFFF"/>
                </a:solidFill>
              </a:rPr>
              <a:pPr algn="l" eaLnBrk="1" hangingPunct="1"/>
              <a:t>56</a:t>
            </a:fld>
            <a:endParaRPr lang="en-US" altLang="en-US" sz="1000" i="0">
              <a:solidFill>
                <a:srgbClr val="FFFFFF"/>
              </a:solidFill>
            </a:endParaRPr>
          </a:p>
        </p:txBody>
      </p:sp>
      <p:pic>
        <p:nvPicPr>
          <p:cNvPr id="57347" name="Picture 2">
            <a:extLst>
              <a:ext uri="{FF2B5EF4-FFF2-40B4-BE49-F238E27FC236}">
                <a16:creationId xmlns:a16="http://schemas.microsoft.com/office/drawing/2014/main" id="{EB3A53C6-10C3-4147-B8F4-DBB74A7259E4}"/>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1909" t="18918" r="3442" b="24451"/>
          <a:stretch>
            <a:fillRect/>
          </a:stretch>
        </p:blipFill>
        <p:spPr>
          <a:xfrm>
            <a:off x="1676400" y="1676400"/>
            <a:ext cx="8991600" cy="4800600"/>
          </a:xfrm>
          <a:noFill/>
        </p:spPr>
      </p:pic>
      <p:sp>
        <p:nvSpPr>
          <p:cNvPr id="1918979" name="Rectangle 3">
            <a:extLst>
              <a:ext uri="{FF2B5EF4-FFF2-40B4-BE49-F238E27FC236}">
                <a16:creationId xmlns:a16="http://schemas.microsoft.com/office/drawing/2014/main" id="{7C004C98-8E0A-43A1-979B-DAB3AFBE7AAB}"/>
              </a:ext>
            </a:extLst>
          </p:cNvPr>
          <p:cNvSpPr>
            <a:spLocks noGrp="1" noChangeArrowheads="1"/>
          </p:cNvSpPr>
          <p:nvPr>
            <p:ph type="title" idx="4294967295"/>
          </p:nvPr>
        </p:nvSpPr>
        <p:spPr>
          <a:xfrm>
            <a:off x="1524000" y="871539"/>
            <a:ext cx="9144000" cy="498475"/>
          </a:xfrm>
          <a:prstGeom prst="rect">
            <a:avLst/>
          </a:prstGeom>
          <a:effectLst>
            <a:outerShdw dist="17961" dir="2700000" algn="ctr" rotWithShape="0">
              <a:srgbClr val="ACB6FC">
                <a:gamma/>
                <a:shade val="60000"/>
                <a:invGamma/>
              </a:srgbClr>
            </a:outerShdw>
          </a:effectLst>
        </p:spPr>
        <p:txBody>
          <a:bodyPr>
            <a:normAutofit fontScale="90000"/>
          </a:bodyPr>
          <a:lstStyle/>
          <a:p>
            <a:pPr eaLnBrk="1" hangingPunct="1">
              <a:defRPr/>
            </a:pPr>
            <a:r>
              <a:rPr lang="en-US"/>
              <a:t>Life Cycle of an Servlet (Contd.)</a:t>
            </a:r>
          </a:p>
        </p:txBody>
      </p:sp>
      <p:sp>
        <p:nvSpPr>
          <p:cNvPr id="57349" name="Rectangle 4">
            <a:extLst>
              <a:ext uri="{FF2B5EF4-FFF2-40B4-BE49-F238E27FC236}">
                <a16:creationId xmlns:a16="http://schemas.microsoft.com/office/drawing/2014/main" id="{34FFD5F3-2DEB-4235-8A7F-ACC2242273FA}"/>
              </a:ext>
            </a:extLst>
          </p:cNvPr>
          <p:cNvSpPr>
            <a:spLocks noChangeArrowheads="1"/>
          </p:cNvSpPr>
          <p:nvPr/>
        </p:nvSpPr>
        <p:spPr bwMode="auto">
          <a:xfrm>
            <a:off x="1752600" y="1676400"/>
            <a:ext cx="8915400" cy="48006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endParaRPr lang="en-US" altLang="en-US" i="0"/>
          </a:p>
        </p:txBody>
      </p:sp>
      <p:sp>
        <p:nvSpPr>
          <p:cNvPr id="57350" name="AutoShape 5">
            <a:extLst>
              <a:ext uri="{FF2B5EF4-FFF2-40B4-BE49-F238E27FC236}">
                <a16:creationId xmlns:a16="http://schemas.microsoft.com/office/drawing/2014/main" id="{CE55406F-2BA4-4605-AE81-AE6DB240D1B6}"/>
              </a:ext>
            </a:extLst>
          </p:cNvPr>
          <p:cNvSpPr>
            <a:spLocks noChangeArrowheads="1"/>
          </p:cNvSpPr>
          <p:nvPr/>
        </p:nvSpPr>
        <p:spPr bwMode="auto">
          <a:xfrm>
            <a:off x="1905000" y="2590800"/>
            <a:ext cx="8305800" cy="3048000"/>
          </a:xfrm>
          <a:prstGeom prst="roundRect">
            <a:avLst>
              <a:gd name="adj" fmla="val 16667"/>
            </a:avLst>
          </a:prstGeom>
          <a:gradFill rotWithShape="1">
            <a:gsLst>
              <a:gs pos="0">
                <a:srgbClr val="9933FF"/>
              </a:gs>
              <a:gs pos="100000">
                <a:srgbClr val="FFFFFF"/>
              </a:gs>
            </a:gsLst>
            <a:lin ang="5400000" scaled="1"/>
          </a:gradFill>
          <a:ln>
            <a:noFill/>
          </a:ln>
          <a:effectLst>
            <a:prstShdw prst="shdw17" dist="17961" dir="2700000">
              <a:srgbClr val="5C1F99"/>
            </a:prstShdw>
          </a:effectLst>
          <a:extLst>
            <a:ext uri="{91240B29-F687-4F45-9708-019B960494DF}">
              <a14:hiddenLine xmlns:a14="http://schemas.microsoft.com/office/drawing/2010/main" w="12700">
                <a:solidFill>
                  <a:srgbClr val="000000"/>
                </a:solidFill>
                <a:round/>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r>
              <a:rPr lang="en-US" altLang="en-US" sz="2800" b="0" i="0"/>
              <a:t>Depending on how you register your servlet with the web server, it can be created either when a client first references a URL that corresponds to the servlet, or when the web server is first started.</a:t>
            </a:r>
            <a:endParaRPr lang="en-US" altLang="en-US" sz="2800" i="0"/>
          </a:p>
        </p:txBody>
      </p:sp>
      <p:sp>
        <p:nvSpPr>
          <p:cNvPr id="57351" name="AutoShape 6">
            <a:extLst>
              <a:ext uri="{FF2B5EF4-FFF2-40B4-BE49-F238E27FC236}">
                <a16:creationId xmlns:a16="http://schemas.microsoft.com/office/drawing/2014/main" id="{69460C50-AC1F-416C-9726-406339C295E8}"/>
              </a:ext>
            </a:extLst>
          </p:cNvPr>
          <p:cNvSpPr>
            <a:spLocks noChangeArrowheads="1"/>
          </p:cNvSpPr>
          <p:nvPr/>
        </p:nvSpPr>
        <p:spPr bwMode="auto">
          <a:xfrm>
            <a:off x="1851026" y="1949451"/>
            <a:ext cx="1921689" cy="646331"/>
          </a:xfrm>
          <a:prstGeom prst="flowChartPreparation">
            <a:avLst/>
          </a:prstGeom>
          <a:gradFill rotWithShape="1">
            <a:gsLst>
              <a:gs pos="0">
                <a:srgbClr val="9966FF"/>
              </a:gs>
              <a:gs pos="100000">
                <a:schemeClr val="bg1"/>
              </a:gs>
            </a:gsLst>
            <a:lin ang="5400000" scaled="1"/>
          </a:gradFill>
          <a:ln>
            <a:noFill/>
          </a:ln>
          <a:effectLst>
            <a:prstShdw prst="shdw17" dist="17961" dir="2700000">
              <a:srgbClr val="5C3D99"/>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3600" b="0"/>
              <a:t>Note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3">
            <a:extLst>
              <a:ext uri="{FF2B5EF4-FFF2-40B4-BE49-F238E27FC236}">
                <a16:creationId xmlns:a16="http://schemas.microsoft.com/office/drawing/2014/main" id="{71878EB1-5EF0-4D2B-BA15-7570E8A46C97}"/>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61802165-78BB-455D-8FDA-CB7F23EC9BBA}" type="slidenum">
              <a:rPr lang="en-US" altLang="en-US" sz="1000" i="0">
                <a:solidFill>
                  <a:srgbClr val="FFFFFF"/>
                </a:solidFill>
              </a:rPr>
              <a:pPr algn="l" eaLnBrk="1" hangingPunct="1"/>
              <a:t>57</a:t>
            </a:fld>
            <a:endParaRPr lang="en-US" altLang="en-US" sz="1000" i="0">
              <a:solidFill>
                <a:srgbClr val="FFFFFF"/>
              </a:solidFill>
            </a:endParaRPr>
          </a:p>
        </p:txBody>
      </p:sp>
      <p:sp>
        <p:nvSpPr>
          <p:cNvPr id="58371" name="Rectangle 4">
            <a:extLst>
              <a:ext uri="{FF2B5EF4-FFF2-40B4-BE49-F238E27FC236}">
                <a16:creationId xmlns:a16="http://schemas.microsoft.com/office/drawing/2014/main" id="{0F91326F-0B58-4103-8C80-5AB6CC42145D}"/>
              </a:ext>
            </a:extLst>
          </p:cNvPr>
          <p:cNvSpPr>
            <a:spLocks noChangeArrowheads="1"/>
          </p:cNvSpPr>
          <p:nvPr/>
        </p:nvSpPr>
        <p:spPr bwMode="auto">
          <a:xfrm>
            <a:off x="1981200" y="1600200"/>
            <a:ext cx="8458200" cy="26670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tx2"/>
              </a:buClr>
              <a:buFontTx/>
              <a:buChar char="•"/>
            </a:pPr>
            <a:r>
              <a:rPr lang="en-US" altLang="en-US" sz="2000" b="0" i="0"/>
              <a:t> Enables sharing information among collaborating web components via </a:t>
            </a:r>
          </a:p>
          <a:p>
            <a:pPr algn="l" eaLnBrk="1" hangingPunct="1">
              <a:spcBef>
                <a:spcPct val="0"/>
              </a:spcBef>
              <a:buClr>
                <a:schemeClr val="tx2"/>
              </a:buClr>
            </a:pPr>
            <a:r>
              <a:rPr lang="en-US" altLang="en-US" sz="2000" b="0" i="0"/>
              <a:t>   attributes maintained in scope objects.</a:t>
            </a:r>
          </a:p>
          <a:p>
            <a:pPr lvl="1" algn="l" eaLnBrk="1" hangingPunct="1">
              <a:spcBef>
                <a:spcPct val="0"/>
              </a:spcBef>
              <a:buClr>
                <a:schemeClr val="tx2"/>
              </a:buClr>
              <a:buFont typeface="Wingdings" panose="05000000000000000000" pitchFamily="2" charset="2"/>
              <a:buChar char="ü"/>
            </a:pPr>
            <a:r>
              <a:rPr lang="en-US" altLang="en-US" sz="2000" b="0" i="0"/>
              <a:t> Attributes are name / object pairs.</a:t>
            </a:r>
          </a:p>
          <a:p>
            <a:pPr lvl="1" algn="l" eaLnBrk="1" hangingPunct="1">
              <a:spcBef>
                <a:spcPct val="0"/>
              </a:spcBef>
              <a:buClr>
                <a:schemeClr val="tx2"/>
              </a:buClr>
            </a:pPr>
            <a:endParaRPr lang="en-US" altLang="en-US" sz="2000" b="0" i="0"/>
          </a:p>
          <a:p>
            <a:pPr algn="l" eaLnBrk="1" hangingPunct="1">
              <a:spcBef>
                <a:spcPct val="0"/>
              </a:spcBef>
              <a:buClr>
                <a:schemeClr val="tx2"/>
              </a:buClr>
              <a:buFontTx/>
              <a:buChar char="•"/>
            </a:pPr>
            <a:r>
              <a:rPr lang="en-US" altLang="en-US" sz="2000" b="0" i="0"/>
              <a:t> Attributes maintained in the Scope objects are accessed with</a:t>
            </a:r>
          </a:p>
          <a:p>
            <a:pPr lvl="1" algn="l" eaLnBrk="1" hangingPunct="1">
              <a:spcBef>
                <a:spcPct val="0"/>
              </a:spcBef>
              <a:buClr>
                <a:schemeClr val="tx2"/>
              </a:buClr>
              <a:buFontTx/>
              <a:buChar char="•"/>
            </a:pPr>
            <a:r>
              <a:rPr lang="en-US" altLang="en-US" sz="2000" b="0" i="0"/>
              <a:t> getAttribute() and setAttribute() method.</a:t>
            </a:r>
          </a:p>
          <a:p>
            <a:pPr algn="l" eaLnBrk="1" hangingPunct="1">
              <a:spcBef>
                <a:spcPct val="0"/>
              </a:spcBef>
              <a:buClr>
                <a:schemeClr val="tx2"/>
              </a:buClr>
            </a:pPr>
            <a:endParaRPr lang="en-US" altLang="en-US" sz="2000" b="0" i="0"/>
          </a:p>
          <a:p>
            <a:pPr algn="l" eaLnBrk="1" hangingPunct="1">
              <a:spcBef>
                <a:spcPct val="0"/>
              </a:spcBef>
              <a:buClr>
                <a:schemeClr val="tx2"/>
              </a:buClr>
              <a:buFontTx/>
              <a:buChar char="•"/>
            </a:pPr>
            <a:r>
              <a:rPr lang="en-US" altLang="en-US" sz="2000" b="0" i="0"/>
              <a:t> There are Three (3)  Scope Objects </a:t>
            </a:r>
          </a:p>
          <a:p>
            <a:pPr lvl="1" algn="l" eaLnBrk="1" hangingPunct="1">
              <a:spcBef>
                <a:spcPct val="0"/>
              </a:spcBef>
              <a:buClr>
                <a:schemeClr val="tx2"/>
              </a:buClr>
            </a:pPr>
            <a:endParaRPr lang="en-US" altLang="en-US" sz="2000" b="0" i="0"/>
          </a:p>
        </p:txBody>
      </p:sp>
      <p:sp>
        <p:nvSpPr>
          <p:cNvPr id="58372" name="Rectangle 6">
            <a:extLst>
              <a:ext uri="{FF2B5EF4-FFF2-40B4-BE49-F238E27FC236}">
                <a16:creationId xmlns:a16="http://schemas.microsoft.com/office/drawing/2014/main" id="{C81C76A0-BD85-48F9-9B1F-9F40310862CD}"/>
              </a:ext>
            </a:extLst>
          </p:cNvPr>
          <p:cNvSpPr>
            <a:spLocks noChangeArrowheads="1"/>
          </p:cNvSpPr>
          <p:nvPr/>
        </p:nvSpPr>
        <p:spPr bwMode="auto">
          <a:xfrm>
            <a:off x="2778126" y="4343400"/>
            <a:ext cx="2098675" cy="685800"/>
          </a:xfrm>
          <a:prstGeom prst="rect">
            <a:avLst/>
          </a:prstGeom>
          <a:gradFill rotWithShape="1">
            <a:gsLst>
              <a:gs pos="0">
                <a:srgbClr val="6600CC"/>
              </a:gs>
              <a:gs pos="50000">
                <a:srgbClr val="FFFFFF"/>
              </a:gs>
              <a:gs pos="100000">
                <a:srgbClr val="6600CC"/>
              </a:gs>
            </a:gsLst>
            <a:lin ang="189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WebContext </a:t>
            </a:r>
          </a:p>
          <a:p>
            <a:pPr algn="l" eaLnBrk="1" hangingPunct="1">
              <a:spcBef>
                <a:spcPct val="0"/>
              </a:spcBef>
            </a:pPr>
            <a:r>
              <a:rPr lang="en-US" altLang="en-US" sz="2000" b="0" i="0"/>
              <a:t>(ServletContext)</a:t>
            </a:r>
          </a:p>
        </p:txBody>
      </p:sp>
      <p:sp>
        <p:nvSpPr>
          <p:cNvPr id="58373" name="Rectangle 7">
            <a:extLst>
              <a:ext uri="{FF2B5EF4-FFF2-40B4-BE49-F238E27FC236}">
                <a16:creationId xmlns:a16="http://schemas.microsoft.com/office/drawing/2014/main" id="{C512666E-5FD1-4F27-8203-8C3F7137B8A3}"/>
              </a:ext>
            </a:extLst>
          </p:cNvPr>
          <p:cNvSpPr>
            <a:spLocks noChangeArrowheads="1"/>
          </p:cNvSpPr>
          <p:nvPr/>
        </p:nvSpPr>
        <p:spPr bwMode="auto">
          <a:xfrm>
            <a:off x="2286001" y="4343400"/>
            <a:ext cx="492125" cy="6858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a:t>
            </a:r>
          </a:p>
        </p:txBody>
      </p:sp>
      <p:sp>
        <p:nvSpPr>
          <p:cNvPr id="58374" name="Rectangle 8">
            <a:extLst>
              <a:ext uri="{FF2B5EF4-FFF2-40B4-BE49-F238E27FC236}">
                <a16:creationId xmlns:a16="http://schemas.microsoft.com/office/drawing/2014/main" id="{992FE5A5-2093-4E69-9AB9-2B31745F7292}"/>
              </a:ext>
            </a:extLst>
          </p:cNvPr>
          <p:cNvSpPr>
            <a:spLocks noChangeArrowheads="1"/>
          </p:cNvSpPr>
          <p:nvPr/>
        </p:nvSpPr>
        <p:spPr bwMode="auto">
          <a:xfrm>
            <a:off x="2778126" y="5029200"/>
            <a:ext cx="2098675" cy="6858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Session</a:t>
            </a:r>
          </a:p>
        </p:txBody>
      </p:sp>
      <p:sp>
        <p:nvSpPr>
          <p:cNvPr id="58375" name="Rectangle 9">
            <a:extLst>
              <a:ext uri="{FF2B5EF4-FFF2-40B4-BE49-F238E27FC236}">
                <a16:creationId xmlns:a16="http://schemas.microsoft.com/office/drawing/2014/main" id="{EC66C80E-7F26-4BFE-942C-BC4141D3E827}"/>
              </a:ext>
            </a:extLst>
          </p:cNvPr>
          <p:cNvSpPr>
            <a:spLocks noChangeArrowheads="1"/>
          </p:cNvSpPr>
          <p:nvPr/>
        </p:nvSpPr>
        <p:spPr bwMode="auto">
          <a:xfrm>
            <a:off x="2286001" y="5029200"/>
            <a:ext cx="492125" cy="6858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2.</a:t>
            </a:r>
          </a:p>
        </p:txBody>
      </p:sp>
      <p:sp>
        <p:nvSpPr>
          <p:cNvPr id="58376" name="Rectangle 10">
            <a:extLst>
              <a:ext uri="{FF2B5EF4-FFF2-40B4-BE49-F238E27FC236}">
                <a16:creationId xmlns:a16="http://schemas.microsoft.com/office/drawing/2014/main" id="{7CEE1554-4404-4C38-833D-510BC86FE971}"/>
              </a:ext>
            </a:extLst>
          </p:cNvPr>
          <p:cNvSpPr>
            <a:spLocks noChangeArrowheads="1"/>
          </p:cNvSpPr>
          <p:nvPr/>
        </p:nvSpPr>
        <p:spPr bwMode="auto">
          <a:xfrm>
            <a:off x="2778126" y="5715000"/>
            <a:ext cx="2098675" cy="6858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Request</a:t>
            </a:r>
          </a:p>
        </p:txBody>
      </p:sp>
      <p:sp>
        <p:nvSpPr>
          <p:cNvPr id="58377" name="Rectangle 11">
            <a:extLst>
              <a:ext uri="{FF2B5EF4-FFF2-40B4-BE49-F238E27FC236}">
                <a16:creationId xmlns:a16="http://schemas.microsoft.com/office/drawing/2014/main" id="{CA1F6EA4-E4B3-4866-949E-1A6175AA6BC0}"/>
              </a:ext>
            </a:extLst>
          </p:cNvPr>
          <p:cNvSpPr>
            <a:spLocks noChangeArrowheads="1"/>
          </p:cNvSpPr>
          <p:nvPr/>
        </p:nvSpPr>
        <p:spPr bwMode="auto">
          <a:xfrm>
            <a:off x="2286001" y="5715000"/>
            <a:ext cx="492125" cy="6858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3.</a:t>
            </a:r>
          </a:p>
        </p:txBody>
      </p:sp>
      <p:sp>
        <p:nvSpPr>
          <p:cNvPr id="58378" name="Rectangle 14">
            <a:extLst>
              <a:ext uri="{FF2B5EF4-FFF2-40B4-BE49-F238E27FC236}">
                <a16:creationId xmlns:a16="http://schemas.microsoft.com/office/drawing/2014/main" id="{4187FF55-F1E6-481C-8A83-01BCEF70D4E3}"/>
              </a:ext>
            </a:extLst>
          </p:cNvPr>
          <p:cNvSpPr>
            <a:spLocks noChangeArrowheads="1"/>
          </p:cNvSpPr>
          <p:nvPr/>
        </p:nvSpPr>
        <p:spPr bwMode="auto">
          <a:xfrm>
            <a:off x="6664326" y="4491038"/>
            <a:ext cx="4003675" cy="457200"/>
          </a:xfrm>
          <a:prstGeom prst="rect">
            <a:avLst/>
          </a:prstGeom>
          <a:gradFill rotWithShape="1">
            <a:gsLst>
              <a:gs pos="0">
                <a:srgbClr val="6600CC"/>
              </a:gs>
              <a:gs pos="50000">
                <a:srgbClr val="FFFFFF"/>
              </a:gs>
              <a:gs pos="100000">
                <a:srgbClr val="6600CC"/>
              </a:gs>
            </a:gsLst>
            <a:lin ang="189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javax.servlet.ServletContext</a:t>
            </a:r>
          </a:p>
        </p:txBody>
      </p:sp>
      <p:sp>
        <p:nvSpPr>
          <p:cNvPr id="58379" name="Rectangle 15">
            <a:extLst>
              <a:ext uri="{FF2B5EF4-FFF2-40B4-BE49-F238E27FC236}">
                <a16:creationId xmlns:a16="http://schemas.microsoft.com/office/drawing/2014/main" id="{41C2186F-06B1-41C9-AF8E-C09356BC7D3C}"/>
              </a:ext>
            </a:extLst>
          </p:cNvPr>
          <p:cNvSpPr>
            <a:spLocks noChangeArrowheads="1"/>
          </p:cNvSpPr>
          <p:nvPr/>
        </p:nvSpPr>
        <p:spPr bwMode="auto">
          <a:xfrm>
            <a:off x="6664326" y="5181600"/>
            <a:ext cx="4003675" cy="4572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javax.servlet.http.HttpSession</a:t>
            </a:r>
          </a:p>
        </p:txBody>
      </p:sp>
      <p:sp>
        <p:nvSpPr>
          <p:cNvPr id="58380" name="Rectangle 16">
            <a:extLst>
              <a:ext uri="{FF2B5EF4-FFF2-40B4-BE49-F238E27FC236}">
                <a16:creationId xmlns:a16="http://schemas.microsoft.com/office/drawing/2014/main" id="{D51FDE70-7C39-4F51-A854-433197B90E7C}"/>
              </a:ext>
            </a:extLst>
          </p:cNvPr>
          <p:cNvSpPr>
            <a:spLocks noChangeArrowheads="1"/>
          </p:cNvSpPr>
          <p:nvPr/>
        </p:nvSpPr>
        <p:spPr bwMode="auto">
          <a:xfrm>
            <a:off x="6664326" y="5881688"/>
            <a:ext cx="4003675" cy="4572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javax.servlet.ServletRequest</a:t>
            </a:r>
          </a:p>
        </p:txBody>
      </p:sp>
      <p:sp>
        <p:nvSpPr>
          <p:cNvPr id="58381" name="AutoShape 17">
            <a:extLst>
              <a:ext uri="{FF2B5EF4-FFF2-40B4-BE49-F238E27FC236}">
                <a16:creationId xmlns:a16="http://schemas.microsoft.com/office/drawing/2014/main" id="{8F681A6F-8BCD-4C74-8C26-98936E43873F}"/>
              </a:ext>
            </a:extLst>
          </p:cNvPr>
          <p:cNvSpPr>
            <a:spLocks noChangeArrowheads="1"/>
          </p:cNvSpPr>
          <p:nvPr/>
        </p:nvSpPr>
        <p:spPr bwMode="auto">
          <a:xfrm>
            <a:off x="4953000" y="4419600"/>
            <a:ext cx="1600200" cy="533400"/>
          </a:xfrm>
          <a:prstGeom prst="rightArrow">
            <a:avLst>
              <a:gd name="adj1" fmla="val 50000"/>
              <a:gd name="adj2" fmla="val 75000"/>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Belongs to</a:t>
            </a:r>
          </a:p>
        </p:txBody>
      </p:sp>
      <p:sp>
        <p:nvSpPr>
          <p:cNvPr id="58382" name="AutoShape 18">
            <a:extLst>
              <a:ext uri="{FF2B5EF4-FFF2-40B4-BE49-F238E27FC236}">
                <a16:creationId xmlns:a16="http://schemas.microsoft.com/office/drawing/2014/main" id="{5BB9F229-6EC1-404B-9C70-C53F4342EDF9}"/>
              </a:ext>
            </a:extLst>
          </p:cNvPr>
          <p:cNvSpPr>
            <a:spLocks noChangeArrowheads="1"/>
          </p:cNvSpPr>
          <p:nvPr/>
        </p:nvSpPr>
        <p:spPr bwMode="auto">
          <a:xfrm>
            <a:off x="4953000" y="5105400"/>
            <a:ext cx="1600200" cy="533400"/>
          </a:xfrm>
          <a:prstGeom prst="rightArrow">
            <a:avLst>
              <a:gd name="adj1" fmla="val 50000"/>
              <a:gd name="adj2" fmla="val 75000"/>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Belongs to</a:t>
            </a:r>
          </a:p>
        </p:txBody>
      </p:sp>
      <p:sp>
        <p:nvSpPr>
          <p:cNvPr id="58383" name="AutoShape 19">
            <a:extLst>
              <a:ext uri="{FF2B5EF4-FFF2-40B4-BE49-F238E27FC236}">
                <a16:creationId xmlns:a16="http://schemas.microsoft.com/office/drawing/2014/main" id="{037350A5-5463-46F6-9E45-D1CA6D28042C}"/>
              </a:ext>
            </a:extLst>
          </p:cNvPr>
          <p:cNvSpPr>
            <a:spLocks noChangeArrowheads="1"/>
          </p:cNvSpPr>
          <p:nvPr/>
        </p:nvSpPr>
        <p:spPr bwMode="auto">
          <a:xfrm>
            <a:off x="5029200" y="5867400"/>
            <a:ext cx="1600200" cy="533400"/>
          </a:xfrm>
          <a:prstGeom prst="rightArrow">
            <a:avLst>
              <a:gd name="adj1" fmla="val 50000"/>
              <a:gd name="adj2" fmla="val 75000"/>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b="0" i="0"/>
              <a:t>Belongs to</a:t>
            </a:r>
          </a:p>
        </p:txBody>
      </p:sp>
      <p:sp>
        <p:nvSpPr>
          <p:cNvPr id="58384" name="Rectangle 16">
            <a:extLst>
              <a:ext uri="{FF2B5EF4-FFF2-40B4-BE49-F238E27FC236}">
                <a16:creationId xmlns:a16="http://schemas.microsoft.com/office/drawing/2014/main" id="{C4A47B66-B44E-47EA-B00F-8853F3064005}"/>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Servlet Object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3">
            <a:extLst>
              <a:ext uri="{FF2B5EF4-FFF2-40B4-BE49-F238E27FC236}">
                <a16:creationId xmlns:a16="http://schemas.microsoft.com/office/drawing/2014/main" id="{75EC54B9-3A94-44CB-B058-92DCF52ECB57}"/>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31262A42-60F5-4072-841A-D6C0286691BA}" type="slidenum">
              <a:rPr lang="en-US" altLang="en-US" sz="1000" i="0">
                <a:solidFill>
                  <a:srgbClr val="FFFFFF"/>
                </a:solidFill>
              </a:rPr>
              <a:pPr algn="l" eaLnBrk="1" hangingPunct="1"/>
              <a:t>58</a:t>
            </a:fld>
            <a:endParaRPr lang="en-US" altLang="en-US" sz="1000" i="0">
              <a:solidFill>
                <a:srgbClr val="FFFFFF"/>
              </a:solidFill>
            </a:endParaRPr>
          </a:p>
        </p:txBody>
      </p:sp>
      <p:sp>
        <p:nvSpPr>
          <p:cNvPr id="59395" name="Rectangle 3">
            <a:extLst>
              <a:ext uri="{FF2B5EF4-FFF2-40B4-BE49-F238E27FC236}">
                <a16:creationId xmlns:a16="http://schemas.microsoft.com/office/drawing/2014/main" id="{6A0DF5AC-8518-4B67-A0F9-90CFFCDC5E80}"/>
              </a:ext>
            </a:extLst>
          </p:cNvPr>
          <p:cNvSpPr>
            <a:spLocks noChangeArrowheads="1"/>
          </p:cNvSpPr>
          <p:nvPr/>
        </p:nvSpPr>
        <p:spPr bwMode="auto">
          <a:xfrm>
            <a:off x="1828800" y="2438400"/>
            <a:ext cx="8610600" cy="26670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buClr>
                <a:schemeClr val="tx2"/>
              </a:buClr>
            </a:pPr>
            <a:r>
              <a:rPr lang="en-US" altLang="en-US" sz="2000" b="0" i="0"/>
              <a:t>  	Shared by all servlets and JSP pages within a “</a:t>
            </a:r>
            <a:r>
              <a:rPr lang="en-US" altLang="en-US" sz="2000" i="0"/>
              <a:t>web application</a:t>
            </a:r>
            <a:r>
              <a:rPr lang="en-US" altLang="en-US" sz="2000" b="0" i="0"/>
              <a:t>”.</a:t>
            </a:r>
          </a:p>
          <a:p>
            <a:pPr algn="l" eaLnBrk="1" hangingPunct="1">
              <a:buClr>
                <a:schemeClr val="tx2"/>
              </a:buClr>
            </a:pPr>
            <a:r>
              <a:rPr lang="en-US" altLang="en-US" sz="2000" b="0" i="0"/>
              <a:t>  There is </a:t>
            </a:r>
            <a:r>
              <a:rPr lang="en-US" altLang="en-US" sz="2000" i="0"/>
              <a:t>one </a:t>
            </a:r>
            <a:r>
              <a:rPr lang="en-US" altLang="en-US" sz="2000" b="0" i="0"/>
              <a:t>ServletContext object per “web application” per JVM.</a:t>
            </a:r>
            <a:endParaRPr lang="en-US" altLang="en-US" sz="2000" i="0"/>
          </a:p>
          <a:p>
            <a:pPr algn="l" eaLnBrk="1" hangingPunct="1">
              <a:buClr>
                <a:schemeClr val="tx2"/>
              </a:buClr>
            </a:pPr>
            <a:r>
              <a:rPr lang="en-US" altLang="en-US" sz="2000" b="0" i="0"/>
              <a:t>  Set and get context-wide (application-wide) object valued attributes. </a:t>
            </a:r>
          </a:p>
          <a:p>
            <a:pPr algn="l" eaLnBrk="1" hangingPunct="1">
              <a:buClr>
                <a:schemeClr val="tx2"/>
              </a:buClr>
            </a:pPr>
            <a:r>
              <a:rPr lang="en-US" altLang="en-US" sz="2000" b="0" i="0"/>
              <a:t>  Access web context-wide initialization parameters set in </a:t>
            </a:r>
            <a:r>
              <a:rPr lang="en-US" altLang="en-US" sz="2000"/>
              <a:t>web.xml</a:t>
            </a:r>
            <a:r>
              <a:rPr lang="en-US" altLang="en-US" sz="2000" b="0" i="0"/>
              <a:t> file.</a:t>
            </a:r>
          </a:p>
          <a:p>
            <a:pPr algn="l" eaLnBrk="1" hangingPunct="1">
              <a:buClr>
                <a:schemeClr val="tx2"/>
              </a:buClr>
            </a:pPr>
            <a:r>
              <a:rPr lang="en-US" altLang="en-US" sz="2000" b="0" i="0"/>
              <a:t>  Access web resources associated with the Web Context.</a:t>
            </a:r>
          </a:p>
          <a:p>
            <a:pPr algn="l" eaLnBrk="1" hangingPunct="1">
              <a:buClr>
                <a:schemeClr val="tx2"/>
              </a:buClr>
            </a:pPr>
            <a:r>
              <a:rPr lang="en-US" altLang="en-US" sz="2000" b="0" i="0"/>
              <a:t>  The ServletContext is contained in ServletConfig object, which the web</a:t>
            </a:r>
          </a:p>
          <a:p>
            <a:pPr algn="l" eaLnBrk="1" hangingPunct="1">
              <a:spcBef>
                <a:spcPct val="0"/>
              </a:spcBef>
              <a:spcAft>
                <a:spcPct val="50000"/>
              </a:spcAft>
              <a:buClr>
                <a:schemeClr val="tx2"/>
              </a:buClr>
            </a:pPr>
            <a:r>
              <a:rPr lang="en-US" altLang="en-US" sz="2000" b="0" i="0"/>
              <a:t>   server provides to a servlet when the servlet is initialized.</a:t>
            </a:r>
          </a:p>
          <a:p>
            <a:pPr algn="l" eaLnBrk="1" hangingPunct="1">
              <a:spcBef>
                <a:spcPct val="0"/>
              </a:spcBef>
              <a:spcAft>
                <a:spcPct val="50000"/>
              </a:spcAft>
              <a:buClr>
                <a:schemeClr val="tx2"/>
              </a:buClr>
            </a:pPr>
            <a:r>
              <a:rPr lang="en-US" altLang="en-US" sz="2000" b="0" i="0"/>
              <a:t>  Used in logging the events.</a:t>
            </a:r>
          </a:p>
          <a:p>
            <a:pPr algn="l" eaLnBrk="1" hangingPunct="1">
              <a:spcBef>
                <a:spcPct val="0"/>
              </a:spcBef>
              <a:buClr>
                <a:schemeClr val="tx2"/>
              </a:buClr>
            </a:pPr>
            <a:endParaRPr lang="en-US" altLang="en-US" sz="2000" b="0" i="0"/>
          </a:p>
        </p:txBody>
      </p:sp>
      <p:sp>
        <p:nvSpPr>
          <p:cNvPr id="8" name="Rectangle 2">
            <a:extLst>
              <a:ext uri="{FF2B5EF4-FFF2-40B4-BE49-F238E27FC236}">
                <a16:creationId xmlns:a16="http://schemas.microsoft.com/office/drawing/2014/main" id="{CA4458B7-2ED7-4DA8-86CC-219FE7AAF585}"/>
              </a:ext>
            </a:extLst>
          </p:cNvPr>
          <p:cNvSpPr>
            <a:spLocks noGrp="1" noChangeArrowheads="1"/>
          </p:cNvSpPr>
          <p:nvPr>
            <p:ph type="title"/>
          </p:nvPr>
        </p:nvSpPr>
        <p:spPr>
          <a:effectLst>
            <a:outerShdw dist="17961" dir="2700000" algn="ctr" rotWithShape="0">
              <a:srgbClr val="485297"/>
            </a:outerShdw>
          </a:effectLst>
        </p:spPr>
        <p:txBody>
          <a:bodyPr/>
          <a:lstStyle/>
          <a:p>
            <a:pPr>
              <a:defRPr/>
            </a:pPr>
            <a:r>
              <a:rPr lang="en-US"/>
              <a:t>Servlet Context</a:t>
            </a:r>
          </a:p>
        </p:txBody>
      </p:sp>
      <p:sp>
        <p:nvSpPr>
          <p:cNvPr id="59397" name="Rectangle 5">
            <a:extLst>
              <a:ext uri="{FF2B5EF4-FFF2-40B4-BE49-F238E27FC236}">
                <a16:creationId xmlns:a16="http://schemas.microsoft.com/office/drawing/2014/main" id="{6780C67A-C8DC-41EF-9FE5-A2203658BC9C}"/>
              </a:ext>
            </a:extLst>
          </p:cNvPr>
          <p:cNvSpPr>
            <a:spLocks noGrp="1" noChangeArrowheads="1"/>
          </p:cNvSpPr>
          <p:nvPr>
            <p:ph type="body" idx="1"/>
          </p:nvPr>
        </p:nvSpPr>
        <p:spPr/>
        <p:txBody>
          <a:bodyPr/>
          <a:lstStyle/>
          <a:p>
            <a:r>
              <a:rPr lang="en-US" altLang="en-US"/>
              <a:t>Servlet Context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a:extLst>
              <a:ext uri="{FF2B5EF4-FFF2-40B4-BE49-F238E27FC236}">
                <a16:creationId xmlns:a16="http://schemas.microsoft.com/office/drawing/2014/main" id="{11E185EC-A029-407D-BFD2-9A0F007215CB}"/>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0315FAA4-487A-4311-8AFB-812CCA9837E0}" type="slidenum">
              <a:rPr lang="en-US" altLang="en-US" sz="1000" i="0">
                <a:solidFill>
                  <a:srgbClr val="FFFFFF"/>
                </a:solidFill>
              </a:rPr>
              <a:pPr algn="l" eaLnBrk="1" hangingPunct="1"/>
              <a:t>59</a:t>
            </a:fld>
            <a:endParaRPr lang="en-US" altLang="en-US" sz="1000" i="0">
              <a:solidFill>
                <a:srgbClr val="FFFFFF"/>
              </a:solidFill>
            </a:endParaRPr>
          </a:p>
        </p:txBody>
      </p:sp>
      <p:pic>
        <p:nvPicPr>
          <p:cNvPr id="60419" name="Picture 6" descr="computer1">
            <a:extLst>
              <a:ext uri="{FF2B5EF4-FFF2-40B4-BE49-F238E27FC236}">
                <a16:creationId xmlns:a16="http://schemas.microsoft.com/office/drawing/2014/main" id="{53B60B23-7CCA-49AA-9D25-6C08509A54FF}"/>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l="15305" t="28166" r="76683" b="23834"/>
          <a:stretch>
            <a:fillRect/>
          </a:stretch>
        </p:blipFill>
        <p:spPr>
          <a:xfrm>
            <a:off x="2641601" y="2894013"/>
            <a:ext cx="1223963" cy="2692400"/>
          </a:xfrm>
          <a:noFill/>
        </p:spPr>
      </p:pic>
      <p:sp>
        <p:nvSpPr>
          <p:cNvPr id="60420" name="tower">
            <a:extLst>
              <a:ext uri="{FF2B5EF4-FFF2-40B4-BE49-F238E27FC236}">
                <a16:creationId xmlns:a16="http://schemas.microsoft.com/office/drawing/2014/main" id="{3FD08B67-5C92-41B4-8C32-0A6ADA5B8B54}"/>
              </a:ext>
            </a:extLst>
          </p:cNvPr>
          <p:cNvSpPr>
            <a:spLocks noEditPoints="1" noChangeArrowheads="1"/>
          </p:cNvSpPr>
          <p:nvPr/>
        </p:nvSpPr>
        <p:spPr bwMode="auto">
          <a:xfrm>
            <a:off x="5267326" y="3352800"/>
            <a:ext cx="904875" cy="2133600"/>
          </a:xfrm>
          <a:custGeom>
            <a:avLst/>
            <a:gdLst>
              <a:gd name="T0" fmla="*/ 0 w 21600"/>
              <a:gd name="T1" fmla="*/ 2104897577 h 21600"/>
              <a:gd name="T2" fmla="*/ 489936516 w 21600"/>
              <a:gd name="T3" fmla="*/ 0 h 21600"/>
              <a:gd name="T4" fmla="*/ 794014455 w 21600"/>
              <a:gd name="T5" fmla="*/ 0 h 21600"/>
              <a:gd name="T6" fmla="*/ 1588027569 w 21600"/>
              <a:gd name="T7" fmla="*/ 0 h 21600"/>
              <a:gd name="T8" fmla="*/ 1588027569 w 21600"/>
              <a:gd name="T9" fmla="*/ 2147483647 h 21600"/>
              <a:gd name="T10" fmla="*/ 1588027569 w 21600"/>
              <a:gd name="T11" fmla="*/ 2147483647 h 21600"/>
              <a:gd name="T12" fmla="*/ 1115000312 w 21600"/>
              <a:gd name="T13" fmla="*/ 2147483647 h 21600"/>
              <a:gd name="T14" fmla="*/ 777104023 w 21600"/>
              <a:gd name="T15" fmla="*/ 2147483647 h 21600"/>
              <a:gd name="T16" fmla="*/ 0 w 21600"/>
              <a:gd name="T17" fmla="*/ 2147483647 h 21600"/>
              <a:gd name="T18" fmla="*/ 0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9 w 21600"/>
              <a:gd name="T31" fmla="*/ 22540 h 21600"/>
              <a:gd name="T32" fmla="*/ 21485 w 21600"/>
              <a:gd name="T33" fmla="*/ 27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253385" name="Oval 9">
            <a:extLst>
              <a:ext uri="{FF2B5EF4-FFF2-40B4-BE49-F238E27FC236}">
                <a16:creationId xmlns:a16="http://schemas.microsoft.com/office/drawing/2014/main" id="{E2861E3D-CD8F-4BEA-8A1F-1938DC089E21}"/>
              </a:ext>
            </a:extLst>
          </p:cNvPr>
          <p:cNvSpPr>
            <a:spLocks noChangeArrowheads="1"/>
          </p:cNvSpPr>
          <p:nvPr/>
        </p:nvSpPr>
        <p:spPr bwMode="auto">
          <a:xfrm>
            <a:off x="7924800" y="3733800"/>
            <a:ext cx="1828800" cy="1447800"/>
          </a:xfrm>
          <a:prstGeom prst="ellipse">
            <a:avLst/>
          </a:prstGeom>
          <a:gradFill rotWithShape="1">
            <a:gsLst>
              <a:gs pos="0">
                <a:schemeClr val="hlink"/>
              </a:gs>
              <a:gs pos="100000">
                <a:schemeClr val="hlink">
                  <a:gamma/>
                  <a:shade val="46275"/>
                  <a:invGamma/>
                </a:schemeClr>
              </a:gs>
            </a:gsLst>
            <a:lin ang="5400000" scaled="1"/>
          </a:gradFill>
          <a:ln w="12700">
            <a:solidFill>
              <a:schemeClr val="tx1"/>
            </a:solidFill>
            <a:round/>
            <a:headEnd type="none" w="sm" len="sm"/>
            <a:tailEnd type="none" w="sm" len="sm"/>
          </a:ln>
          <a:effectLst/>
        </p:spPr>
        <p:txBody>
          <a:bodyPr wrap="none" anchor="ctr"/>
          <a:lstStyle/>
          <a:p>
            <a:pPr>
              <a:defRPr/>
            </a:pPr>
            <a:r>
              <a:rPr lang="en-US" sz="2400"/>
              <a:t>Application</a:t>
            </a:r>
          </a:p>
        </p:txBody>
      </p:sp>
      <p:sp>
        <p:nvSpPr>
          <p:cNvPr id="60422" name="Text Box 10">
            <a:extLst>
              <a:ext uri="{FF2B5EF4-FFF2-40B4-BE49-F238E27FC236}">
                <a16:creationId xmlns:a16="http://schemas.microsoft.com/office/drawing/2014/main" id="{8E77E626-657F-472F-93F6-BD37BC51D728}"/>
              </a:ext>
            </a:extLst>
          </p:cNvPr>
          <p:cNvSpPr txBox="1">
            <a:spLocks noChangeArrowheads="1"/>
          </p:cNvSpPr>
          <p:nvPr/>
        </p:nvSpPr>
        <p:spPr bwMode="auto">
          <a:xfrm>
            <a:off x="7721600" y="3240088"/>
            <a:ext cx="218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2400" b="0" i="0">
                <a:solidFill>
                  <a:srgbClr val="000099"/>
                </a:solidFill>
              </a:rPr>
              <a:t>ServletContext</a:t>
            </a:r>
          </a:p>
        </p:txBody>
      </p:sp>
      <p:cxnSp>
        <p:nvCxnSpPr>
          <p:cNvPr id="60423" name="AutoShape 12">
            <a:extLst>
              <a:ext uri="{FF2B5EF4-FFF2-40B4-BE49-F238E27FC236}">
                <a16:creationId xmlns:a16="http://schemas.microsoft.com/office/drawing/2014/main" id="{20DCD9AA-EF0E-4D88-AE19-1AA2795259C0}"/>
              </a:ext>
            </a:extLst>
          </p:cNvPr>
          <p:cNvCxnSpPr>
            <a:cxnSpLocks noChangeShapeType="1"/>
          </p:cNvCxnSpPr>
          <p:nvPr/>
        </p:nvCxnSpPr>
        <p:spPr bwMode="auto">
          <a:xfrm>
            <a:off x="3810000" y="3657600"/>
            <a:ext cx="1143000" cy="685800"/>
          </a:xfrm>
          <a:prstGeom prst="bentConnector3">
            <a:avLst>
              <a:gd name="adj1" fmla="val 50000"/>
            </a:avLst>
          </a:prstGeom>
          <a:noFill/>
          <a:ln w="28575">
            <a:solidFill>
              <a:srgbClr val="000099"/>
            </a:solidFill>
            <a:miter lim="800000"/>
            <a:headEnd/>
            <a:tailEnd type="triangle" w="med" len="med"/>
          </a:ln>
          <a:extLst>
            <a:ext uri="{909E8E84-426E-40DD-AFC4-6F175D3DCCD1}">
              <a14:hiddenFill xmlns:a14="http://schemas.microsoft.com/office/drawing/2010/main">
                <a:noFill/>
              </a14:hiddenFill>
            </a:ext>
          </a:extLst>
        </p:spPr>
      </p:cxnSp>
      <p:cxnSp>
        <p:nvCxnSpPr>
          <p:cNvPr id="60424" name="AutoShape 13">
            <a:extLst>
              <a:ext uri="{FF2B5EF4-FFF2-40B4-BE49-F238E27FC236}">
                <a16:creationId xmlns:a16="http://schemas.microsoft.com/office/drawing/2014/main" id="{08142072-CFCC-4E47-9C6E-6A28F02014EE}"/>
              </a:ext>
            </a:extLst>
          </p:cNvPr>
          <p:cNvCxnSpPr>
            <a:cxnSpLocks noChangeShapeType="1"/>
          </p:cNvCxnSpPr>
          <p:nvPr/>
        </p:nvCxnSpPr>
        <p:spPr bwMode="auto">
          <a:xfrm flipV="1">
            <a:off x="3810000" y="4648200"/>
            <a:ext cx="1143000" cy="685800"/>
          </a:xfrm>
          <a:prstGeom prst="bentConnector3">
            <a:avLst>
              <a:gd name="adj1" fmla="val 50000"/>
            </a:avLst>
          </a:prstGeom>
          <a:noFill/>
          <a:ln w="28575">
            <a:solidFill>
              <a:srgbClr val="000099"/>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60425" name="Line 14">
            <a:extLst>
              <a:ext uri="{FF2B5EF4-FFF2-40B4-BE49-F238E27FC236}">
                <a16:creationId xmlns:a16="http://schemas.microsoft.com/office/drawing/2014/main" id="{E7F3BA39-E4BC-4DBA-9DD9-9879BAD9C685}"/>
              </a:ext>
            </a:extLst>
          </p:cNvPr>
          <p:cNvSpPr>
            <a:spLocks noChangeShapeType="1"/>
          </p:cNvSpPr>
          <p:nvPr/>
        </p:nvSpPr>
        <p:spPr bwMode="auto">
          <a:xfrm>
            <a:off x="6324600" y="4495800"/>
            <a:ext cx="1371600" cy="0"/>
          </a:xfrm>
          <a:prstGeom prst="line">
            <a:avLst/>
          </a:prstGeom>
          <a:noFill/>
          <a:ln w="38100">
            <a:solidFill>
              <a:srgbClr val="000099"/>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endParaRPr lang="en-US"/>
          </a:p>
        </p:txBody>
      </p:sp>
      <p:sp>
        <p:nvSpPr>
          <p:cNvPr id="60426" name="Text Box 15">
            <a:extLst>
              <a:ext uri="{FF2B5EF4-FFF2-40B4-BE49-F238E27FC236}">
                <a16:creationId xmlns:a16="http://schemas.microsoft.com/office/drawing/2014/main" id="{86BF69C2-12B8-41BD-8D13-C0DF55CF33E9}"/>
              </a:ext>
            </a:extLst>
          </p:cNvPr>
          <p:cNvSpPr txBox="1">
            <a:spLocks noChangeArrowheads="1"/>
          </p:cNvSpPr>
          <p:nvPr/>
        </p:nvSpPr>
        <p:spPr bwMode="auto">
          <a:xfrm>
            <a:off x="2535238" y="3641726"/>
            <a:ext cx="1046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b="0" i="0">
                <a:solidFill>
                  <a:srgbClr val="000099"/>
                </a:solidFill>
              </a:rPr>
              <a:t>Client 1</a:t>
            </a:r>
          </a:p>
        </p:txBody>
      </p:sp>
      <p:sp>
        <p:nvSpPr>
          <p:cNvPr id="60427" name="Text Box 16">
            <a:extLst>
              <a:ext uri="{FF2B5EF4-FFF2-40B4-BE49-F238E27FC236}">
                <a16:creationId xmlns:a16="http://schemas.microsoft.com/office/drawing/2014/main" id="{2322E6F3-FAC4-4DBA-837F-A32E5FA073A2}"/>
              </a:ext>
            </a:extLst>
          </p:cNvPr>
          <p:cNvSpPr txBox="1">
            <a:spLocks noChangeArrowheads="1"/>
          </p:cNvSpPr>
          <p:nvPr/>
        </p:nvSpPr>
        <p:spPr bwMode="auto">
          <a:xfrm>
            <a:off x="2505076" y="5791201"/>
            <a:ext cx="1046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b="0" i="0">
                <a:solidFill>
                  <a:srgbClr val="000099"/>
                </a:solidFill>
              </a:rPr>
              <a:t>Client 2</a:t>
            </a:r>
          </a:p>
        </p:txBody>
      </p:sp>
      <p:sp>
        <p:nvSpPr>
          <p:cNvPr id="16" name="Rectangle 2">
            <a:extLst>
              <a:ext uri="{FF2B5EF4-FFF2-40B4-BE49-F238E27FC236}">
                <a16:creationId xmlns:a16="http://schemas.microsoft.com/office/drawing/2014/main" id="{2B0F95C2-0943-4594-BA2F-684E29511E78}"/>
              </a:ext>
            </a:extLst>
          </p:cNvPr>
          <p:cNvSpPr>
            <a:spLocks noGrp="1" noChangeArrowheads="1"/>
          </p:cNvSpPr>
          <p:nvPr>
            <p:ph type="title" idx="4294967295"/>
          </p:nvPr>
        </p:nvSpPr>
        <p:spPr>
          <a:xfrm>
            <a:off x="1524000" y="871539"/>
            <a:ext cx="9144000" cy="498475"/>
          </a:xfrm>
          <a:prstGeom prst="rect">
            <a:avLst/>
          </a:prstGeom>
          <a:effectLst>
            <a:outerShdw dist="17961" dir="2700000" algn="ctr" rotWithShape="0">
              <a:srgbClr val="485297"/>
            </a:outerShdw>
          </a:effectLst>
        </p:spPr>
        <p:txBody>
          <a:bodyPr>
            <a:normAutofit fontScale="90000"/>
          </a:bodyPr>
          <a:lstStyle/>
          <a:p>
            <a:pPr>
              <a:defRPr/>
            </a:pPr>
            <a:r>
              <a:rPr lang="en-US"/>
              <a:t>Scope of Servlet Objects.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18806355-ECE2-46E1-8608-B705E4095D71}"/>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J2EE Overview</a:t>
            </a:r>
          </a:p>
        </p:txBody>
      </p:sp>
      <p:sp>
        <p:nvSpPr>
          <p:cNvPr id="6147" name="Rectangle 3">
            <a:extLst>
              <a:ext uri="{FF2B5EF4-FFF2-40B4-BE49-F238E27FC236}">
                <a16:creationId xmlns:a16="http://schemas.microsoft.com/office/drawing/2014/main" id="{F4DDFB82-DE86-43F5-8494-E93C824BCA81}"/>
              </a:ext>
            </a:extLst>
          </p:cNvPr>
          <p:cNvSpPr>
            <a:spLocks noGrp="1" noChangeArrowheads="1"/>
          </p:cNvSpPr>
          <p:nvPr>
            <p:ph type="body" idx="1"/>
          </p:nvPr>
        </p:nvSpPr>
        <p:spPr/>
        <p:txBody>
          <a:bodyPr/>
          <a:lstStyle/>
          <a:p>
            <a:r>
              <a:rPr lang="en-US" altLang="en-US" b="1"/>
              <a:t>What Makes Up J2EE?</a:t>
            </a:r>
          </a:p>
          <a:p>
            <a:pPr lvl="1"/>
            <a:r>
              <a:rPr lang="en-US" altLang="en-US" sz="1800"/>
              <a:t> API and Technology specifications</a:t>
            </a:r>
          </a:p>
          <a:p>
            <a:pPr lvl="1"/>
            <a:r>
              <a:rPr lang="en-US" altLang="en-US" sz="1800"/>
              <a:t> Development and Deployment Platform</a:t>
            </a:r>
          </a:p>
          <a:p>
            <a:pPr lvl="1"/>
            <a:r>
              <a:rPr lang="en-US" altLang="en-US" sz="1800"/>
              <a:t> Standard and production-quality implementation</a:t>
            </a:r>
          </a:p>
          <a:p>
            <a:pPr lvl="1"/>
            <a:r>
              <a:rPr lang="en-US" altLang="en-US" sz="1800"/>
              <a:t>Compatibility Test Suite (CTS)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a:extLst>
              <a:ext uri="{FF2B5EF4-FFF2-40B4-BE49-F238E27FC236}">
                <a16:creationId xmlns:a16="http://schemas.microsoft.com/office/drawing/2014/main" id="{E673A48B-41FE-421F-B09A-4D5A648175F8}"/>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852BF26F-8FE8-4EB7-A0B9-02679F57E6C5}" type="slidenum">
              <a:rPr lang="en-US" altLang="en-US" sz="1000" i="0">
                <a:solidFill>
                  <a:srgbClr val="FFFFFF"/>
                </a:solidFill>
              </a:rPr>
              <a:pPr algn="l" eaLnBrk="1" hangingPunct="1"/>
              <a:t>60</a:t>
            </a:fld>
            <a:endParaRPr lang="en-US" altLang="en-US" sz="1000" i="0">
              <a:solidFill>
                <a:srgbClr val="FFFFFF"/>
              </a:solidFill>
            </a:endParaRPr>
          </a:p>
        </p:txBody>
      </p:sp>
      <p:sp>
        <p:nvSpPr>
          <p:cNvPr id="23" name="Rectangle 2">
            <a:extLst>
              <a:ext uri="{FF2B5EF4-FFF2-40B4-BE49-F238E27FC236}">
                <a16:creationId xmlns:a16="http://schemas.microsoft.com/office/drawing/2014/main" id="{66A925EC-B683-4750-B3C3-467892A50615}"/>
              </a:ext>
            </a:extLst>
          </p:cNvPr>
          <p:cNvSpPr>
            <a:spLocks noGrp="1" noChangeArrowheads="1"/>
          </p:cNvSpPr>
          <p:nvPr>
            <p:ph type="title"/>
          </p:nvPr>
        </p:nvSpPr>
        <p:spPr>
          <a:effectLst>
            <a:outerShdw dist="17961" dir="2700000" algn="ctr" rotWithShape="0">
              <a:srgbClr val="485297"/>
            </a:outerShdw>
          </a:effectLst>
        </p:spPr>
        <p:txBody>
          <a:bodyPr/>
          <a:lstStyle/>
          <a:p>
            <a:pPr>
              <a:defRPr/>
            </a:pPr>
            <a:r>
              <a:rPr lang="en-US"/>
              <a:t>Scope of Servlet Objects (Contd.)</a:t>
            </a:r>
          </a:p>
        </p:txBody>
      </p:sp>
      <p:graphicFrame>
        <p:nvGraphicFramePr>
          <p:cNvPr id="698373" name="Group 5">
            <a:extLst>
              <a:ext uri="{FF2B5EF4-FFF2-40B4-BE49-F238E27FC236}">
                <a16:creationId xmlns:a16="http://schemas.microsoft.com/office/drawing/2014/main" id="{EEFF56B0-2D94-4E9A-A0AB-EDA3842E0D02}"/>
              </a:ext>
            </a:extLst>
          </p:cNvPr>
          <p:cNvGraphicFramePr>
            <a:graphicFrameLocks noGrp="1"/>
          </p:cNvGraphicFramePr>
          <p:nvPr>
            <p:ph idx="4294967295"/>
          </p:nvPr>
        </p:nvGraphicFramePr>
        <p:xfrm>
          <a:off x="2209801" y="1676401"/>
          <a:ext cx="7775575" cy="4056064"/>
        </p:xfrm>
        <a:graphic>
          <a:graphicData uri="http://schemas.openxmlformats.org/drawingml/2006/table">
            <a:tbl>
              <a:tblPr/>
              <a:tblGrid>
                <a:gridCol w="3429000">
                  <a:extLst>
                    <a:ext uri="{9D8B030D-6E8A-4147-A177-3AD203B41FA5}">
                      <a16:colId xmlns:a16="http://schemas.microsoft.com/office/drawing/2014/main" val="20000"/>
                    </a:ext>
                  </a:extLst>
                </a:gridCol>
                <a:gridCol w="4346575">
                  <a:extLst>
                    <a:ext uri="{9D8B030D-6E8A-4147-A177-3AD203B41FA5}">
                      <a16:colId xmlns:a16="http://schemas.microsoft.com/office/drawing/2014/main" val="20001"/>
                    </a:ext>
                  </a:extLst>
                </a:gridCol>
              </a:tblGrid>
              <a:tr h="701675">
                <a:tc gridSpan="2">
                  <a:txBody>
                    <a:bodyPr/>
                    <a:lstStyle/>
                    <a:p>
                      <a:pPr marL="0" marR="0" lvl="0" indent="0" algn="ctr" defTabSz="914400" rtl="0" eaLnBrk="0" fontAlgn="base" latinLnBrk="0" hangingPunct="0">
                        <a:lnSpc>
                          <a:spcPct val="100000"/>
                        </a:lnSpc>
                        <a:spcBef>
                          <a:spcPct val="35000"/>
                        </a:spcBef>
                        <a:spcAft>
                          <a:spcPct val="15000"/>
                        </a:spcAft>
                        <a:buClr>
                          <a:schemeClr val="accent1"/>
                        </a:buClr>
                        <a:buSzPct val="125000"/>
                        <a:buFontTx/>
                        <a:buNone/>
                        <a:tabLst/>
                      </a:pPr>
                      <a:r>
                        <a:rPr kumimoji="0" lang="en-US" sz="1600" b="1" i="0" u="none" strike="noStrike" cap="none" normalizeH="0" baseline="0">
                          <a:ln>
                            <a:noFill/>
                          </a:ln>
                          <a:solidFill>
                            <a:schemeClr val="tx1"/>
                          </a:solidFill>
                          <a:effectLst/>
                          <a:latin typeface="Arial" charset="0"/>
                          <a:ea typeface="MS PGothic" pitchFamily="34" charset="-128"/>
                          <a:cs typeface="Arial" charset="0"/>
                        </a:rPr>
                        <a:t>Servlet Interface Methods</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en-IN"/>
                    </a:p>
                  </a:txBody>
                  <a:tcPr/>
                </a:tc>
                <a:extLst>
                  <a:ext uri="{0D108BD9-81ED-4DB2-BD59-A6C34878D82A}">
                    <a16:rowId xmlns:a16="http://schemas.microsoft.com/office/drawing/2014/main" val="10000"/>
                  </a:ext>
                </a:extLst>
              </a:tr>
              <a:tr h="744538">
                <a:tc>
                  <a:txBody>
                    <a:bodyPr/>
                    <a:lstStyle/>
                    <a:p>
                      <a:pPr marL="0" marR="0" lvl="0" indent="0" algn="ctr" defTabSz="914400" rtl="0" eaLnBrk="0" fontAlgn="base" latinLnBrk="0" hangingPunct="0">
                        <a:lnSpc>
                          <a:spcPct val="100000"/>
                        </a:lnSpc>
                        <a:spcBef>
                          <a:spcPct val="35000"/>
                        </a:spcBef>
                        <a:spcAft>
                          <a:spcPct val="15000"/>
                        </a:spcAft>
                        <a:buClr>
                          <a:schemeClr val="accent1"/>
                        </a:buClr>
                        <a:buSzPct val="125000"/>
                        <a:buFontTx/>
                        <a:buNone/>
                        <a:tabLst/>
                      </a:pPr>
                      <a:r>
                        <a:rPr kumimoji="0" lang="en-US" sz="1600" b="1" i="0" u="none" strike="noStrike" cap="none" normalizeH="0" baseline="0">
                          <a:ln>
                            <a:noFill/>
                          </a:ln>
                          <a:solidFill>
                            <a:schemeClr val="tx1"/>
                          </a:solidFill>
                          <a:effectLst/>
                          <a:latin typeface="Arial" charset="0"/>
                          <a:ea typeface="MS PGothic" pitchFamily="34" charset="-128"/>
                          <a:cs typeface="Arial" charset="0"/>
                        </a:rPr>
                        <a:t>Method Name</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15000"/>
                        </a:spcAft>
                        <a:buClr>
                          <a:schemeClr val="accent1"/>
                        </a:buClr>
                        <a:buSzPct val="125000"/>
                        <a:buFontTx/>
                        <a:buNone/>
                        <a:tabLst/>
                      </a:pPr>
                      <a:r>
                        <a:rPr kumimoji="0" lang="en-US" sz="1600" b="1" i="0" u="none" strike="noStrike" cap="none" normalizeH="0" baseline="0">
                          <a:ln>
                            <a:noFill/>
                          </a:ln>
                          <a:solidFill>
                            <a:schemeClr val="tx1"/>
                          </a:solidFill>
                          <a:effectLst/>
                          <a:latin typeface="Arial" charset="0"/>
                          <a:ea typeface="MS PGothic" pitchFamily="34" charset="-128"/>
                          <a:cs typeface="Arial" charset="0"/>
                        </a:rPr>
                        <a:t>Description</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1309688">
                <a:tc>
                  <a:txBody>
                    <a:bodyPr/>
                    <a:lstStyle/>
                    <a:p>
                      <a:pPr marL="0" marR="0" lvl="0" indent="0" algn="l" defTabSz="914400" rtl="0" eaLnBrk="0" fontAlgn="base" latinLnBrk="0" hangingPunct="0">
                        <a:lnSpc>
                          <a:spcPct val="100000"/>
                        </a:lnSpc>
                        <a:spcBef>
                          <a:spcPct val="35000"/>
                        </a:spcBef>
                        <a:spcAft>
                          <a:spcPct val="15000"/>
                        </a:spcAft>
                        <a:buClr>
                          <a:schemeClr val="accent1"/>
                        </a:buClr>
                        <a:buSzPct val="125000"/>
                        <a:buFontTx/>
                        <a:buNone/>
                        <a:tabLst/>
                      </a:pPr>
                      <a:r>
                        <a:rPr kumimoji="0" lang="en-US" sz="1600" b="0" i="0" u="none" strike="noStrike" cap="none" normalizeH="0" baseline="0">
                          <a:ln>
                            <a:noFill/>
                          </a:ln>
                          <a:solidFill>
                            <a:schemeClr val="tx1"/>
                          </a:solidFill>
                          <a:effectLst/>
                          <a:latin typeface="Arial" charset="0"/>
                          <a:ea typeface="MS PGothic" pitchFamily="34" charset="-128"/>
                          <a:cs typeface="Arial" charset="0"/>
                        </a:rPr>
                        <a:t>public ServletConfig getServletConfig()</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15000"/>
                        </a:spcAft>
                        <a:buClr>
                          <a:schemeClr val="accent1"/>
                        </a:buClr>
                        <a:buSzPct val="125000"/>
                        <a:buFontTx/>
                        <a:buNone/>
                        <a:tabLst/>
                      </a:pPr>
                      <a:r>
                        <a:rPr kumimoji="0" lang="en-US" sz="1600" b="0" i="0" u="none" strike="noStrike" cap="none" normalizeH="0" baseline="0">
                          <a:ln>
                            <a:noFill/>
                          </a:ln>
                          <a:solidFill>
                            <a:schemeClr val="tx1"/>
                          </a:solidFill>
                          <a:effectLst/>
                          <a:latin typeface="Arial" charset="0"/>
                          <a:ea typeface="MS PGothic" pitchFamily="34" charset="-128"/>
                          <a:cs typeface="Arial" charset="0"/>
                        </a:rPr>
                        <a:t>Returns a ServletConfig object that contains configuration information, such as initialization parameters, to initialize a servlet.</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1300163">
                <a:tc>
                  <a:txBody>
                    <a:bodyPr/>
                    <a:lstStyle/>
                    <a:p>
                      <a:pPr marL="0" marR="0" lvl="0" indent="0" algn="l" defTabSz="914400" rtl="0" eaLnBrk="0" fontAlgn="base" latinLnBrk="0" hangingPunct="0">
                        <a:lnSpc>
                          <a:spcPct val="100000"/>
                        </a:lnSpc>
                        <a:spcBef>
                          <a:spcPct val="35000"/>
                        </a:spcBef>
                        <a:spcAft>
                          <a:spcPct val="15000"/>
                        </a:spcAft>
                        <a:buClr>
                          <a:schemeClr val="accent1"/>
                        </a:buClr>
                        <a:buSzPct val="125000"/>
                        <a:buFontTx/>
                        <a:buNone/>
                        <a:tabLst/>
                      </a:pPr>
                      <a:r>
                        <a:rPr kumimoji="0" lang="en-US" sz="1600" b="0" i="0" u="none" strike="noStrike" cap="none" normalizeH="0" baseline="0">
                          <a:ln>
                            <a:noFill/>
                          </a:ln>
                          <a:solidFill>
                            <a:schemeClr val="tx1"/>
                          </a:solidFill>
                          <a:effectLst/>
                          <a:latin typeface="Arial" charset="0"/>
                          <a:ea typeface="MS PGothic" pitchFamily="34" charset="-128"/>
                          <a:cs typeface="Arial" charset="0"/>
                        </a:rPr>
                        <a:t>public String getServletInfo()</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15000"/>
                        </a:spcAft>
                        <a:buClr>
                          <a:schemeClr val="accent1"/>
                        </a:buClr>
                        <a:buSzPct val="125000"/>
                        <a:buFontTx/>
                        <a:buNone/>
                        <a:tabLst/>
                      </a:pPr>
                      <a:r>
                        <a:rPr kumimoji="0" lang="en-US" sz="1600" b="0" i="0" u="none" strike="noStrike" cap="none" normalizeH="0" baseline="0">
                          <a:ln>
                            <a:noFill/>
                          </a:ln>
                          <a:solidFill>
                            <a:schemeClr val="tx1"/>
                          </a:solidFill>
                          <a:effectLst/>
                          <a:latin typeface="Arial" charset="0"/>
                          <a:ea typeface="MS PGothic" pitchFamily="34" charset="-128"/>
                          <a:cs typeface="Arial" charset="0"/>
                        </a:rPr>
                        <a:t>It returns a string that contains information about the servlet, such as author, version, and copyright.</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3">
            <a:extLst>
              <a:ext uri="{FF2B5EF4-FFF2-40B4-BE49-F238E27FC236}">
                <a16:creationId xmlns:a16="http://schemas.microsoft.com/office/drawing/2014/main" id="{18EC05FE-A483-42E2-A1B4-52F8F5FF5F7D}"/>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30C11809-9B09-43CC-A774-308B70C3D3A6}" type="slidenum">
              <a:rPr lang="en-US" altLang="en-US" sz="1000" i="0">
                <a:solidFill>
                  <a:srgbClr val="FFFFFF"/>
                </a:solidFill>
              </a:rPr>
              <a:pPr algn="l" eaLnBrk="1" hangingPunct="1"/>
              <a:t>61</a:t>
            </a:fld>
            <a:endParaRPr lang="en-US" altLang="en-US" sz="1000" i="0">
              <a:solidFill>
                <a:srgbClr val="FFFFFF"/>
              </a:solidFill>
            </a:endParaRPr>
          </a:p>
        </p:txBody>
      </p:sp>
      <p:sp>
        <p:nvSpPr>
          <p:cNvPr id="24" name="Rectangle 2">
            <a:extLst>
              <a:ext uri="{FF2B5EF4-FFF2-40B4-BE49-F238E27FC236}">
                <a16:creationId xmlns:a16="http://schemas.microsoft.com/office/drawing/2014/main" id="{7A29963E-1C6E-4BCD-A4C8-C3BFE91674A5}"/>
              </a:ext>
            </a:extLst>
          </p:cNvPr>
          <p:cNvSpPr>
            <a:spLocks noGrp="1" noChangeArrowheads="1"/>
          </p:cNvSpPr>
          <p:nvPr>
            <p:ph type="title"/>
          </p:nvPr>
        </p:nvSpPr>
        <p:spPr>
          <a:effectLst>
            <a:outerShdw dist="17961" dir="2700000" algn="ctr" rotWithShape="0">
              <a:srgbClr val="485297"/>
            </a:outerShdw>
          </a:effectLst>
        </p:spPr>
        <p:txBody>
          <a:bodyPr/>
          <a:lstStyle/>
          <a:p>
            <a:pPr>
              <a:defRPr/>
            </a:pPr>
            <a:r>
              <a:rPr lang="en-US"/>
              <a:t>Scope of Servlet Objects (Contd.)</a:t>
            </a:r>
          </a:p>
        </p:txBody>
      </p:sp>
      <p:graphicFrame>
        <p:nvGraphicFramePr>
          <p:cNvPr id="700421" name="Group 5">
            <a:extLst>
              <a:ext uri="{FF2B5EF4-FFF2-40B4-BE49-F238E27FC236}">
                <a16:creationId xmlns:a16="http://schemas.microsoft.com/office/drawing/2014/main" id="{FCBABA80-2A29-4180-99AB-76851ECA153F}"/>
              </a:ext>
            </a:extLst>
          </p:cNvPr>
          <p:cNvGraphicFramePr>
            <a:graphicFrameLocks noGrp="1"/>
          </p:cNvGraphicFramePr>
          <p:nvPr>
            <p:ph idx="4294967295"/>
          </p:nvPr>
        </p:nvGraphicFramePr>
        <p:xfrm>
          <a:off x="2209801" y="1600201"/>
          <a:ext cx="7345363" cy="3705226"/>
        </p:xfrm>
        <a:graphic>
          <a:graphicData uri="http://schemas.openxmlformats.org/drawingml/2006/table">
            <a:tbl>
              <a:tblPr/>
              <a:tblGrid>
                <a:gridCol w="3238500">
                  <a:extLst>
                    <a:ext uri="{9D8B030D-6E8A-4147-A177-3AD203B41FA5}">
                      <a16:colId xmlns:a16="http://schemas.microsoft.com/office/drawing/2014/main" val="20000"/>
                    </a:ext>
                  </a:extLst>
                </a:gridCol>
                <a:gridCol w="4106863">
                  <a:extLst>
                    <a:ext uri="{9D8B030D-6E8A-4147-A177-3AD203B41FA5}">
                      <a16:colId xmlns:a16="http://schemas.microsoft.com/office/drawing/2014/main" val="20001"/>
                    </a:ext>
                  </a:extLst>
                </a:gridCol>
              </a:tblGrid>
              <a:tr h="604838">
                <a:tc gridSpan="2">
                  <a:txBody>
                    <a:bodyPr/>
                    <a:lstStyle/>
                    <a:p>
                      <a:pPr marL="0" marR="0" lvl="0" indent="0" algn="ctr" defTabSz="914400" rtl="0" eaLnBrk="0" fontAlgn="base" latinLnBrk="0" hangingPunct="0">
                        <a:lnSpc>
                          <a:spcPct val="100000"/>
                        </a:lnSpc>
                        <a:spcBef>
                          <a:spcPct val="35000"/>
                        </a:spcBef>
                        <a:spcAft>
                          <a:spcPct val="15000"/>
                        </a:spcAft>
                        <a:buClr>
                          <a:schemeClr val="accent1"/>
                        </a:buClr>
                        <a:buSzPct val="125000"/>
                        <a:buFontTx/>
                        <a:buNone/>
                        <a:tabLst/>
                      </a:pPr>
                      <a:r>
                        <a:rPr kumimoji="0" lang="en-US" sz="1800" b="1" i="0" u="none" strike="noStrike" cap="none" normalizeH="0" baseline="0">
                          <a:ln>
                            <a:noFill/>
                          </a:ln>
                          <a:solidFill>
                            <a:schemeClr val="tx1"/>
                          </a:solidFill>
                          <a:effectLst/>
                          <a:latin typeface="Arial" charset="0"/>
                          <a:ea typeface="MS PGothic" pitchFamily="34" charset="-128"/>
                          <a:cs typeface="Arial" charset="0"/>
                        </a:rPr>
                        <a:t>ServletContext Interface Methods</a:t>
                      </a:r>
                    </a:p>
                  </a:txBody>
                  <a:tcPr anchor="ctr"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hMerge="1">
                  <a:txBody>
                    <a:bodyPr/>
                    <a:lstStyle/>
                    <a:p>
                      <a:endParaRPr lang="en-IN"/>
                    </a:p>
                  </a:txBody>
                  <a:tcPr/>
                </a:tc>
                <a:extLst>
                  <a:ext uri="{0D108BD9-81ED-4DB2-BD59-A6C34878D82A}">
                    <a16:rowId xmlns:a16="http://schemas.microsoft.com/office/drawing/2014/main" val="10000"/>
                  </a:ext>
                </a:extLst>
              </a:tr>
              <a:tr h="641350">
                <a:tc>
                  <a:txBody>
                    <a:bodyPr/>
                    <a:lstStyle/>
                    <a:p>
                      <a:pPr marL="0" marR="0" lvl="0" indent="0" algn="ctr" defTabSz="914400" rtl="0" eaLnBrk="0" fontAlgn="base" latinLnBrk="0" hangingPunct="0">
                        <a:lnSpc>
                          <a:spcPct val="100000"/>
                        </a:lnSpc>
                        <a:spcBef>
                          <a:spcPct val="35000"/>
                        </a:spcBef>
                        <a:spcAft>
                          <a:spcPct val="15000"/>
                        </a:spcAft>
                        <a:buClr>
                          <a:schemeClr val="accent1"/>
                        </a:buClr>
                        <a:buSzPct val="125000"/>
                        <a:buFontTx/>
                        <a:buNone/>
                        <a:tabLst/>
                      </a:pPr>
                      <a:r>
                        <a:rPr kumimoji="0" lang="en-US" sz="1800" b="1" i="0" u="none" strike="noStrike" cap="none" normalizeH="0" baseline="0">
                          <a:ln>
                            <a:noFill/>
                          </a:ln>
                          <a:solidFill>
                            <a:schemeClr val="tx1"/>
                          </a:solidFill>
                          <a:effectLst/>
                          <a:latin typeface="Arial" charset="0"/>
                          <a:ea typeface="MS PGothic" pitchFamily="34" charset="-128"/>
                          <a:cs typeface="Arial" charset="0"/>
                        </a:rPr>
                        <a:t>Method Name</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15000"/>
                        </a:spcAft>
                        <a:buClr>
                          <a:schemeClr val="accent1"/>
                        </a:buClr>
                        <a:buSzPct val="125000"/>
                        <a:buFontTx/>
                        <a:buNone/>
                        <a:tabLst/>
                      </a:pPr>
                      <a:r>
                        <a:rPr kumimoji="0" lang="en-US" sz="1800" b="1" i="0" u="none" strike="noStrike" cap="none" normalizeH="0" baseline="0">
                          <a:ln>
                            <a:noFill/>
                          </a:ln>
                          <a:solidFill>
                            <a:schemeClr val="tx1"/>
                          </a:solidFill>
                          <a:effectLst/>
                          <a:latin typeface="Arial" charset="0"/>
                          <a:ea typeface="MS PGothic" pitchFamily="34" charset="-128"/>
                          <a:cs typeface="Arial" charset="0"/>
                        </a:rPr>
                        <a:t>Description</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1338263">
                <a:tc>
                  <a:txBody>
                    <a:bodyPr/>
                    <a:lstStyle/>
                    <a:p>
                      <a:pPr marL="0" marR="0" lvl="0" indent="0" algn="l" defTabSz="914400" rtl="0" eaLnBrk="0" fontAlgn="base" latinLnBrk="0" hangingPunct="0">
                        <a:lnSpc>
                          <a:spcPct val="100000"/>
                        </a:lnSpc>
                        <a:spcBef>
                          <a:spcPct val="35000"/>
                        </a:spcBef>
                        <a:spcAft>
                          <a:spcPct val="15000"/>
                        </a:spcAft>
                        <a:buClr>
                          <a:schemeClr val="accent1"/>
                        </a:buClr>
                        <a:buSzPct val="125000"/>
                        <a:buFontTx/>
                        <a:buNone/>
                        <a:tabLst/>
                      </a:pPr>
                      <a:r>
                        <a:rPr kumimoji="0" lang="en-US" sz="1800" b="0" i="0" u="none" strike="noStrike" cap="none" normalizeH="0" baseline="0">
                          <a:ln>
                            <a:noFill/>
                          </a:ln>
                          <a:solidFill>
                            <a:schemeClr val="tx1"/>
                          </a:solidFill>
                          <a:effectLst/>
                          <a:latin typeface="Arial" charset="0"/>
                          <a:ea typeface="MS PGothic" pitchFamily="34" charset="-128"/>
                          <a:cs typeface="Arial" charset="0"/>
                        </a:rPr>
                        <a:t>public void setAttribute(String s, Object obj)</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15000"/>
                        </a:spcAft>
                        <a:buClr>
                          <a:schemeClr val="accent1"/>
                        </a:buClr>
                        <a:buSzPct val="125000"/>
                        <a:buFontTx/>
                        <a:buNone/>
                        <a:tabLst/>
                      </a:pPr>
                      <a:r>
                        <a:rPr kumimoji="0" lang="en-US" sz="1800" b="0" i="0" u="none" strike="noStrike" cap="none" normalizeH="0" baseline="0">
                          <a:ln>
                            <a:noFill/>
                          </a:ln>
                          <a:solidFill>
                            <a:schemeClr val="tx1"/>
                          </a:solidFill>
                          <a:effectLst/>
                          <a:latin typeface="Arial" charset="0"/>
                          <a:ea typeface="MS PGothic" pitchFamily="34" charset="-128"/>
                          <a:cs typeface="Arial" charset="0"/>
                        </a:rPr>
                        <a:t>Binds the object with a name and stores the name/value pair as an attribute of the ServletContext object.</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1120775">
                <a:tc>
                  <a:txBody>
                    <a:bodyPr/>
                    <a:lstStyle/>
                    <a:p>
                      <a:pPr marL="0" marR="0" lvl="0" indent="0" algn="l" defTabSz="914400" rtl="0" eaLnBrk="0" fontAlgn="base" latinLnBrk="0" hangingPunct="0">
                        <a:lnSpc>
                          <a:spcPct val="100000"/>
                        </a:lnSpc>
                        <a:spcBef>
                          <a:spcPct val="35000"/>
                        </a:spcBef>
                        <a:spcAft>
                          <a:spcPct val="15000"/>
                        </a:spcAft>
                        <a:buClr>
                          <a:schemeClr val="accent1"/>
                        </a:buClr>
                        <a:buSzPct val="125000"/>
                        <a:buFontTx/>
                        <a:buNone/>
                        <a:tabLst/>
                      </a:pPr>
                      <a:r>
                        <a:rPr kumimoji="0" lang="en-US" sz="1800" b="0" i="0" u="none" strike="noStrike" cap="none" normalizeH="0" baseline="0">
                          <a:ln>
                            <a:noFill/>
                          </a:ln>
                          <a:solidFill>
                            <a:schemeClr val="tx1"/>
                          </a:solidFill>
                          <a:effectLst/>
                          <a:latin typeface="Arial" charset="0"/>
                          <a:ea typeface="MS PGothic" pitchFamily="34" charset="-128"/>
                          <a:cs typeface="Arial" charset="0"/>
                        </a:rPr>
                        <a:t>public Object getAttribute(String attributeName)</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15000"/>
                        </a:spcAft>
                        <a:buClr>
                          <a:schemeClr val="accent1"/>
                        </a:buClr>
                        <a:buSzPct val="125000"/>
                        <a:buFontTx/>
                        <a:buNone/>
                        <a:tabLst/>
                      </a:pPr>
                      <a:r>
                        <a:rPr kumimoji="0" lang="en-US" sz="1800" b="0" i="0" u="none" strike="noStrike" cap="none" normalizeH="0" baseline="0">
                          <a:ln>
                            <a:noFill/>
                          </a:ln>
                          <a:solidFill>
                            <a:schemeClr val="tx1"/>
                          </a:solidFill>
                          <a:effectLst/>
                          <a:latin typeface="Arial" charset="0"/>
                          <a:ea typeface="MS PGothic" pitchFamily="34" charset="-128"/>
                          <a:cs typeface="Arial" charset="0"/>
                        </a:rPr>
                        <a:t>Returns the object stored in the ServletContext object with name passed as a parameter.</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3">
            <a:extLst>
              <a:ext uri="{FF2B5EF4-FFF2-40B4-BE49-F238E27FC236}">
                <a16:creationId xmlns:a16="http://schemas.microsoft.com/office/drawing/2014/main" id="{A90C10AE-D42E-41F0-90B7-E6DD98FE8AB8}"/>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CEDB7968-32E0-463E-9597-DF403E376D12}" type="slidenum">
              <a:rPr lang="en-US" altLang="en-US" sz="1000" i="0">
                <a:solidFill>
                  <a:srgbClr val="FFFFFF"/>
                </a:solidFill>
              </a:rPr>
              <a:pPr algn="l" eaLnBrk="1" hangingPunct="1"/>
              <a:t>62</a:t>
            </a:fld>
            <a:endParaRPr lang="en-US" altLang="en-US" sz="1000" i="0">
              <a:solidFill>
                <a:srgbClr val="FFFFFF"/>
              </a:solidFill>
            </a:endParaRPr>
          </a:p>
        </p:txBody>
      </p:sp>
      <p:sp>
        <p:nvSpPr>
          <p:cNvPr id="63491" name="AutoShape 13">
            <a:extLst>
              <a:ext uri="{FF2B5EF4-FFF2-40B4-BE49-F238E27FC236}">
                <a16:creationId xmlns:a16="http://schemas.microsoft.com/office/drawing/2014/main" id="{6DE9DC6F-C9CE-4F26-82EC-9A1ACB2ED50C}"/>
              </a:ext>
            </a:extLst>
          </p:cNvPr>
          <p:cNvSpPr>
            <a:spLocks noChangeArrowheads="1"/>
          </p:cNvSpPr>
          <p:nvPr/>
        </p:nvSpPr>
        <p:spPr bwMode="auto">
          <a:xfrm>
            <a:off x="6781800" y="1447800"/>
            <a:ext cx="3733800" cy="1447800"/>
          </a:xfrm>
          <a:prstGeom prst="wedgeEllipseCallout">
            <a:avLst>
              <a:gd name="adj1" fmla="val -42944"/>
              <a:gd name="adj2" fmla="val 84648"/>
            </a:avLst>
          </a:prstGeom>
          <a:noFill/>
          <a:ln w="12700">
            <a:solidFill>
              <a:srgbClr val="0066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i="0"/>
              <a:t>How To get the ServletContext object</a:t>
            </a:r>
          </a:p>
        </p:txBody>
      </p:sp>
      <p:sp>
        <p:nvSpPr>
          <p:cNvPr id="63492" name="Rectangle 21">
            <a:extLst>
              <a:ext uri="{FF2B5EF4-FFF2-40B4-BE49-F238E27FC236}">
                <a16:creationId xmlns:a16="http://schemas.microsoft.com/office/drawing/2014/main" id="{3423B101-215E-4705-9A33-3AD2EF56E484}"/>
              </a:ext>
            </a:extLst>
          </p:cNvPr>
          <p:cNvSpPr>
            <a:spLocks noChangeArrowheads="1"/>
          </p:cNvSpPr>
          <p:nvPr/>
        </p:nvSpPr>
        <p:spPr bwMode="auto">
          <a:xfrm>
            <a:off x="2590800" y="4876801"/>
            <a:ext cx="7010400" cy="1477963"/>
          </a:xfrm>
          <a:prstGeom prst="rect">
            <a:avLst/>
          </a:prstGeom>
          <a:noFill/>
          <a:ln w="12700">
            <a:solidFill>
              <a:srgbClr val="0066FF"/>
            </a:solidFill>
            <a:miter lim="800000"/>
            <a:headEnd type="none" w="sm" len="sm"/>
            <a:tailEnd type="none" w="sm" len="sm"/>
          </a:ln>
          <a:effectLst>
            <a:prstShdw prst="shdw17" dist="17961" dir="2700000">
              <a:srgbClr val="003D99"/>
            </a:prstShdw>
          </a:effectLst>
          <a:extLst>
            <a:ext uri="{909E8E84-426E-40DD-AFC4-6F175D3DCCD1}">
              <a14:hiddenFill xmlns:a14="http://schemas.microsoft.com/office/drawing/2010/main">
                <a:solidFill>
                  <a:srgbClr val="FFFFFF"/>
                </a:solidFill>
              </a14:hiddenFill>
            </a:ext>
          </a:extLst>
        </p:spPr>
        <p:txBody>
          <a:bodyPr>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b="0" i="0"/>
              <a:t>ServletContext context;</a:t>
            </a:r>
          </a:p>
          <a:p>
            <a:pPr algn="l" eaLnBrk="1" hangingPunct="1">
              <a:spcBef>
                <a:spcPct val="0"/>
              </a:spcBef>
            </a:pPr>
            <a:r>
              <a:rPr lang="en-US" altLang="en-US" b="0" i="0"/>
              <a:t>public void init(ServletConfig cfg)</a:t>
            </a:r>
          </a:p>
          <a:p>
            <a:pPr algn="l" eaLnBrk="1" hangingPunct="1">
              <a:spcBef>
                <a:spcPct val="0"/>
              </a:spcBef>
            </a:pPr>
            <a:r>
              <a:rPr lang="en-US" altLang="en-US" b="0" i="0"/>
              <a:t>{</a:t>
            </a:r>
          </a:p>
          <a:p>
            <a:pPr algn="l" eaLnBrk="1" hangingPunct="1">
              <a:spcBef>
                <a:spcPct val="0"/>
              </a:spcBef>
            </a:pPr>
            <a:r>
              <a:rPr lang="en-US" altLang="en-US" b="0" i="0"/>
              <a:t>   context =  </a:t>
            </a:r>
            <a:r>
              <a:rPr lang="en-US" altLang="en-US" i="0"/>
              <a:t>cfg.getServletContext();</a:t>
            </a:r>
          </a:p>
          <a:p>
            <a:pPr algn="l" eaLnBrk="1" hangingPunct="1">
              <a:spcBef>
                <a:spcPct val="0"/>
              </a:spcBef>
            </a:pPr>
            <a:r>
              <a:rPr lang="en-US" altLang="en-US" b="0" i="0"/>
              <a:t>}</a:t>
            </a:r>
          </a:p>
        </p:txBody>
      </p:sp>
      <p:sp>
        <p:nvSpPr>
          <p:cNvPr id="63493" name="WordArt 23">
            <a:extLst>
              <a:ext uri="{FF2B5EF4-FFF2-40B4-BE49-F238E27FC236}">
                <a16:creationId xmlns:a16="http://schemas.microsoft.com/office/drawing/2014/main" id="{8C682FF4-23EB-4C4F-945E-5BEEFE642CE5}"/>
              </a:ext>
            </a:extLst>
          </p:cNvPr>
          <p:cNvSpPr>
            <a:spLocks noChangeArrowheads="1" noChangeShapeType="1" noTextEdit="1"/>
          </p:cNvSpPr>
          <p:nvPr/>
        </p:nvSpPr>
        <p:spPr bwMode="auto">
          <a:xfrm>
            <a:off x="5729289" y="4152900"/>
            <a:ext cx="733425" cy="647700"/>
          </a:xfrm>
          <a:prstGeom prst="rect">
            <a:avLst/>
          </a:prstGeom>
        </p:spPr>
        <p:txBody>
          <a:bodyPr wrap="none" fromWordArt="1">
            <a:prstTxWarp prst="textPlain">
              <a:avLst>
                <a:gd name="adj" fmla="val 50000"/>
              </a:avLst>
            </a:prstTxWarp>
          </a:bodyPr>
          <a:lstStyle/>
          <a:p>
            <a:r>
              <a:rPr lang="en-US" sz="3600" kern="10">
                <a:ln w="9525">
                  <a:solidFill>
                    <a:srgbClr val="000000"/>
                  </a:solidFill>
                  <a:round/>
                  <a:headEnd type="none" w="sm" len="sm"/>
                  <a:tailEnd type="none" w="sm" len="sm"/>
                </a:ln>
                <a:solidFill>
                  <a:srgbClr val="FFFFFF"/>
                </a:solidFill>
                <a:latin typeface="Arial Black" panose="020B0A04020102020204" pitchFamily="34" charset="0"/>
              </a:rPr>
              <a:t>OR</a:t>
            </a:r>
          </a:p>
        </p:txBody>
      </p:sp>
      <p:sp>
        <p:nvSpPr>
          <p:cNvPr id="63494" name="Rectangle 24">
            <a:extLst>
              <a:ext uri="{FF2B5EF4-FFF2-40B4-BE49-F238E27FC236}">
                <a16:creationId xmlns:a16="http://schemas.microsoft.com/office/drawing/2014/main" id="{34F15E04-00C2-4A81-BCB8-0E3F97654027}"/>
              </a:ext>
            </a:extLst>
          </p:cNvPr>
          <p:cNvSpPr>
            <a:spLocks noChangeArrowheads="1"/>
          </p:cNvSpPr>
          <p:nvPr/>
        </p:nvSpPr>
        <p:spPr bwMode="auto">
          <a:xfrm>
            <a:off x="2590800" y="3657601"/>
            <a:ext cx="7010400" cy="379413"/>
          </a:xfrm>
          <a:prstGeom prst="rect">
            <a:avLst/>
          </a:prstGeom>
          <a:noFill/>
          <a:ln w="12700">
            <a:solidFill>
              <a:srgbClr val="0066FF"/>
            </a:solidFill>
            <a:miter lim="800000"/>
            <a:headEnd type="none" w="sm" len="sm"/>
            <a:tailEnd type="none" w="sm" len="sm"/>
          </a:ln>
          <a:effectLst>
            <a:prstShdw prst="shdw17" dist="17961" dir="2700000">
              <a:srgbClr val="003D99"/>
            </a:prstShdw>
          </a:effectLst>
          <a:extLst>
            <a:ext uri="{909E8E84-426E-40DD-AFC4-6F175D3DCCD1}">
              <a14:hiddenFill xmlns:a14="http://schemas.microsoft.com/office/drawing/2010/main">
                <a:solidFill>
                  <a:srgbClr val="FFFFFF"/>
                </a:solidFill>
              </a14:hiddenFill>
            </a:ext>
          </a:extLst>
        </p:spPr>
        <p:txBody>
          <a:bodyPr>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35000"/>
              </a:spcBef>
              <a:spcAft>
                <a:spcPct val="15000"/>
              </a:spcAft>
              <a:buClr>
                <a:schemeClr val="accent1"/>
              </a:buClr>
              <a:buSzPct val="125000"/>
            </a:pPr>
            <a:r>
              <a:rPr lang="en-US" altLang="en-US" b="0" i="0"/>
              <a:t>ServletContext context = </a:t>
            </a:r>
            <a:r>
              <a:rPr lang="en-US" altLang="en-US" i="0"/>
              <a:t>getServletConfig().getServletContext();</a:t>
            </a:r>
          </a:p>
        </p:txBody>
      </p:sp>
      <p:sp>
        <p:nvSpPr>
          <p:cNvPr id="11" name="Rectangle 2">
            <a:extLst>
              <a:ext uri="{FF2B5EF4-FFF2-40B4-BE49-F238E27FC236}">
                <a16:creationId xmlns:a16="http://schemas.microsoft.com/office/drawing/2014/main" id="{A06334D1-18A9-4B8A-B9F5-CF631321D2D5}"/>
              </a:ext>
            </a:extLst>
          </p:cNvPr>
          <p:cNvSpPr>
            <a:spLocks noGrp="1" noChangeArrowheads="1"/>
          </p:cNvSpPr>
          <p:nvPr>
            <p:ph type="title"/>
          </p:nvPr>
        </p:nvSpPr>
        <p:spPr>
          <a:effectLst>
            <a:outerShdw dist="17961" dir="2700000" algn="ctr" rotWithShape="0">
              <a:srgbClr val="485297"/>
            </a:outerShdw>
          </a:effectLst>
        </p:spPr>
        <p:txBody>
          <a:bodyPr/>
          <a:lstStyle/>
          <a:p>
            <a:pPr>
              <a:defRPr/>
            </a:pPr>
            <a:r>
              <a:rPr lang="en-US"/>
              <a:t>Scope of Servlet Objects (Contd.)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3">
            <a:extLst>
              <a:ext uri="{FF2B5EF4-FFF2-40B4-BE49-F238E27FC236}">
                <a16:creationId xmlns:a16="http://schemas.microsoft.com/office/drawing/2014/main" id="{98A3873F-3344-4035-AD5B-7466CFB66894}"/>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928AB7C5-403E-476F-BDF2-3C2C46F666E2}" type="slidenum">
              <a:rPr lang="en-US" altLang="en-US" sz="1000" i="0">
                <a:solidFill>
                  <a:srgbClr val="FFFFFF"/>
                </a:solidFill>
              </a:rPr>
              <a:pPr algn="l" eaLnBrk="1" hangingPunct="1"/>
              <a:t>63</a:t>
            </a:fld>
            <a:endParaRPr lang="en-US" altLang="en-US" sz="1000" i="0">
              <a:solidFill>
                <a:srgbClr val="FFFFFF"/>
              </a:solidFill>
            </a:endParaRPr>
          </a:p>
        </p:txBody>
      </p:sp>
      <p:sp>
        <p:nvSpPr>
          <p:cNvPr id="64515" name="Rectangle 3">
            <a:extLst>
              <a:ext uri="{FF2B5EF4-FFF2-40B4-BE49-F238E27FC236}">
                <a16:creationId xmlns:a16="http://schemas.microsoft.com/office/drawing/2014/main" id="{BE8E57AE-FBE8-48CB-9051-7F6CA9EA1AC9}"/>
              </a:ext>
            </a:extLst>
          </p:cNvPr>
          <p:cNvSpPr>
            <a:spLocks noChangeArrowheads="1"/>
          </p:cNvSpPr>
          <p:nvPr/>
        </p:nvSpPr>
        <p:spPr bwMode="auto">
          <a:xfrm>
            <a:off x="1828800" y="2819400"/>
            <a:ext cx="8610600" cy="144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tx2"/>
              </a:buClr>
              <a:buFontTx/>
              <a:buChar char="•"/>
            </a:pPr>
            <a:r>
              <a:rPr lang="en-US" altLang="en-US" sz="2000" b="0" i="0"/>
              <a:t>  Mechanism to maintain client state across a series of requests from a </a:t>
            </a:r>
          </a:p>
          <a:p>
            <a:pPr algn="l" eaLnBrk="1" hangingPunct="1">
              <a:spcBef>
                <a:spcPct val="0"/>
              </a:spcBef>
              <a:buClr>
                <a:schemeClr val="tx2"/>
              </a:buClr>
            </a:pPr>
            <a:r>
              <a:rPr lang="en-US" altLang="en-US" sz="2000" b="0" i="0"/>
              <a:t>   same user or originating from the browser over some period of time.</a:t>
            </a:r>
          </a:p>
          <a:p>
            <a:pPr algn="l" eaLnBrk="1" hangingPunct="1">
              <a:buClr>
                <a:schemeClr val="tx2"/>
              </a:buClr>
            </a:pPr>
            <a:r>
              <a:rPr lang="en-US" altLang="en-US" sz="2000" b="0" i="0"/>
              <a:t>	             Example – Online Shopping Cart.</a:t>
            </a:r>
          </a:p>
        </p:txBody>
      </p:sp>
      <p:sp>
        <p:nvSpPr>
          <p:cNvPr id="1255430" name="AutoShape 6">
            <a:extLst>
              <a:ext uri="{FF2B5EF4-FFF2-40B4-BE49-F238E27FC236}">
                <a16:creationId xmlns:a16="http://schemas.microsoft.com/office/drawing/2014/main" id="{3B599BD8-0D15-413A-AC61-068DA37ABDAD}"/>
              </a:ext>
            </a:extLst>
          </p:cNvPr>
          <p:cNvSpPr>
            <a:spLocks noChangeArrowheads="1"/>
          </p:cNvSpPr>
          <p:nvPr/>
        </p:nvSpPr>
        <p:spPr bwMode="auto">
          <a:xfrm>
            <a:off x="3886200" y="4114800"/>
            <a:ext cx="2743200" cy="1371600"/>
          </a:xfrm>
          <a:prstGeom prst="cloudCallout">
            <a:avLst>
              <a:gd name="adj1" fmla="val -42880"/>
              <a:gd name="adj2" fmla="val 78009"/>
            </a:avLst>
          </a:prstGeom>
          <a:gradFill rotWithShape="1">
            <a:gsLst>
              <a:gs pos="0">
                <a:schemeClr val="bg1"/>
              </a:gs>
              <a:gs pos="50000">
                <a:srgbClr val="6600CC"/>
              </a:gs>
              <a:gs pos="100000">
                <a:schemeClr val="bg1"/>
              </a:gs>
            </a:gsLst>
            <a:lin ang="5400000" scaled="1"/>
          </a:gradFill>
          <a:ln w="12700">
            <a:noFill/>
            <a:round/>
            <a:headEnd type="none" w="sm" len="sm"/>
            <a:tailEnd type="none" w="sm" len="sm"/>
          </a:ln>
          <a:effectLst>
            <a:prstShdw prst="shdw17" dist="17961" dir="2700000">
              <a:srgbClr val="6600CC">
                <a:gamma/>
                <a:shade val="60000"/>
                <a:invGamma/>
              </a:srgbClr>
            </a:prstShdw>
          </a:effectLst>
        </p:spPr>
        <p:txBody>
          <a:bodyPr anchor="ctr"/>
          <a:lstStyle/>
          <a:p>
            <a:pPr>
              <a:defRPr/>
            </a:pPr>
            <a:r>
              <a:rPr lang="en-US" sz="2400"/>
              <a:t>So How To Implement </a:t>
            </a:r>
          </a:p>
        </p:txBody>
      </p:sp>
      <p:sp>
        <p:nvSpPr>
          <p:cNvPr id="9" name="Rectangle 2">
            <a:extLst>
              <a:ext uri="{FF2B5EF4-FFF2-40B4-BE49-F238E27FC236}">
                <a16:creationId xmlns:a16="http://schemas.microsoft.com/office/drawing/2014/main" id="{A0E2CB60-B1B0-484B-90D2-E097BA89ACBA}"/>
              </a:ext>
            </a:extLst>
          </p:cNvPr>
          <p:cNvSpPr>
            <a:spLocks noGrp="1" noChangeArrowheads="1"/>
          </p:cNvSpPr>
          <p:nvPr>
            <p:ph type="title"/>
          </p:nvPr>
        </p:nvSpPr>
        <p:spPr>
          <a:effectLst>
            <a:outerShdw dist="17961" dir="2700000" algn="ctr" rotWithShape="0">
              <a:srgbClr val="485297"/>
            </a:outerShdw>
          </a:effectLst>
        </p:spPr>
        <p:txBody>
          <a:bodyPr/>
          <a:lstStyle/>
          <a:p>
            <a:pPr>
              <a:defRPr/>
            </a:pPr>
            <a:r>
              <a:rPr lang="en-US"/>
              <a:t>Scope of Servlet Objects (Contd.)</a:t>
            </a:r>
          </a:p>
        </p:txBody>
      </p:sp>
      <p:sp>
        <p:nvSpPr>
          <p:cNvPr id="64518" name="Rectangle 6">
            <a:extLst>
              <a:ext uri="{FF2B5EF4-FFF2-40B4-BE49-F238E27FC236}">
                <a16:creationId xmlns:a16="http://schemas.microsoft.com/office/drawing/2014/main" id="{19923A87-1E56-4821-A235-27073907104D}"/>
              </a:ext>
            </a:extLst>
          </p:cNvPr>
          <p:cNvSpPr>
            <a:spLocks noGrp="1" noChangeArrowheads="1"/>
          </p:cNvSpPr>
          <p:nvPr>
            <p:ph type="body" idx="1"/>
          </p:nvPr>
        </p:nvSpPr>
        <p:spPr/>
        <p:txBody>
          <a:bodyPr/>
          <a:lstStyle/>
          <a:p>
            <a:r>
              <a:rPr lang="en-US" altLang="en-US"/>
              <a:t>Session Management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a:extLst>
              <a:ext uri="{FF2B5EF4-FFF2-40B4-BE49-F238E27FC236}">
                <a16:creationId xmlns:a16="http://schemas.microsoft.com/office/drawing/2014/main" id="{0C4E0B88-CF15-4373-8974-294F31EBE65E}"/>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FF989198-4D7B-4E57-8C20-1EB37B3F6A00}" type="slidenum">
              <a:rPr lang="en-US" altLang="en-US" sz="1000" i="0">
                <a:solidFill>
                  <a:srgbClr val="FFFFFF"/>
                </a:solidFill>
              </a:rPr>
              <a:pPr algn="l" eaLnBrk="1" hangingPunct="1"/>
              <a:t>64</a:t>
            </a:fld>
            <a:endParaRPr lang="en-US" altLang="en-US" sz="1000" i="0">
              <a:solidFill>
                <a:srgbClr val="FFFFFF"/>
              </a:solidFill>
            </a:endParaRPr>
          </a:p>
        </p:txBody>
      </p:sp>
      <p:sp>
        <p:nvSpPr>
          <p:cNvPr id="1257478" name="AutoShape 6">
            <a:extLst>
              <a:ext uri="{FF2B5EF4-FFF2-40B4-BE49-F238E27FC236}">
                <a16:creationId xmlns:a16="http://schemas.microsoft.com/office/drawing/2014/main" id="{5F6520B7-2645-4C03-8922-CC7879123BE8}"/>
              </a:ext>
            </a:extLst>
          </p:cNvPr>
          <p:cNvSpPr>
            <a:spLocks noChangeArrowheads="1"/>
          </p:cNvSpPr>
          <p:nvPr/>
        </p:nvSpPr>
        <p:spPr bwMode="auto">
          <a:xfrm>
            <a:off x="4495800" y="2590800"/>
            <a:ext cx="3352800" cy="2438400"/>
          </a:xfrm>
          <a:prstGeom prst="cloudCallout">
            <a:avLst>
              <a:gd name="adj1" fmla="val -57009"/>
              <a:gd name="adj2" fmla="val 65690"/>
            </a:avLst>
          </a:prstGeom>
          <a:gradFill rotWithShape="1">
            <a:gsLst>
              <a:gs pos="0">
                <a:schemeClr val="bg1"/>
              </a:gs>
              <a:gs pos="50000">
                <a:srgbClr val="6600CC"/>
              </a:gs>
              <a:gs pos="100000">
                <a:schemeClr val="bg1"/>
              </a:gs>
            </a:gsLst>
            <a:lin ang="5400000" scaled="1"/>
          </a:gradFill>
          <a:ln w="12700">
            <a:noFill/>
            <a:round/>
            <a:headEnd type="none" w="sm" len="sm"/>
            <a:tailEnd type="none" w="sm" len="sm"/>
          </a:ln>
          <a:effectLst>
            <a:prstShdw prst="shdw17" dist="17961" dir="2700000">
              <a:srgbClr val="6600CC">
                <a:gamma/>
                <a:shade val="60000"/>
                <a:invGamma/>
              </a:srgbClr>
            </a:prstShdw>
          </a:effectLst>
        </p:spPr>
        <p:txBody>
          <a:bodyPr anchor="ctr"/>
          <a:lstStyle/>
          <a:p>
            <a:pPr>
              <a:defRPr/>
            </a:pPr>
            <a:r>
              <a:rPr lang="en-US" sz="2400"/>
              <a:t>Using HTTPSession Interface</a:t>
            </a:r>
          </a:p>
        </p:txBody>
      </p:sp>
      <p:sp>
        <p:nvSpPr>
          <p:cNvPr id="1257479" name="AutoShape 7">
            <a:extLst>
              <a:ext uri="{FF2B5EF4-FFF2-40B4-BE49-F238E27FC236}">
                <a16:creationId xmlns:a16="http://schemas.microsoft.com/office/drawing/2014/main" id="{C7B53D2D-137E-4672-9EB4-FF8B8E3C4F96}"/>
              </a:ext>
            </a:extLst>
          </p:cNvPr>
          <p:cNvSpPr>
            <a:spLocks noChangeArrowheads="1"/>
          </p:cNvSpPr>
          <p:nvPr/>
        </p:nvSpPr>
        <p:spPr bwMode="auto">
          <a:xfrm>
            <a:off x="1905000" y="5410200"/>
            <a:ext cx="8305800" cy="1066800"/>
          </a:xfrm>
          <a:prstGeom prst="horizontalScroll">
            <a:avLst>
              <a:gd name="adj" fmla="val 12500"/>
            </a:avLst>
          </a:prstGeom>
          <a:gradFill rotWithShape="1">
            <a:gsLst>
              <a:gs pos="0">
                <a:schemeClr val="bg1"/>
              </a:gs>
              <a:gs pos="50000">
                <a:srgbClr val="6600CC"/>
              </a:gs>
              <a:gs pos="100000">
                <a:schemeClr val="bg1"/>
              </a:gs>
            </a:gsLst>
            <a:lin ang="5400000" scaled="1"/>
          </a:gradFill>
          <a:ln w="12700">
            <a:noFill/>
            <a:round/>
            <a:headEnd type="none" w="sm" len="sm"/>
            <a:tailEnd type="none" w="sm" len="sm"/>
          </a:ln>
          <a:effectLst>
            <a:prstShdw prst="shdw17" dist="17961" dir="2700000">
              <a:srgbClr val="6600CC">
                <a:gamma/>
                <a:shade val="60000"/>
                <a:invGamma/>
              </a:srgbClr>
            </a:prstShdw>
          </a:effectLst>
        </p:spPr>
        <p:txBody>
          <a:bodyPr anchor="ctr"/>
          <a:lstStyle/>
          <a:p>
            <a:pPr algn="l">
              <a:defRPr/>
            </a:pPr>
            <a:r>
              <a:rPr lang="en-US" sz="2000"/>
              <a:t>It maintains client state by using servlet getAttribute() and setAttribute() methods of session scope.</a:t>
            </a:r>
          </a:p>
        </p:txBody>
      </p:sp>
      <p:sp>
        <p:nvSpPr>
          <p:cNvPr id="9" name="Rectangle 2">
            <a:extLst>
              <a:ext uri="{FF2B5EF4-FFF2-40B4-BE49-F238E27FC236}">
                <a16:creationId xmlns:a16="http://schemas.microsoft.com/office/drawing/2014/main" id="{ECCA4843-BE5A-4A75-A7DB-507CC756154D}"/>
              </a:ext>
            </a:extLst>
          </p:cNvPr>
          <p:cNvSpPr>
            <a:spLocks noGrp="1" noChangeArrowheads="1"/>
          </p:cNvSpPr>
          <p:nvPr>
            <p:ph type="title"/>
          </p:nvPr>
        </p:nvSpPr>
        <p:spPr>
          <a:effectLst>
            <a:outerShdw dist="17961" dir="2700000" algn="ctr" rotWithShape="0">
              <a:srgbClr val="485297"/>
            </a:outerShdw>
          </a:effectLst>
        </p:spPr>
        <p:txBody>
          <a:bodyPr/>
          <a:lstStyle/>
          <a:p>
            <a:pPr>
              <a:defRPr/>
            </a:pPr>
            <a:r>
              <a:rPr lang="en-US"/>
              <a:t>Scope of Servlet Objects (Contd.)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3">
            <a:extLst>
              <a:ext uri="{FF2B5EF4-FFF2-40B4-BE49-F238E27FC236}">
                <a16:creationId xmlns:a16="http://schemas.microsoft.com/office/drawing/2014/main" id="{85B1DB0F-DF3E-4955-A967-BB91B8208C60}"/>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9144CC75-17AE-438F-B68C-C01356FE68F8}" type="slidenum">
              <a:rPr lang="en-US" altLang="en-US" sz="1000" i="0">
                <a:solidFill>
                  <a:srgbClr val="FFFFFF"/>
                </a:solidFill>
              </a:rPr>
              <a:pPr algn="l" eaLnBrk="1" hangingPunct="1"/>
              <a:t>65</a:t>
            </a:fld>
            <a:endParaRPr lang="en-US" altLang="en-US" sz="1000" i="0">
              <a:solidFill>
                <a:srgbClr val="FFFFFF"/>
              </a:solidFill>
            </a:endParaRPr>
          </a:p>
        </p:txBody>
      </p:sp>
      <p:sp>
        <p:nvSpPr>
          <p:cNvPr id="66563" name="Rectangle 3">
            <a:extLst>
              <a:ext uri="{FF2B5EF4-FFF2-40B4-BE49-F238E27FC236}">
                <a16:creationId xmlns:a16="http://schemas.microsoft.com/office/drawing/2014/main" id="{F8029433-7D43-4BB5-86EA-CD857F8DC41F}"/>
              </a:ext>
            </a:extLst>
          </p:cNvPr>
          <p:cNvSpPr>
            <a:spLocks noChangeArrowheads="1"/>
          </p:cNvSpPr>
          <p:nvPr/>
        </p:nvSpPr>
        <p:spPr bwMode="auto">
          <a:xfrm>
            <a:off x="6096000" y="1752600"/>
            <a:ext cx="4572000" cy="4724400"/>
          </a:xfrm>
          <a:prstGeom prst="rect">
            <a:avLst/>
          </a:prstGeom>
          <a:gradFill rotWithShape="1">
            <a:gsLst>
              <a:gs pos="0">
                <a:srgbClr val="FFFF99"/>
              </a:gs>
              <a:gs pos="100000">
                <a:srgbClr val="DCF6F5"/>
              </a:gs>
            </a:gsLst>
            <a:lin ang="5400000" scaled="1"/>
          </a:gradFill>
          <a:ln>
            <a:noFill/>
          </a:ln>
          <a:effectLst>
            <a:prstShdw prst="shdw17" dist="17961" dir="2700000">
              <a:srgbClr val="99995C"/>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332228" name="Rectangle 4">
            <a:extLst>
              <a:ext uri="{FF2B5EF4-FFF2-40B4-BE49-F238E27FC236}">
                <a16:creationId xmlns:a16="http://schemas.microsoft.com/office/drawing/2014/main" id="{F6803B96-A2E7-4CEF-ACFA-B4F2BD819754}"/>
              </a:ext>
            </a:extLst>
          </p:cNvPr>
          <p:cNvSpPr>
            <a:spLocks noChangeArrowheads="1"/>
          </p:cNvSpPr>
          <p:nvPr/>
        </p:nvSpPr>
        <p:spPr bwMode="auto">
          <a:xfrm>
            <a:off x="6705600" y="1981200"/>
            <a:ext cx="3352800" cy="1219200"/>
          </a:xfrm>
          <a:prstGeom prst="rect">
            <a:avLst/>
          </a:prstGeom>
          <a:gradFill rotWithShape="1">
            <a:gsLst>
              <a:gs pos="0">
                <a:srgbClr val="FFFF99"/>
              </a:gs>
              <a:gs pos="50000">
                <a:schemeClr val="bg1"/>
              </a:gs>
              <a:gs pos="100000">
                <a:srgbClr val="FFFF99"/>
              </a:gs>
            </a:gsLst>
            <a:lin ang="5400000" scaled="1"/>
          </a:gradFill>
          <a:ln w="12700">
            <a:solidFill>
              <a:srgbClr val="FF9900"/>
            </a:solidFill>
            <a:miter lim="800000"/>
            <a:headEnd type="none" w="sm" len="sm"/>
            <a:tailEnd type="none" w="sm" len="sm"/>
          </a:ln>
          <a:effectLst/>
        </p:spPr>
        <p:txBody>
          <a:bodyPr/>
          <a:lstStyle/>
          <a:p>
            <a:pPr>
              <a:spcBef>
                <a:spcPct val="0"/>
              </a:spcBef>
              <a:defRPr/>
            </a:pPr>
            <a:r>
              <a:rPr lang="en-US"/>
              <a:t>Exception</a:t>
            </a:r>
          </a:p>
          <a:p>
            <a:pPr>
              <a:spcBef>
                <a:spcPct val="0"/>
              </a:spcBef>
              <a:defRPr/>
            </a:pPr>
            <a:r>
              <a:rPr lang="en-US"/>
              <a:t>(from java.lang)</a:t>
            </a:r>
          </a:p>
        </p:txBody>
      </p:sp>
      <p:sp>
        <p:nvSpPr>
          <p:cNvPr id="66565" name="Rectangle 5">
            <a:extLst>
              <a:ext uri="{FF2B5EF4-FFF2-40B4-BE49-F238E27FC236}">
                <a16:creationId xmlns:a16="http://schemas.microsoft.com/office/drawing/2014/main" id="{DE796664-1FE8-49F5-9F7D-13AC49AE3976}"/>
              </a:ext>
            </a:extLst>
          </p:cNvPr>
          <p:cNvSpPr>
            <a:spLocks noChangeArrowheads="1"/>
          </p:cNvSpPr>
          <p:nvPr/>
        </p:nvSpPr>
        <p:spPr bwMode="auto">
          <a:xfrm>
            <a:off x="6705600" y="2628900"/>
            <a:ext cx="3352800" cy="609600"/>
          </a:xfrm>
          <a:prstGeom prst="rect">
            <a:avLst/>
          </a:prstGeom>
          <a:gradFill rotWithShape="1">
            <a:gsLst>
              <a:gs pos="0">
                <a:schemeClr val="bg1"/>
              </a:gs>
              <a:gs pos="100000">
                <a:srgbClr val="DCF6F5"/>
              </a:gs>
            </a:gsLst>
            <a:lin ang="5400000" scaled="1"/>
          </a:gradFill>
          <a:ln w="12700">
            <a:solidFill>
              <a:srgbClr val="FF9900"/>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66566" name="AutoShape 6">
            <a:extLst>
              <a:ext uri="{FF2B5EF4-FFF2-40B4-BE49-F238E27FC236}">
                <a16:creationId xmlns:a16="http://schemas.microsoft.com/office/drawing/2014/main" id="{DA0A8854-93ED-4A7F-9ADC-019D2BD01F3B}"/>
              </a:ext>
            </a:extLst>
          </p:cNvPr>
          <p:cNvSpPr>
            <a:spLocks noChangeArrowheads="1"/>
          </p:cNvSpPr>
          <p:nvPr/>
        </p:nvSpPr>
        <p:spPr bwMode="auto">
          <a:xfrm rot="16200000">
            <a:off x="8140700" y="2692400"/>
            <a:ext cx="482600" cy="457200"/>
          </a:xfrm>
          <a:prstGeom prst="foldedCorner">
            <a:avLst>
              <a:gd name="adj" fmla="val 30801"/>
            </a:avLst>
          </a:prstGeom>
          <a:solidFill>
            <a:schemeClr val="bg1"/>
          </a:solidFill>
          <a:ln w="12700">
            <a:solidFill>
              <a:schemeClr val="tx1"/>
            </a:solidFill>
            <a:round/>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332231" name="Rectangle 7">
            <a:extLst>
              <a:ext uri="{FF2B5EF4-FFF2-40B4-BE49-F238E27FC236}">
                <a16:creationId xmlns:a16="http://schemas.microsoft.com/office/drawing/2014/main" id="{E11C9350-2FE2-404B-BBB3-A051A7B92A5E}"/>
              </a:ext>
            </a:extLst>
          </p:cNvPr>
          <p:cNvSpPr>
            <a:spLocks noChangeArrowheads="1"/>
          </p:cNvSpPr>
          <p:nvPr/>
        </p:nvSpPr>
        <p:spPr bwMode="auto">
          <a:xfrm>
            <a:off x="6705600" y="3581400"/>
            <a:ext cx="3352800" cy="1219200"/>
          </a:xfrm>
          <a:prstGeom prst="rect">
            <a:avLst/>
          </a:prstGeom>
          <a:gradFill rotWithShape="1">
            <a:gsLst>
              <a:gs pos="0">
                <a:srgbClr val="FFFF99"/>
              </a:gs>
              <a:gs pos="50000">
                <a:schemeClr val="bg1"/>
              </a:gs>
              <a:gs pos="100000">
                <a:srgbClr val="FFFF99"/>
              </a:gs>
            </a:gsLst>
            <a:lin ang="5400000" scaled="1"/>
          </a:gradFill>
          <a:ln w="38100">
            <a:solidFill>
              <a:srgbClr val="FF9900"/>
            </a:solidFill>
            <a:miter lim="800000"/>
            <a:headEnd type="none" w="sm" len="sm"/>
            <a:tailEnd type="none" w="sm" len="sm"/>
          </a:ln>
          <a:effectLst/>
        </p:spPr>
        <p:txBody>
          <a:bodyPr/>
          <a:lstStyle/>
          <a:p>
            <a:pPr>
              <a:spcBef>
                <a:spcPct val="0"/>
              </a:spcBef>
              <a:defRPr/>
            </a:pPr>
            <a:r>
              <a:rPr lang="en-US"/>
              <a:t>ServletException</a:t>
            </a:r>
          </a:p>
          <a:p>
            <a:pPr>
              <a:spcBef>
                <a:spcPct val="0"/>
              </a:spcBef>
              <a:defRPr/>
            </a:pPr>
            <a:r>
              <a:rPr lang="en-US"/>
              <a:t>(from javax.servlet)</a:t>
            </a:r>
          </a:p>
        </p:txBody>
      </p:sp>
      <p:sp>
        <p:nvSpPr>
          <p:cNvPr id="66568" name="Rectangle 8">
            <a:extLst>
              <a:ext uri="{FF2B5EF4-FFF2-40B4-BE49-F238E27FC236}">
                <a16:creationId xmlns:a16="http://schemas.microsoft.com/office/drawing/2014/main" id="{23C4667A-A5F8-4C84-8881-D58B1CED2096}"/>
              </a:ext>
            </a:extLst>
          </p:cNvPr>
          <p:cNvSpPr>
            <a:spLocks noChangeArrowheads="1"/>
          </p:cNvSpPr>
          <p:nvPr/>
        </p:nvSpPr>
        <p:spPr bwMode="auto">
          <a:xfrm>
            <a:off x="6705600" y="4216400"/>
            <a:ext cx="3352800" cy="584200"/>
          </a:xfrm>
          <a:prstGeom prst="rect">
            <a:avLst/>
          </a:prstGeom>
          <a:gradFill rotWithShape="1">
            <a:gsLst>
              <a:gs pos="0">
                <a:schemeClr val="bg1"/>
              </a:gs>
              <a:gs pos="100000">
                <a:srgbClr val="DCF6F5"/>
              </a:gs>
            </a:gsLst>
            <a:lin ang="5400000" scaled="1"/>
          </a:gradFill>
          <a:ln w="38100">
            <a:solidFill>
              <a:srgbClr val="FF9900"/>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332233" name="Rectangle 9">
            <a:extLst>
              <a:ext uri="{FF2B5EF4-FFF2-40B4-BE49-F238E27FC236}">
                <a16:creationId xmlns:a16="http://schemas.microsoft.com/office/drawing/2014/main" id="{6D0A3BF9-5F02-41F0-9B61-C4F1DB846EC5}"/>
              </a:ext>
            </a:extLst>
          </p:cNvPr>
          <p:cNvSpPr>
            <a:spLocks noChangeArrowheads="1"/>
          </p:cNvSpPr>
          <p:nvPr/>
        </p:nvSpPr>
        <p:spPr bwMode="auto">
          <a:xfrm>
            <a:off x="6705600" y="5111750"/>
            <a:ext cx="3352800" cy="1225550"/>
          </a:xfrm>
          <a:prstGeom prst="rect">
            <a:avLst/>
          </a:prstGeom>
          <a:gradFill rotWithShape="1">
            <a:gsLst>
              <a:gs pos="0">
                <a:srgbClr val="FFFF99"/>
              </a:gs>
              <a:gs pos="50000">
                <a:schemeClr val="bg1"/>
              </a:gs>
              <a:gs pos="100000">
                <a:srgbClr val="FFFF99"/>
              </a:gs>
            </a:gsLst>
            <a:lin ang="5400000" scaled="1"/>
          </a:gradFill>
          <a:ln w="12700">
            <a:solidFill>
              <a:srgbClr val="FF9900"/>
            </a:solidFill>
            <a:miter lim="800000"/>
            <a:headEnd type="none" w="sm" len="sm"/>
            <a:tailEnd type="none" w="sm" len="sm"/>
          </a:ln>
          <a:effectLst/>
        </p:spPr>
        <p:txBody>
          <a:bodyPr/>
          <a:lstStyle/>
          <a:p>
            <a:pPr>
              <a:spcBef>
                <a:spcPct val="0"/>
              </a:spcBef>
              <a:defRPr/>
            </a:pPr>
            <a:r>
              <a:rPr lang="en-US"/>
              <a:t>UnavailableException</a:t>
            </a:r>
          </a:p>
          <a:p>
            <a:pPr>
              <a:spcBef>
                <a:spcPct val="0"/>
              </a:spcBef>
              <a:defRPr/>
            </a:pPr>
            <a:r>
              <a:rPr lang="en-US"/>
              <a:t>(from javax.servlet)</a:t>
            </a:r>
          </a:p>
        </p:txBody>
      </p:sp>
      <p:sp>
        <p:nvSpPr>
          <p:cNvPr id="66570" name="Rectangle 10">
            <a:extLst>
              <a:ext uri="{FF2B5EF4-FFF2-40B4-BE49-F238E27FC236}">
                <a16:creationId xmlns:a16="http://schemas.microsoft.com/office/drawing/2014/main" id="{EAA5B208-A8FC-40A7-BFC4-165CFC4A943B}"/>
              </a:ext>
            </a:extLst>
          </p:cNvPr>
          <p:cNvSpPr>
            <a:spLocks noChangeArrowheads="1"/>
          </p:cNvSpPr>
          <p:nvPr/>
        </p:nvSpPr>
        <p:spPr bwMode="auto">
          <a:xfrm>
            <a:off x="6705600" y="5778500"/>
            <a:ext cx="3352800" cy="609600"/>
          </a:xfrm>
          <a:prstGeom prst="rect">
            <a:avLst/>
          </a:prstGeom>
          <a:gradFill rotWithShape="1">
            <a:gsLst>
              <a:gs pos="0">
                <a:schemeClr val="bg1"/>
              </a:gs>
              <a:gs pos="100000">
                <a:srgbClr val="DCF6F5"/>
              </a:gs>
            </a:gsLst>
            <a:lin ang="5400000" scaled="1"/>
          </a:gradFill>
          <a:ln w="12700">
            <a:solidFill>
              <a:srgbClr val="FF9900"/>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66571" name="AutoShape 11">
            <a:extLst>
              <a:ext uri="{FF2B5EF4-FFF2-40B4-BE49-F238E27FC236}">
                <a16:creationId xmlns:a16="http://schemas.microsoft.com/office/drawing/2014/main" id="{39DC3C40-AB81-46C0-A640-C9E3B8D78B75}"/>
              </a:ext>
            </a:extLst>
          </p:cNvPr>
          <p:cNvSpPr>
            <a:spLocks noChangeArrowheads="1"/>
          </p:cNvSpPr>
          <p:nvPr/>
        </p:nvSpPr>
        <p:spPr bwMode="auto">
          <a:xfrm rot="16200000">
            <a:off x="8140700" y="4279900"/>
            <a:ext cx="482600" cy="457200"/>
          </a:xfrm>
          <a:prstGeom prst="foldedCorner">
            <a:avLst>
              <a:gd name="adj" fmla="val 30801"/>
            </a:avLst>
          </a:prstGeom>
          <a:solidFill>
            <a:schemeClr val="bg1"/>
          </a:solidFill>
          <a:ln w="12700">
            <a:solidFill>
              <a:schemeClr val="tx1"/>
            </a:solidFill>
            <a:round/>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66572" name="AutoShape 12">
            <a:extLst>
              <a:ext uri="{FF2B5EF4-FFF2-40B4-BE49-F238E27FC236}">
                <a16:creationId xmlns:a16="http://schemas.microsoft.com/office/drawing/2014/main" id="{8C289521-690C-4167-90BD-C0AB58D4360D}"/>
              </a:ext>
            </a:extLst>
          </p:cNvPr>
          <p:cNvSpPr>
            <a:spLocks noChangeArrowheads="1"/>
          </p:cNvSpPr>
          <p:nvPr/>
        </p:nvSpPr>
        <p:spPr bwMode="auto">
          <a:xfrm rot="16200000">
            <a:off x="8140700" y="5854700"/>
            <a:ext cx="482600" cy="457200"/>
          </a:xfrm>
          <a:prstGeom prst="foldedCorner">
            <a:avLst>
              <a:gd name="adj" fmla="val 30801"/>
            </a:avLst>
          </a:prstGeom>
          <a:solidFill>
            <a:schemeClr val="bg1"/>
          </a:solidFill>
          <a:ln w="12700">
            <a:solidFill>
              <a:schemeClr val="tx1"/>
            </a:solidFill>
            <a:round/>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66573" name="Line 13">
            <a:extLst>
              <a:ext uri="{FF2B5EF4-FFF2-40B4-BE49-F238E27FC236}">
                <a16:creationId xmlns:a16="http://schemas.microsoft.com/office/drawing/2014/main" id="{C3F4567F-0E86-4130-A01C-25D95479D5C1}"/>
              </a:ext>
            </a:extLst>
          </p:cNvPr>
          <p:cNvSpPr>
            <a:spLocks noChangeShapeType="1"/>
          </p:cNvSpPr>
          <p:nvPr/>
        </p:nvSpPr>
        <p:spPr bwMode="auto">
          <a:xfrm flipV="1">
            <a:off x="8382000" y="4800600"/>
            <a:ext cx="0" cy="304800"/>
          </a:xfrm>
          <a:prstGeom prst="line">
            <a:avLst/>
          </a:prstGeom>
          <a:noFill/>
          <a:ln w="38100">
            <a:solidFill>
              <a:srgbClr val="000099"/>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574" name="Line 14">
            <a:extLst>
              <a:ext uri="{FF2B5EF4-FFF2-40B4-BE49-F238E27FC236}">
                <a16:creationId xmlns:a16="http://schemas.microsoft.com/office/drawing/2014/main" id="{57F52773-E859-4DB9-80C7-8ECF1A17CB5C}"/>
              </a:ext>
            </a:extLst>
          </p:cNvPr>
          <p:cNvSpPr>
            <a:spLocks noChangeShapeType="1"/>
          </p:cNvSpPr>
          <p:nvPr/>
        </p:nvSpPr>
        <p:spPr bwMode="auto">
          <a:xfrm flipV="1">
            <a:off x="8382000" y="3276600"/>
            <a:ext cx="0" cy="304800"/>
          </a:xfrm>
          <a:prstGeom prst="line">
            <a:avLst/>
          </a:prstGeom>
          <a:noFill/>
          <a:ln w="38100">
            <a:solidFill>
              <a:srgbClr val="000099"/>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575" name="Rectangle 15">
            <a:extLst>
              <a:ext uri="{FF2B5EF4-FFF2-40B4-BE49-F238E27FC236}">
                <a16:creationId xmlns:a16="http://schemas.microsoft.com/office/drawing/2014/main" id="{86CDFCF9-9D61-483E-82F4-F28B9438EEB4}"/>
              </a:ext>
            </a:extLst>
          </p:cNvPr>
          <p:cNvSpPr>
            <a:spLocks noChangeArrowheads="1"/>
          </p:cNvSpPr>
          <p:nvPr/>
        </p:nvSpPr>
        <p:spPr bwMode="auto">
          <a:xfrm>
            <a:off x="1676400" y="1752600"/>
            <a:ext cx="3581400" cy="1066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r>
              <a:rPr lang="en-US" altLang="en-US" sz="2000" b="0" i="0"/>
              <a:t>A </a:t>
            </a:r>
            <a:r>
              <a:rPr lang="en-US" altLang="en-US" sz="2000" i="0"/>
              <a:t>ServletException</a:t>
            </a:r>
            <a:r>
              <a:rPr lang="en-US" altLang="en-US" sz="2000" b="0" i="0"/>
              <a:t> indicates that a general exception has occurred. </a:t>
            </a:r>
            <a:endParaRPr lang="en-US" altLang="en-US" sz="2000" i="0"/>
          </a:p>
        </p:txBody>
      </p:sp>
      <p:sp>
        <p:nvSpPr>
          <p:cNvPr id="1332241" name="Rectangle 17">
            <a:extLst>
              <a:ext uri="{FF2B5EF4-FFF2-40B4-BE49-F238E27FC236}">
                <a16:creationId xmlns:a16="http://schemas.microsoft.com/office/drawing/2014/main" id="{41071E3B-F6ED-4D67-B80B-A348671B9893}"/>
              </a:ext>
            </a:extLst>
          </p:cNvPr>
          <p:cNvSpPr>
            <a:spLocks noGrp="1" noChangeArrowheads="1"/>
          </p:cNvSpPr>
          <p:nvPr>
            <p:ph type="title" idx="4294967295"/>
          </p:nvPr>
        </p:nvSpPr>
        <p:spPr>
          <a:xfrm>
            <a:off x="1524000" y="871539"/>
            <a:ext cx="9144000" cy="498475"/>
          </a:xfrm>
          <a:prstGeom prst="rect">
            <a:avLst/>
          </a:prstGeom>
          <a:effectLst>
            <a:outerShdw dist="17961" dir="2700000" algn="ctr" rotWithShape="0">
              <a:srgbClr val="ACB6FC">
                <a:gamma/>
                <a:shade val="60000"/>
                <a:invGamma/>
              </a:srgbClr>
            </a:outerShdw>
          </a:effectLst>
        </p:spPr>
        <p:txBody>
          <a:bodyPr>
            <a:normAutofit fontScale="90000"/>
          </a:bodyPr>
          <a:lstStyle/>
          <a:p>
            <a:pPr>
              <a:defRPr/>
            </a:pPr>
            <a:r>
              <a:rPr lang="en-US"/>
              <a:t>Exceptions &amp; Errors in Servlets (Contd.)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3">
            <a:extLst>
              <a:ext uri="{FF2B5EF4-FFF2-40B4-BE49-F238E27FC236}">
                <a16:creationId xmlns:a16="http://schemas.microsoft.com/office/drawing/2014/main" id="{E468E0A8-B370-4A26-8B48-ACC01A286A6B}"/>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253353D9-2F84-46A7-920C-99F2B75C9652}" type="slidenum">
              <a:rPr lang="en-US" altLang="en-US" sz="1000" i="0">
                <a:solidFill>
                  <a:srgbClr val="FFFFFF"/>
                </a:solidFill>
              </a:rPr>
              <a:pPr algn="l" eaLnBrk="1" hangingPunct="1"/>
              <a:t>66</a:t>
            </a:fld>
            <a:endParaRPr lang="en-US" altLang="en-US" sz="1000" i="0">
              <a:solidFill>
                <a:srgbClr val="FFFFFF"/>
              </a:solidFill>
            </a:endParaRPr>
          </a:p>
        </p:txBody>
      </p:sp>
      <p:sp>
        <p:nvSpPr>
          <p:cNvPr id="67587" name="Rectangle 3">
            <a:extLst>
              <a:ext uri="{FF2B5EF4-FFF2-40B4-BE49-F238E27FC236}">
                <a16:creationId xmlns:a16="http://schemas.microsoft.com/office/drawing/2014/main" id="{8825238A-3F2C-4714-B3BE-91C08665DAA5}"/>
              </a:ext>
            </a:extLst>
          </p:cNvPr>
          <p:cNvSpPr>
            <a:spLocks noChangeArrowheads="1"/>
          </p:cNvSpPr>
          <p:nvPr/>
        </p:nvSpPr>
        <p:spPr bwMode="auto">
          <a:xfrm>
            <a:off x="6096000" y="1752600"/>
            <a:ext cx="4572000" cy="4724400"/>
          </a:xfrm>
          <a:prstGeom prst="rect">
            <a:avLst/>
          </a:prstGeom>
          <a:gradFill rotWithShape="1">
            <a:gsLst>
              <a:gs pos="0">
                <a:srgbClr val="FFFF99"/>
              </a:gs>
              <a:gs pos="100000">
                <a:srgbClr val="DCF6F5"/>
              </a:gs>
            </a:gsLst>
            <a:lin ang="5400000" scaled="1"/>
          </a:gradFill>
          <a:ln>
            <a:noFill/>
          </a:ln>
          <a:effectLst>
            <a:prstShdw prst="shdw17" dist="17961" dir="2700000">
              <a:srgbClr val="99995C"/>
            </a:prstShdw>
          </a:effectLst>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333252" name="Rectangle 4">
            <a:extLst>
              <a:ext uri="{FF2B5EF4-FFF2-40B4-BE49-F238E27FC236}">
                <a16:creationId xmlns:a16="http://schemas.microsoft.com/office/drawing/2014/main" id="{33B18697-0296-4D23-BE09-B9B4D314F644}"/>
              </a:ext>
            </a:extLst>
          </p:cNvPr>
          <p:cNvSpPr>
            <a:spLocks noChangeArrowheads="1"/>
          </p:cNvSpPr>
          <p:nvPr/>
        </p:nvSpPr>
        <p:spPr bwMode="auto">
          <a:xfrm>
            <a:off x="6705600" y="1981200"/>
            <a:ext cx="3352800" cy="1219200"/>
          </a:xfrm>
          <a:prstGeom prst="rect">
            <a:avLst/>
          </a:prstGeom>
          <a:gradFill rotWithShape="1">
            <a:gsLst>
              <a:gs pos="0">
                <a:srgbClr val="FFFF99"/>
              </a:gs>
              <a:gs pos="50000">
                <a:schemeClr val="bg1"/>
              </a:gs>
              <a:gs pos="100000">
                <a:srgbClr val="FFFF99"/>
              </a:gs>
            </a:gsLst>
            <a:lin ang="5400000" scaled="1"/>
          </a:gradFill>
          <a:ln w="12700">
            <a:solidFill>
              <a:srgbClr val="FF9900"/>
            </a:solidFill>
            <a:miter lim="800000"/>
            <a:headEnd type="none" w="sm" len="sm"/>
            <a:tailEnd type="none" w="sm" len="sm"/>
          </a:ln>
          <a:effectLst/>
        </p:spPr>
        <p:txBody>
          <a:bodyPr/>
          <a:lstStyle/>
          <a:p>
            <a:pPr>
              <a:spcBef>
                <a:spcPct val="0"/>
              </a:spcBef>
              <a:defRPr/>
            </a:pPr>
            <a:r>
              <a:rPr lang="en-US"/>
              <a:t>Exception</a:t>
            </a:r>
          </a:p>
          <a:p>
            <a:pPr>
              <a:spcBef>
                <a:spcPct val="0"/>
              </a:spcBef>
              <a:defRPr/>
            </a:pPr>
            <a:r>
              <a:rPr lang="en-US"/>
              <a:t>(from java.lang)</a:t>
            </a:r>
          </a:p>
        </p:txBody>
      </p:sp>
      <p:sp>
        <p:nvSpPr>
          <p:cNvPr id="67589" name="Rectangle 5">
            <a:extLst>
              <a:ext uri="{FF2B5EF4-FFF2-40B4-BE49-F238E27FC236}">
                <a16:creationId xmlns:a16="http://schemas.microsoft.com/office/drawing/2014/main" id="{701463BD-270A-452D-BC27-C5FE07F531ED}"/>
              </a:ext>
            </a:extLst>
          </p:cNvPr>
          <p:cNvSpPr>
            <a:spLocks noChangeArrowheads="1"/>
          </p:cNvSpPr>
          <p:nvPr/>
        </p:nvSpPr>
        <p:spPr bwMode="auto">
          <a:xfrm>
            <a:off x="6705600" y="2628900"/>
            <a:ext cx="3352800" cy="609600"/>
          </a:xfrm>
          <a:prstGeom prst="rect">
            <a:avLst/>
          </a:prstGeom>
          <a:gradFill rotWithShape="1">
            <a:gsLst>
              <a:gs pos="0">
                <a:schemeClr val="bg1"/>
              </a:gs>
              <a:gs pos="100000">
                <a:srgbClr val="DCF6F5"/>
              </a:gs>
            </a:gsLst>
            <a:lin ang="5400000" scaled="1"/>
          </a:gradFill>
          <a:ln w="12700">
            <a:solidFill>
              <a:srgbClr val="FF9900"/>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67590" name="AutoShape 6">
            <a:extLst>
              <a:ext uri="{FF2B5EF4-FFF2-40B4-BE49-F238E27FC236}">
                <a16:creationId xmlns:a16="http://schemas.microsoft.com/office/drawing/2014/main" id="{2F05CD65-52ED-40E7-A8DA-3A7262C58263}"/>
              </a:ext>
            </a:extLst>
          </p:cNvPr>
          <p:cNvSpPr>
            <a:spLocks noChangeArrowheads="1"/>
          </p:cNvSpPr>
          <p:nvPr/>
        </p:nvSpPr>
        <p:spPr bwMode="auto">
          <a:xfrm rot="16200000">
            <a:off x="8140700" y="2692400"/>
            <a:ext cx="482600" cy="457200"/>
          </a:xfrm>
          <a:prstGeom prst="foldedCorner">
            <a:avLst>
              <a:gd name="adj" fmla="val 30801"/>
            </a:avLst>
          </a:prstGeom>
          <a:solidFill>
            <a:schemeClr val="bg1"/>
          </a:solidFill>
          <a:ln w="12700">
            <a:solidFill>
              <a:schemeClr val="tx1"/>
            </a:solidFill>
            <a:round/>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333255" name="Rectangle 7">
            <a:extLst>
              <a:ext uri="{FF2B5EF4-FFF2-40B4-BE49-F238E27FC236}">
                <a16:creationId xmlns:a16="http://schemas.microsoft.com/office/drawing/2014/main" id="{7F463AA6-14E8-4EC9-A24B-33792F29ABCC}"/>
              </a:ext>
            </a:extLst>
          </p:cNvPr>
          <p:cNvSpPr>
            <a:spLocks noChangeArrowheads="1"/>
          </p:cNvSpPr>
          <p:nvPr/>
        </p:nvSpPr>
        <p:spPr bwMode="auto">
          <a:xfrm>
            <a:off x="6705600" y="3581400"/>
            <a:ext cx="3352800" cy="1219200"/>
          </a:xfrm>
          <a:prstGeom prst="rect">
            <a:avLst/>
          </a:prstGeom>
          <a:gradFill rotWithShape="1">
            <a:gsLst>
              <a:gs pos="0">
                <a:srgbClr val="FFFF99"/>
              </a:gs>
              <a:gs pos="50000">
                <a:schemeClr val="bg1"/>
              </a:gs>
              <a:gs pos="100000">
                <a:srgbClr val="FFFF99"/>
              </a:gs>
            </a:gsLst>
            <a:lin ang="5400000" scaled="1"/>
          </a:gradFill>
          <a:ln w="12700">
            <a:solidFill>
              <a:srgbClr val="FF9900"/>
            </a:solidFill>
            <a:miter lim="800000"/>
            <a:headEnd type="none" w="sm" len="sm"/>
            <a:tailEnd type="none" w="sm" len="sm"/>
          </a:ln>
          <a:effectLst/>
        </p:spPr>
        <p:txBody>
          <a:bodyPr/>
          <a:lstStyle/>
          <a:p>
            <a:pPr>
              <a:spcBef>
                <a:spcPct val="0"/>
              </a:spcBef>
              <a:defRPr/>
            </a:pPr>
            <a:r>
              <a:rPr lang="en-US"/>
              <a:t>ServletException</a:t>
            </a:r>
          </a:p>
          <a:p>
            <a:pPr>
              <a:spcBef>
                <a:spcPct val="0"/>
              </a:spcBef>
              <a:defRPr/>
            </a:pPr>
            <a:r>
              <a:rPr lang="en-US"/>
              <a:t>(from javax.servlet)</a:t>
            </a:r>
          </a:p>
        </p:txBody>
      </p:sp>
      <p:sp>
        <p:nvSpPr>
          <p:cNvPr id="67592" name="Rectangle 8">
            <a:extLst>
              <a:ext uri="{FF2B5EF4-FFF2-40B4-BE49-F238E27FC236}">
                <a16:creationId xmlns:a16="http://schemas.microsoft.com/office/drawing/2014/main" id="{3EF73E71-ED23-491D-A7FF-7B12466E848D}"/>
              </a:ext>
            </a:extLst>
          </p:cNvPr>
          <p:cNvSpPr>
            <a:spLocks noChangeArrowheads="1"/>
          </p:cNvSpPr>
          <p:nvPr/>
        </p:nvSpPr>
        <p:spPr bwMode="auto">
          <a:xfrm>
            <a:off x="6705600" y="4216400"/>
            <a:ext cx="3352800" cy="584200"/>
          </a:xfrm>
          <a:prstGeom prst="rect">
            <a:avLst/>
          </a:prstGeom>
          <a:gradFill rotWithShape="1">
            <a:gsLst>
              <a:gs pos="0">
                <a:schemeClr val="bg1"/>
              </a:gs>
              <a:gs pos="100000">
                <a:srgbClr val="DCF6F5"/>
              </a:gs>
            </a:gsLst>
            <a:lin ang="5400000" scaled="1"/>
          </a:gradFill>
          <a:ln w="12700">
            <a:solidFill>
              <a:srgbClr val="FF9900"/>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1333257" name="Rectangle 9">
            <a:extLst>
              <a:ext uri="{FF2B5EF4-FFF2-40B4-BE49-F238E27FC236}">
                <a16:creationId xmlns:a16="http://schemas.microsoft.com/office/drawing/2014/main" id="{71DD9D82-18B4-483F-BB4D-E72181F546F0}"/>
              </a:ext>
            </a:extLst>
          </p:cNvPr>
          <p:cNvSpPr>
            <a:spLocks noChangeArrowheads="1"/>
          </p:cNvSpPr>
          <p:nvPr/>
        </p:nvSpPr>
        <p:spPr bwMode="auto">
          <a:xfrm>
            <a:off x="6705600" y="5111750"/>
            <a:ext cx="3352800" cy="1225550"/>
          </a:xfrm>
          <a:prstGeom prst="rect">
            <a:avLst/>
          </a:prstGeom>
          <a:gradFill rotWithShape="1">
            <a:gsLst>
              <a:gs pos="0">
                <a:srgbClr val="FFFF99"/>
              </a:gs>
              <a:gs pos="50000">
                <a:schemeClr val="bg1"/>
              </a:gs>
              <a:gs pos="100000">
                <a:srgbClr val="FFFF99"/>
              </a:gs>
            </a:gsLst>
            <a:lin ang="5400000" scaled="1"/>
          </a:gradFill>
          <a:ln w="38100">
            <a:solidFill>
              <a:srgbClr val="FF9900"/>
            </a:solidFill>
            <a:miter lim="800000"/>
            <a:headEnd type="none" w="sm" len="sm"/>
            <a:tailEnd type="none" w="sm" len="sm"/>
          </a:ln>
          <a:effectLst/>
        </p:spPr>
        <p:txBody>
          <a:bodyPr/>
          <a:lstStyle/>
          <a:p>
            <a:pPr>
              <a:spcBef>
                <a:spcPct val="0"/>
              </a:spcBef>
              <a:defRPr/>
            </a:pPr>
            <a:r>
              <a:rPr lang="en-US"/>
              <a:t>UnavailableException</a:t>
            </a:r>
          </a:p>
          <a:p>
            <a:pPr>
              <a:spcBef>
                <a:spcPct val="0"/>
              </a:spcBef>
              <a:defRPr/>
            </a:pPr>
            <a:r>
              <a:rPr lang="en-US"/>
              <a:t>(from javax.servlet)</a:t>
            </a:r>
          </a:p>
        </p:txBody>
      </p:sp>
      <p:sp>
        <p:nvSpPr>
          <p:cNvPr id="67594" name="Rectangle 10">
            <a:extLst>
              <a:ext uri="{FF2B5EF4-FFF2-40B4-BE49-F238E27FC236}">
                <a16:creationId xmlns:a16="http://schemas.microsoft.com/office/drawing/2014/main" id="{B8DD8561-8E0D-4EF1-906A-6C1E2DF7B6BB}"/>
              </a:ext>
            </a:extLst>
          </p:cNvPr>
          <p:cNvSpPr>
            <a:spLocks noChangeArrowheads="1"/>
          </p:cNvSpPr>
          <p:nvPr/>
        </p:nvSpPr>
        <p:spPr bwMode="auto">
          <a:xfrm>
            <a:off x="6705600" y="5778500"/>
            <a:ext cx="3352800" cy="609600"/>
          </a:xfrm>
          <a:prstGeom prst="rect">
            <a:avLst/>
          </a:prstGeom>
          <a:gradFill rotWithShape="1">
            <a:gsLst>
              <a:gs pos="0">
                <a:schemeClr val="bg1"/>
              </a:gs>
              <a:gs pos="100000">
                <a:srgbClr val="DCF6F5"/>
              </a:gs>
            </a:gsLst>
            <a:lin ang="5400000" scaled="1"/>
          </a:gradFill>
          <a:ln w="38100">
            <a:solidFill>
              <a:srgbClr val="FF9900"/>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67595" name="AutoShape 11">
            <a:extLst>
              <a:ext uri="{FF2B5EF4-FFF2-40B4-BE49-F238E27FC236}">
                <a16:creationId xmlns:a16="http://schemas.microsoft.com/office/drawing/2014/main" id="{57D34ABB-6E9F-4D4C-A50F-5205F85689B3}"/>
              </a:ext>
            </a:extLst>
          </p:cNvPr>
          <p:cNvSpPr>
            <a:spLocks noChangeArrowheads="1"/>
          </p:cNvSpPr>
          <p:nvPr/>
        </p:nvSpPr>
        <p:spPr bwMode="auto">
          <a:xfrm rot="16200000">
            <a:off x="8140700" y="4279900"/>
            <a:ext cx="482600" cy="457200"/>
          </a:xfrm>
          <a:prstGeom prst="foldedCorner">
            <a:avLst>
              <a:gd name="adj" fmla="val 30801"/>
            </a:avLst>
          </a:prstGeom>
          <a:solidFill>
            <a:schemeClr val="bg1"/>
          </a:solidFill>
          <a:ln w="12700">
            <a:solidFill>
              <a:schemeClr val="tx1"/>
            </a:solidFill>
            <a:round/>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67596" name="AutoShape 12">
            <a:extLst>
              <a:ext uri="{FF2B5EF4-FFF2-40B4-BE49-F238E27FC236}">
                <a16:creationId xmlns:a16="http://schemas.microsoft.com/office/drawing/2014/main" id="{6A2EBC11-542A-4DC1-A176-9C617A664E1D}"/>
              </a:ext>
            </a:extLst>
          </p:cNvPr>
          <p:cNvSpPr>
            <a:spLocks noChangeArrowheads="1"/>
          </p:cNvSpPr>
          <p:nvPr/>
        </p:nvSpPr>
        <p:spPr bwMode="auto">
          <a:xfrm rot="16200000">
            <a:off x="8140700" y="5854700"/>
            <a:ext cx="482600" cy="457200"/>
          </a:xfrm>
          <a:prstGeom prst="foldedCorner">
            <a:avLst>
              <a:gd name="adj" fmla="val 30801"/>
            </a:avLst>
          </a:prstGeom>
          <a:solidFill>
            <a:schemeClr val="bg1"/>
          </a:solidFill>
          <a:ln w="12700">
            <a:solidFill>
              <a:schemeClr val="tx1"/>
            </a:solidFill>
            <a:round/>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67597" name="Line 13">
            <a:extLst>
              <a:ext uri="{FF2B5EF4-FFF2-40B4-BE49-F238E27FC236}">
                <a16:creationId xmlns:a16="http://schemas.microsoft.com/office/drawing/2014/main" id="{EA0FA6FB-4DF5-43AD-AD3B-3A75B845EEAE}"/>
              </a:ext>
            </a:extLst>
          </p:cNvPr>
          <p:cNvSpPr>
            <a:spLocks noChangeShapeType="1"/>
          </p:cNvSpPr>
          <p:nvPr/>
        </p:nvSpPr>
        <p:spPr bwMode="auto">
          <a:xfrm flipV="1">
            <a:off x="8382000" y="4800600"/>
            <a:ext cx="0" cy="304800"/>
          </a:xfrm>
          <a:prstGeom prst="line">
            <a:avLst/>
          </a:prstGeom>
          <a:noFill/>
          <a:ln w="38100">
            <a:solidFill>
              <a:srgbClr val="000099"/>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7598" name="Line 14">
            <a:extLst>
              <a:ext uri="{FF2B5EF4-FFF2-40B4-BE49-F238E27FC236}">
                <a16:creationId xmlns:a16="http://schemas.microsoft.com/office/drawing/2014/main" id="{0D202D42-CA03-4B62-8686-3ED8E6E525E8}"/>
              </a:ext>
            </a:extLst>
          </p:cNvPr>
          <p:cNvSpPr>
            <a:spLocks noChangeShapeType="1"/>
          </p:cNvSpPr>
          <p:nvPr/>
        </p:nvSpPr>
        <p:spPr bwMode="auto">
          <a:xfrm flipV="1">
            <a:off x="8382000" y="3276600"/>
            <a:ext cx="0" cy="304800"/>
          </a:xfrm>
          <a:prstGeom prst="line">
            <a:avLst/>
          </a:prstGeom>
          <a:noFill/>
          <a:ln w="38100">
            <a:solidFill>
              <a:srgbClr val="000099"/>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7599" name="Rectangle 15">
            <a:extLst>
              <a:ext uri="{FF2B5EF4-FFF2-40B4-BE49-F238E27FC236}">
                <a16:creationId xmlns:a16="http://schemas.microsoft.com/office/drawing/2014/main" id="{D7500614-FBBF-46BD-8A8A-C2E70CB29A99}"/>
              </a:ext>
            </a:extLst>
          </p:cNvPr>
          <p:cNvSpPr>
            <a:spLocks noChangeArrowheads="1"/>
          </p:cNvSpPr>
          <p:nvPr/>
        </p:nvSpPr>
        <p:spPr bwMode="auto">
          <a:xfrm>
            <a:off x="1676400" y="1752600"/>
            <a:ext cx="3581400" cy="1066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r>
              <a:rPr lang="en-US" altLang="en-US" sz="2000" b="0" i="0"/>
              <a:t>A </a:t>
            </a:r>
            <a:r>
              <a:rPr lang="en-US" altLang="en-US" sz="2000" i="0"/>
              <a:t>UnavailableException </a:t>
            </a:r>
            <a:r>
              <a:rPr lang="en-US" altLang="en-US" sz="2000" b="0" i="0"/>
              <a:t>is thrown when a particular servlet is temporarily or permanently unavailable cannot handle requests – for example, if a servlet is incorrectly configured, or a resource it depends on is unavailable.</a:t>
            </a:r>
            <a:endParaRPr lang="en-US" altLang="en-US" sz="2000" i="0"/>
          </a:p>
        </p:txBody>
      </p:sp>
      <p:sp>
        <p:nvSpPr>
          <p:cNvPr id="1333265" name="Rectangle 17">
            <a:extLst>
              <a:ext uri="{FF2B5EF4-FFF2-40B4-BE49-F238E27FC236}">
                <a16:creationId xmlns:a16="http://schemas.microsoft.com/office/drawing/2014/main" id="{B8C4B772-AED8-4B50-AAFC-F18F86BF3B24}"/>
              </a:ext>
            </a:extLst>
          </p:cNvPr>
          <p:cNvSpPr>
            <a:spLocks noGrp="1" noChangeArrowheads="1"/>
          </p:cNvSpPr>
          <p:nvPr>
            <p:ph type="title" idx="4294967295"/>
          </p:nvPr>
        </p:nvSpPr>
        <p:spPr>
          <a:xfrm>
            <a:off x="1524000" y="871539"/>
            <a:ext cx="9144000" cy="498475"/>
          </a:xfrm>
          <a:prstGeom prst="rect">
            <a:avLst/>
          </a:prstGeom>
          <a:effectLst>
            <a:outerShdw dist="17961" dir="2700000" algn="ctr" rotWithShape="0">
              <a:srgbClr val="ACB6FC">
                <a:gamma/>
                <a:shade val="60000"/>
                <a:invGamma/>
              </a:srgbClr>
            </a:outerShdw>
          </a:effectLst>
        </p:spPr>
        <p:txBody>
          <a:bodyPr>
            <a:normAutofit fontScale="90000"/>
          </a:bodyPr>
          <a:lstStyle/>
          <a:p>
            <a:pPr>
              <a:defRPr/>
            </a:pPr>
            <a:r>
              <a:rPr lang="en-US"/>
              <a:t>Exceptions &amp; Errors in Servlets (Contd.)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3">
            <a:extLst>
              <a:ext uri="{FF2B5EF4-FFF2-40B4-BE49-F238E27FC236}">
                <a16:creationId xmlns:a16="http://schemas.microsoft.com/office/drawing/2014/main" id="{3B46F663-1668-40DE-A8A4-A3A3426C6803}"/>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7BBAEF33-95DD-4EE6-AED7-B1E032554715}" type="slidenum">
              <a:rPr lang="en-US" altLang="en-US" sz="1000" i="0">
                <a:solidFill>
                  <a:srgbClr val="FFFFFF"/>
                </a:solidFill>
              </a:rPr>
              <a:pPr algn="l" eaLnBrk="1" hangingPunct="1"/>
              <a:t>67</a:t>
            </a:fld>
            <a:endParaRPr lang="en-US" altLang="en-US" sz="1000" i="0">
              <a:solidFill>
                <a:srgbClr val="FFFFFF"/>
              </a:solidFill>
            </a:endParaRPr>
          </a:p>
        </p:txBody>
      </p:sp>
      <p:sp>
        <p:nvSpPr>
          <p:cNvPr id="68611" name="Rectangle 3">
            <a:extLst>
              <a:ext uri="{FF2B5EF4-FFF2-40B4-BE49-F238E27FC236}">
                <a16:creationId xmlns:a16="http://schemas.microsoft.com/office/drawing/2014/main" id="{E075AB5B-BDA1-4986-8828-FF7AC5D752F8}"/>
              </a:ext>
            </a:extLst>
          </p:cNvPr>
          <p:cNvSpPr>
            <a:spLocks noChangeArrowheads="1"/>
          </p:cNvSpPr>
          <p:nvPr/>
        </p:nvSpPr>
        <p:spPr bwMode="auto">
          <a:xfrm>
            <a:off x="2286000" y="2819400"/>
            <a:ext cx="7924800" cy="3505200"/>
          </a:xfrm>
          <a:prstGeom prst="rect">
            <a:avLst/>
          </a:prstGeom>
          <a:gradFill rotWithShape="1">
            <a:gsLst>
              <a:gs pos="0">
                <a:srgbClr val="FFFFFF"/>
              </a:gs>
              <a:gs pos="100000">
                <a:srgbClr val="AFB8FD"/>
              </a:gs>
            </a:gsLst>
            <a:lin ang="5400000" scaled="1"/>
          </a:gra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buClr>
                <a:schemeClr val="accent1"/>
              </a:buClr>
            </a:pPr>
            <a:endParaRPr lang="en-US" altLang="en-US" b="0" i="0"/>
          </a:p>
          <a:p>
            <a:pPr algn="just" eaLnBrk="1" hangingPunct="1">
              <a:buClr>
                <a:schemeClr val="accent1"/>
              </a:buClr>
            </a:pPr>
            <a:r>
              <a:rPr lang="en-US" altLang="en-US" sz="2400" b="0" i="0"/>
              <a:t>public void sendError(int status_code)</a:t>
            </a:r>
          </a:p>
          <a:p>
            <a:pPr algn="l" eaLnBrk="1" hangingPunct="1">
              <a:buClr>
                <a:schemeClr val="accent1"/>
              </a:buClr>
            </a:pPr>
            <a:r>
              <a:rPr lang="en-US" altLang="en-US" sz="2400" b="0" i="0"/>
              <a:t>                       OR</a:t>
            </a:r>
          </a:p>
          <a:p>
            <a:pPr algn="l" eaLnBrk="1" hangingPunct="1">
              <a:buClr>
                <a:schemeClr val="accent1"/>
              </a:buClr>
            </a:pPr>
            <a:r>
              <a:rPr lang="en-US" altLang="en-US" sz="2400" b="0" i="0"/>
              <a:t>public void sendError(int status_code, String message)</a:t>
            </a:r>
          </a:p>
          <a:p>
            <a:pPr algn="l" eaLnBrk="1" hangingPunct="1">
              <a:buClr>
                <a:schemeClr val="accent1"/>
              </a:buClr>
            </a:pPr>
            <a:endParaRPr lang="en-US" altLang="en-US" sz="2400" b="0" i="0"/>
          </a:p>
          <a:p>
            <a:pPr algn="l" eaLnBrk="1" hangingPunct="1">
              <a:buClr>
                <a:schemeClr val="accent1"/>
              </a:buClr>
            </a:pPr>
            <a:r>
              <a:rPr lang="en-US" altLang="en-US" b="0" i="0"/>
              <a:t>Both the methods belong to</a:t>
            </a:r>
            <a:r>
              <a:rPr lang="en-US" altLang="en-US" i="0"/>
              <a:t> javax.servlet.http.HttpServletResponse Interface</a:t>
            </a:r>
          </a:p>
        </p:txBody>
      </p:sp>
      <p:sp>
        <p:nvSpPr>
          <p:cNvPr id="1892354" name="AutoShape 2">
            <a:extLst>
              <a:ext uri="{FF2B5EF4-FFF2-40B4-BE49-F238E27FC236}">
                <a16:creationId xmlns:a16="http://schemas.microsoft.com/office/drawing/2014/main" id="{31587FB6-1AD0-42F3-B220-4849375C516B}"/>
              </a:ext>
            </a:extLst>
          </p:cNvPr>
          <p:cNvSpPr>
            <a:spLocks noGrp="1" noChangeArrowheads="1"/>
          </p:cNvSpPr>
          <p:nvPr>
            <p:ph type="title" idx="4294967295"/>
          </p:nvPr>
        </p:nvSpPr>
        <p:spPr>
          <a:xfrm>
            <a:off x="1524000" y="871538"/>
            <a:ext cx="9144000" cy="1566862"/>
          </a:xfrm>
          <a:prstGeom prst="cloudCallout">
            <a:avLst>
              <a:gd name="adj1" fmla="val -7968"/>
              <a:gd name="adj2" fmla="val 90324"/>
            </a:avLst>
          </a:prstGeom>
          <a:effectLst>
            <a:outerShdw dist="17961" dir="2700000" algn="ctr" rotWithShape="0">
              <a:srgbClr val="ACB6FC">
                <a:gamma/>
                <a:shade val="60000"/>
                <a:invGamma/>
              </a:srgbClr>
            </a:outerShdw>
          </a:effectLst>
        </p:spPr>
        <p:txBody>
          <a:bodyPr anchor="ctr">
            <a:normAutofit fontScale="90000"/>
          </a:bodyPr>
          <a:lstStyle/>
          <a:p>
            <a:pPr>
              <a:defRPr/>
            </a:pPr>
            <a:r>
              <a:rPr lang="en-US"/>
              <a:t>How To Send Error Message To Client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3">
            <a:extLst>
              <a:ext uri="{FF2B5EF4-FFF2-40B4-BE49-F238E27FC236}">
                <a16:creationId xmlns:a16="http://schemas.microsoft.com/office/drawing/2014/main" id="{8F5EE5BF-94C1-4012-B13B-6A1143F3F4A1}"/>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9A48DDDB-952B-4DF0-809D-768881D64FAF}" type="slidenum">
              <a:rPr lang="en-US" altLang="en-US" sz="1000" i="0">
                <a:solidFill>
                  <a:srgbClr val="FFFFFF"/>
                </a:solidFill>
              </a:rPr>
              <a:pPr algn="l" eaLnBrk="1" hangingPunct="1"/>
              <a:t>68</a:t>
            </a:fld>
            <a:endParaRPr lang="en-US" altLang="en-US" sz="1000" i="0">
              <a:solidFill>
                <a:srgbClr val="FFFFFF"/>
              </a:solidFill>
            </a:endParaRPr>
          </a:p>
        </p:txBody>
      </p:sp>
      <p:sp>
        <p:nvSpPr>
          <p:cNvPr id="69635" name="Rectangle 2">
            <a:extLst>
              <a:ext uri="{FF2B5EF4-FFF2-40B4-BE49-F238E27FC236}">
                <a16:creationId xmlns:a16="http://schemas.microsoft.com/office/drawing/2014/main" id="{11F63DC3-0819-4169-9889-633411D7B17A}"/>
              </a:ext>
            </a:extLst>
          </p:cNvPr>
          <p:cNvSpPr>
            <a:spLocks noChangeArrowheads="1"/>
          </p:cNvSpPr>
          <p:nvPr/>
        </p:nvSpPr>
        <p:spPr bwMode="auto">
          <a:xfrm>
            <a:off x="1828800" y="1371600"/>
            <a:ext cx="8610600" cy="5029200"/>
          </a:xfrm>
          <a:prstGeom prst="rect">
            <a:avLst/>
          </a:prstGeom>
          <a:gradFill rotWithShape="1">
            <a:gsLst>
              <a:gs pos="0">
                <a:schemeClr val="bg1"/>
              </a:gs>
              <a:gs pos="100000">
                <a:srgbClr val="C6CDFE"/>
              </a:gs>
            </a:gsLst>
            <a:lin ang="5400000" scaled="1"/>
          </a:gra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accent1"/>
              </a:buClr>
            </a:pPr>
            <a:endParaRPr lang="en-US" altLang="en-US" b="0" i="0"/>
          </a:p>
          <a:p>
            <a:pPr algn="l" eaLnBrk="1" hangingPunct="1">
              <a:spcBef>
                <a:spcPct val="0"/>
              </a:spcBef>
            </a:pPr>
            <a:r>
              <a:rPr lang="en-US" altLang="en-US" b="0" i="0"/>
              <a:t>public void doPost (HttpServletRequest request, HttpServletResponse</a:t>
            </a:r>
          </a:p>
          <a:p>
            <a:pPr algn="l" eaLnBrk="1" hangingPunct="1">
              <a:spcBef>
                <a:spcPct val="0"/>
              </a:spcBef>
            </a:pPr>
            <a:r>
              <a:rPr lang="en-US" altLang="en-US" b="0" i="0"/>
              <a:t>response)</a:t>
            </a:r>
          </a:p>
          <a:p>
            <a:pPr algn="l" eaLnBrk="1" hangingPunct="1">
              <a:spcBef>
                <a:spcPct val="0"/>
              </a:spcBef>
            </a:pPr>
            <a:r>
              <a:rPr lang="en-US" altLang="en-US" b="0" i="0"/>
              <a:t>{</a:t>
            </a:r>
          </a:p>
          <a:p>
            <a:pPr algn="l" eaLnBrk="1" hangingPunct="1">
              <a:spcBef>
                <a:spcPct val="0"/>
              </a:spcBef>
            </a:pPr>
            <a:r>
              <a:rPr lang="en-US" altLang="en-US" b="0" i="0"/>
              <a:t>PrintWriter out =null;</a:t>
            </a:r>
          </a:p>
          <a:p>
            <a:pPr algn="l" eaLnBrk="1" hangingPunct="1">
              <a:spcBef>
                <a:spcPct val="0"/>
              </a:spcBef>
            </a:pPr>
            <a:r>
              <a:rPr lang="en-US" altLang="en-US" b="0" i="0"/>
              <a:t>try</a:t>
            </a:r>
          </a:p>
          <a:p>
            <a:pPr algn="l" eaLnBrk="1" hangingPunct="1">
              <a:spcBef>
                <a:spcPct val="0"/>
              </a:spcBef>
            </a:pPr>
            <a:r>
              <a:rPr lang="en-US" altLang="en-US" b="0" i="0"/>
              <a:t>{</a:t>
            </a:r>
          </a:p>
          <a:p>
            <a:pPr algn="l" eaLnBrk="1" hangingPunct="1">
              <a:spcBef>
                <a:spcPct val="0"/>
              </a:spcBef>
            </a:pPr>
            <a:r>
              <a:rPr lang="en-US" altLang="en-US" b="0" i="0"/>
              <a:t>out= response.getWriter ();</a:t>
            </a:r>
          </a:p>
          <a:p>
            <a:pPr algn="l" eaLnBrk="1" hangingPunct="1">
              <a:spcBef>
                <a:spcPct val="0"/>
              </a:spcBef>
            </a:pPr>
            <a:r>
              <a:rPr lang="en-US" altLang="en-US" b="0" i="0"/>
              <a:t>out.println (“This page is going to give an Error”);</a:t>
            </a:r>
          </a:p>
          <a:p>
            <a:pPr algn="l" eaLnBrk="1" hangingPunct="1">
              <a:spcBef>
                <a:spcPct val="0"/>
              </a:spcBef>
            </a:pPr>
            <a:r>
              <a:rPr lang="en-US" altLang="en-US" i="0"/>
              <a:t>response.sendError (HttpServletResponse.SC_NOT_FOUND, “Sorry the resource you are requesting for is not available.”);</a:t>
            </a:r>
          </a:p>
          <a:p>
            <a:pPr algn="l" eaLnBrk="1" hangingPunct="1">
              <a:spcBef>
                <a:spcPct val="0"/>
              </a:spcBef>
            </a:pPr>
            <a:r>
              <a:rPr lang="en-US" altLang="en-US" b="0" i="0"/>
              <a:t>/* Do not try to write to the response buffer after invoking the sendError() method.*/</a:t>
            </a:r>
          </a:p>
          <a:p>
            <a:pPr algn="l" eaLnBrk="1" hangingPunct="1">
              <a:spcBef>
                <a:spcPct val="0"/>
              </a:spcBef>
            </a:pPr>
            <a:r>
              <a:rPr lang="en-US" altLang="en-US" b="0" i="0"/>
              <a:t>}</a:t>
            </a:r>
          </a:p>
          <a:p>
            <a:pPr algn="l" eaLnBrk="1" hangingPunct="1">
              <a:spcBef>
                <a:spcPct val="0"/>
              </a:spcBef>
            </a:pPr>
            <a:r>
              <a:rPr lang="en-US" altLang="en-US" b="0" i="0"/>
              <a:t>catch(Exception ex)</a:t>
            </a:r>
          </a:p>
          <a:p>
            <a:pPr algn="l" eaLnBrk="1" hangingPunct="1">
              <a:spcBef>
                <a:spcPct val="0"/>
              </a:spcBef>
            </a:pPr>
            <a:r>
              <a:rPr lang="en-US" altLang="en-US" b="0" i="0"/>
              <a:t>	{ </a:t>
            </a:r>
          </a:p>
          <a:p>
            <a:pPr algn="l" eaLnBrk="1" hangingPunct="1">
              <a:spcBef>
                <a:spcPct val="0"/>
              </a:spcBef>
            </a:pPr>
            <a:r>
              <a:rPr lang="en-US" altLang="en-US" b="0" i="0"/>
              <a:t>	out.println(ex.printStackTrace());</a:t>
            </a:r>
          </a:p>
          <a:p>
            <a:pPr algn="l" eaLnBrk="1" hangingPunct="1">
              <a:spcBef>
                <a:spcPct val="0"/>
              </a:spcBef>
            </a:pPr>
            <a:r>
              <a:rPr lang="en-US" altLang="en-US" b="0" i="0"/>
              <a:t>	}</a:t>
            </a:r>
          </a:p>
          <a:p>
            <a:pPr algn="l" eaLnBrk="1" hangingPunct="1">
              <a:spcBef>
                <a:spcPct val="0"/>
              </a:spcBef>
            </a:pPr>
            <a:r>
              <a:rPr lang="en-US" altLang="en-US" b="0" i="0"/>
              <a:t>}</a:t>
            </a:r>
          </a:p>
          <a:p>
            <a:pPr algn="l" eaLnBrk="1" hangingPunct="1">
              <a:spcBef>
                <a:spcPct val="0"/>
              </a:spcBef>
            </a:pPr>
            <a:endParaRPr lang="en-US" altLang="en-US" b="0" i="0"/>
          </a:p>
        </p:txBody>
      </p:sp>
      <p:sp>
        <p:nvSpPr>
          <p:cNvPr id="1896451" name="AutoShape 3">
            <a:extLst>
              <a:ext uri="{FF2B5EF4-FFF2-40B4-BE49-F238E27FC236}">
                <a16:creationId xmlns:a16="http://schemas.microsoft.com/office/drawing/2014/main" id="{4A8AFB41-271B-4EFB-AD46-4D8649F68730}"/>
              </a:ext>
            </a:extLst>
          </p:cNvPr>
          <p:cNvSpPr>
            <a:spLocks noGrp="1" noChangeArrowheads="1"/>
          </p:cNvSpPr>
          <p:nvPr>
            <p:ph type="title"/>
          </p:nvPr>
        </p:nvSpPr>
        <p:spPr>
          <a:prstGeom prst="cloudCallout">
            <a:avLst>
              <a:gd name="adj1" fmla="val -11204"/>
              <a:gd name="adj2" fmla="val 47134"/>
            </a:avLst>
          </a:prstGeom>
          <a:effectLst>
            <a:outerShdw dist="17961" dir="2700000" algn="ctr" rotWithShape="0">
              <a:srgbClr val="676D97"/>
            </a:outerShdw>
          </a:effectLst>
        </p:spPr>
        <p:txBody>
          <a:bodyPr anchor="ctr"/>
          <a:lstStyle/>
          <a:p>
            <a:pPr>
              <a:defRPr/>
            </a:pPr>
            <a:r>
              <a:rPr lang="en-US" sz="1800" b="1"/>
              <a:t>Code Snippet for sendError() method</a:t>
            </a:r>
          </a:p>
        </p:txBody>
      </p:sp>
      <p:sp>
        <p:nvSpPr>
          <p:cNvPr id="69637" name="Rectangle 5">
            <a:extLst>
              <a:ext uri="{FF2B5EF4-FFF2-40B4-BE49-F238E27FC236}">
                <a16:creationId xmlns:a16="http://schemas.microsoft.com/office/drawing/2014/main" id="{BAFB2A9D-F6D6-4D42-B764-A2A455F5E153}"/>
              </a:ext>
            </a:extLst>
          </p:cNvPr>
          <p:cNvSpPr>
            <a:spLocks noGrp="1" noChangeArrowheads="1"/>
          </p:cNvSpPr>
          <p:nvPr>
            <p:ph type="body" idx="1"/>
          </p:nvPr>
        </p:nvSpPr>
        <p:spPr/>
        <p:txBody>
          <a:bodyPr/>
          <a:lstStyle/>
          <a:p>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3">
            <a:extLst>
              <a:ext uri="{FF2B5EF4-FFF2-40B4-BE49-F238E27FC236}">
                <a16:creationId xmlns:a16="http://schemas.microsoft.com/office/drawing/2014/main" id="{5BCC8CD2-3514-44FD-A1EF-724291C0D894}"/>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16EF9FBD-0839-430B-8F97-31C58EAB0A85}" type="slidenum">
              <a:rPr lang="en-US" altLang="en-US" sz="1000" i="0">
                <a:solidFill>
                  <a:srgbClr val="FFFFFF"/>
                </a:solidFill>
              </a:rPr>
              <a:pPr algn="l" eaLnBrk="1" hangingPunct="1"/>
              <a:t>69</a:t>
            </a:fld>
            <a:endParaRPr lang="en-US" altLang="en-US" sz="1000" i="0">
              <a:solidFill>
                <a:srgbClr val="FFFFFF"/>
              </a:solidFill>
            </a:endParaRPr>
          </a:p>
        </p:txBody>
      </p:sp>
      <p:sp>
        <p:nvSpPr>
          <p:cNvPr id="70659" name="Rectangle 2">
            <a:extLst>
              <a:ext uri="{FF2B5EF4-FFF2-40B4-BE49-F238E27FC236}">
                <a16:creationId xmlns:a16="http://schemas.microsoft.com/office/drawing/2014/main" id="{B960EA81-2981-4333-9F1A-36CF6C550C6B}"/>
              </a:ext>
            </a:extLst>
          </p:cNvPr>
          <p:cNvSpPr>
            <a:spLocks noChangeArrowheads="1"/>
          </p:cNvSpPr>
          <p:nvPr/>
        </p:nvSpPr>
        <p:spPr bwMode="auto">
          <a:xfrm>
            <a:off x="2286000" y="1447800"/>
            <a:ext cx="7924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buClr>
                <a:schemeClr val="accent1"/>
              </a:buClr>
            </a:pPr>
            <a:endParaRPr lang="en-US" altLang="en-US" b="0" i="0"/>
          </a:p>
          <a:p>
            <a:pPr algn="just" eaLnBrk="1" hangingPunct="1">
              <a:buClr>
                <a:schemeClr val="accent1"/>
              </a:buClr>
            </a:pPr>
            <a:r>
              <a:rPr lang="en-US" altLang="en-US" sz="2400" b="0" i="0"/>
              <a:t>public void setStatus(int status_code)</a:t>
            </a:r>
          </a:p>
          <a:p>
            <a:pPr algn="l" eaLnBrk="1" hangingPunct="1">
              <a:buClr>
                <a:schemeClr val="accent1"/>
              </a:buClr>
            </a:pPr>
            <a:r>
              <a:rPr lang="en-US" altLang="en-US" sz="2400" b="0" i="0"/>
              <a:t>                       OR</a:t>
            </a:r>
          </a:p>
          <a:p>
            <a:pPr algn="l" eaLnBrk="1" hangingPunct="1">
              <a:buClr>
                <a:schemeClr val="accent1"/>
              </a:buClr>
            </a:pPr>
            <a:r>
              <a:rPr lang="en-US" altLang="en-US" sz="2400" b="0" i="0"/>
              <a:t>public void setStatus(int status_code, String message)</a:t>
            </a:r>
          </a:p>
          <a:p>
            <a:pPr algn="l" eaLnBrk="1" hangingPunct="1">
              <a:buClr>
                <a:schemeClr val="accent1"/>
              </a:buClr>
            </a:pPr>
            <a:endParaRPr lang="en-US" altLang="en-US" sz="2400" b="0" i="0"/>
          </a:p>
          <a:p>
            <a:pPr algn="l" eaLnBrk="1" hangingPunct="1">
              <a:buClr>
                <a:schemeClr val="accent1"/>
              </a:buClr>
            </a:pPr>
            <a:r>
              <a:rPr lang="en-US" altLang="en-US" b="0" i="0"/>
              <a:t>Both the methods belong to</a:t>
            </a:r>
            <a:r>
              <a:rPr lang="en-US" altLang="en-US" i="0"/>
              <a:t> javax.servlet.http.HttpServletResponse Interface</a:t>
            </a:r>
          </a:p>
        </p:txBody>
      </p:sp>
      <p:sp>
        <p:nvSpPr>
          <p:cNvPr id="1894403" name="AutoShape 3">
            <a:extLst>
              <a:ext uri="{FF2B5EF4-FFF2-40B4-BE49-F238E27FC236}">
                <a16:creationId xmlns:a16="http://schemas.microsoft.com/office/drawing/2014/main" id="{EA207B1B-0D68-4101-9596-CFB55ECD00FC}"/>
              </a:ext>
            </a:extLst>
          </p:cNvPr>
          <p:cNvSpPr>
            <a:spLocks noGrp="1" noChangeArrowheads="1"/>
          </p:cNvSpPr>
          <p:nvPr>
            <p:ph type="title" idx="4294967295"/>
          </p:nvPr>
        </p:nvSpPr>
        <p:spPr>
          <a:xfrm>
            <a:off x="1524000" y="871539"/>
            <a:ext cx="9144000" cy="498475"/>
          </a:xfrm>
          <a:prstGeom prst="cloudCallout">
            <a:avLst>
              <a:gd name="adj1" fmla="val -7968"/>
              <a:gd name="adj2" fmla="val 90324"/>
            </a:avLst>
          </a:prstGeom>
          <a:effectLst>
            <a:outerShdw dist="17961" dir="2700000" algn="ctr" rotWithShape="0">
              <a:srgbClr val="ACB6FC">
                <a:gamma/>
                <a:shade val="60000"/>
                <a:invGamma/>
              </a:srgbClr>
            </a:outerShdw>
          </a:effectLst>
        </p:spPr>
        <p:txBody>
          <a:bodyPr anchor="ctr"/>
          <a:lstStyle/>
          <a:p>
            <a:pPr>
              <a:defRPr/>
            </a:pPr>
            <a:r>
              <a:rPr lang="en-US" sz="1600"/>
              <a:t>How To Set the Status Information About A Servlet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B197F23-DAF0-4734-8C2A-5E19A7F724A4}"/>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J2EE Overview</a:t>
            </a:r>
          </a:p>
        </p:txBody>
      </p:sp>
      <p:sp>
        <p:nvSpPr>
          <p:cNvPr id="7171" name="Rectangle 3">
            <a:extLst>
              <a:ext uri="{FF2B5EF4-FFF2-40B4-BE49-F238E27FC236}">
                <a16:creationId xmlns:a16="http://schemas.microsoft.com/office/drawing/2014/main" id="{C3CAAACD-18CD-4FD6-BFE9-A6235C16023F}"/>
              </a:ext>
            </a:extLst>
          </p:cNvPr>
          <p:cNvSpPr>
            <a:spLocks noGrp="1" noChangeArrowheads="1"/>
          </p:cNvSpPr>
          <p:nvPr>
            <p:ph type="body" idx="1"/>
          </p:nvPr>
        </p:nvSpPr>
        <p:spPr/>
        <p:txBody>
          <a:bodyPr/>
          <a:lstStyle/>
          <a:p>
            <a:pPr marL="342900" indent="-342900"/>
            <a:r>
              <a:rPr lang="en-US" altLang="en-US" sz="2000" b="1"/>
              <a:t>Evolution of Enterprise Application Framework</a:t>
            </a:r>
          </a:p>
          <a:p>
            <a:pPr marL="742950" lvl="1" indent="-285750"/>
            <a:r>
              <a:rPr lang="en-US" altLang="en-US" sz="1600"/>
              <a:t> Single tier</a:t>
            </a:r>
          </a:p>
          <a:p>
            <a:pPr marL="742950" lvl="1" indent="-285750"/>
            <a:r>
              <a:rPr lang="en-US" altLang="en-US" sz="1600"/>
              <a:t> Two tier</a:t>
            </a:r>
          </a:p>
          <a:p>
            <a:pPr marL="742950" lvl="1" indent="-285750"/>
            <a:r>
              <a:rPr lang="en-US" altLang="en-US" sz="1600"/>
              <a:t> Three tier</a:t>
            </a:r>
          </a:p>
          <a:p>
            <a:pPr marL="742950" lvl="1" indent="-285750"/>
            <a:r>
              <a:rPr lang="en-US" altLang="en-US" sz="1600"/>
              <a:t> RPC based</a:t>
            </a:r>
          </a:p>
          <a:p>
            <a:pPr lvl="2"/>
            <a:r>
              <a:rPr lang="en-US" altLang="en-US" sz="1800"/>
              <a:t> Remote object based</a:t>
            </a:r>
          </a:p>
          <a:p>
            <a:pPr lvl="2"/>
            <a:r>
              <a:rPr lang="en-US" altLang="en-US" sz="1800"/>
              <a:t> Three tier (HTML browser and Web server)</a:t>
            </a:r>
          </a:p>
          <a:p>
            <a:pPr marL="742950" lvl="1" indent="-285750"/>
            <a:r>
              <a:rPr lang="en-US" altLang="en-US" sz="1600"/>
              <a:t> Proprietary application server</a:t>
            </a:r>
          </a:p>
          <a:p>
            <a:pPr marL="742950" lvl="1" indent="-285750"/>
            <a:r>
              <a:rPr lang="en-US" altLang="en-US" sz="1600"/>
              <a:t> Standard application server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3">
            <a:extLst>
              <a:ext uri="{FF2B5EF4-FFF2-40B4-BE49-F238E27FC236}">
                <a16:creationId xmlns:a16="http://schemas.microsoft.com/office/drawing/2014/main" id="{E535BA9B-642B-4086-8220-70235F9A4D64}"/>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DD95F8BA-1514-47CC-A06B-EE52244DA256}" type="slidenum">
              <a:rPr lang="en-US" altLang="en-US" sz="1000" i="0">
                <a:solidFill>
                  <a:srgbClr val="FFFFFF"/>
                </a:solidFill>
              </a:rPr>
              <a:pPr algn="l" eaLnBrk="1" hangingPunct="1"/>
              <a:t>70</a:t>
            </a:fld>
            <a:endParaRPr lang="en-US" altLang="en-US" sz="1000" i="0">
              <a:solidFill>
                <a:srgbClr val="FFFFFF"/>
              </a:solidFill>
            </a:endParaRPr>
          </a:p>
        </p:txBody>
      </p:sp>
      <p:sp>
        <p:nvSpPr>
          <p:cNvPr id="71683" name="Rectangle 2">
            <a:extLst>
              <a:ext uri="{FF2B5EF4-FFF2-40B4-BE49-F238E27FC236}">
                <a16:creationId xmlns:a16="http://schemas.microsoft.com/office/drawing/2014/main" id="{FCCF53CD-2241-48F8-B67E-79EBD9E684D7}"/>
              </a:ext>
            </a:extLst>
          </p:cNvPr>
          <p:cNvSpPr>
            <a:spLocks noChangeArrowheads="1"/>
          </p:cNvSpPr>
          <p:nvPr/>
        </p:nvSpPr>
        <p:spPr bwMode="auto">
          <a:xfrm>
            <a:off x="1905000" y="1371600"/>
            <a:ext cx="8458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accent1"/>
              </a:buClr>
            </a:pPr>
            <a:endParaRPr lang="en-US" altLang="en-US" b="0" i="0"/>
          </a:p>
          <a:p>
            <a:pPr algn="l" eaLnBrk="1" hangingPunct="1">
              <a:spcBef>
                <a:spcPct val="0"/>
              </a:spcBef>
            </a:pPr>
            <a:r>
              <a:rPr lang="en-US" altLang="en-US" b="0" i="0"/>
              <a:t>public void </a:t>
            </a:r>
            <a:r>
              <a:rPr lang="en-US" altLang="en-US" i="0"/>
              <a:t>doPost</a:t>
            </a:r>
            <a:r>
              <a:rPr lang="en-US" altLang="en-US" b="0" i="0"/>
              <a:t>(HttpServletRequest request, HttpServletResponse</a:t>
            </a:r>
          </a:p>
          <a:p>
            <a:pPr algn="l" eaLnBrk="1" hangingPunct="1">
              <a:spcBef>
                <a:spcPct val="0"/>
              </a:spcBef>
            </a:pPr>
            <a:r>
              <a:rPr lang="en-US" altLang="en-US" b="0" i="0"/>
              <a:t>response)</a:t>
            </a:r>
          </a:p>
          <a:p>
            <a:pPr algn="l" eaLnBrk="1" hangingPunct="1">
              <a:spcBef>
                <a:spcPct val="0"/>
              </a:spcBef>
            </a:pPr>
            <a:r>
              <a:rPr lang="en-US" altLang="en-US" b="0" i="0"/>
              <a:t>{</a:t>
            </a:r>
          </a:p>
          <a:p>
            <a:pPr algn="l" eaLnBrk="1" hangingPunct="1">
              <a:spcBef>
                <a:spcPct val="0"/>
              </a:spcBef>
            </a:pPr>
            <a:r>
              <a:rPr lang="en-US" altLang="en-US" b="0" i="0"/>
              <a:t>PrintWriter out =null;</a:t>
            </a:r>
          </a:p>
          <a:p>
            <a:pPr algn="l" eaLnBrk="1" hangingPunct="1">
              <a:spcBef>
                <a:spcPct val="0"/>
              </a:spcBef>
            </a:pPr>
            <a:r>
              <a:rPr lang="en-US" altLang="en-US" b="0" i="0"/>
              <a:t>try</a:t>
            </a:r>
          </a:p>
          <a:p>
            <a:pPr algn="l" eaLnBrk="1" hangingPunct="1">
              <a:spcBef>
                <a:spcPct val="0"/>
              </a:spcBef>
            </a:pPr>
            <a:r>
              <a:rPr lang="en-US" altLang="en-US" b="0" i="0"/>
              <a:t>{</a:t>
            </a:r>
          </a:p>
          <a:p>
            <a:pPr algn="l" eaLnBrk="1" hangingPunct="1">
              <a:spcBef>
                <a:spcPct val="0"/>
              </a:spcBef>
            </a:pPr>
            <a:r>
              <a:rPr lang="en-US" altLang="en-US" b="0" i="0"/>
              <a:t>out= response.getWriter ();</a:t>
            </a:r>
          </a:p>
          <a:p>
            <a:pPr algn="l" eaLnBrk="1" hangingPunct="1">
              <a:spcBef>
                <a:spcPct val="0"/>
              </a:spcBef>
            </a:pPr>
            <a:r>
              <a:rPr lang="en-US" altLang="en-US" b="0" i="0"/>
              <a:t>out.println(“This page is going to display a status code”);</a:t>
            </a:r>
          </a:p>
          <a:p>
            <a:pPr algn="l" eaLnBrk="1" hangingPunct="1">
              <a:spcBef>
                <a:spcPct val="0"/>
              </a:spcBef>
            </a:pPr>
            <a:r>
              <a:rPr lang="en-US" altLang="en-US" i="0"/>
              <a:t>response.setStatus (HttpServletResponse.SC_OK);</a:t>
            </a:r>
          </a:p>
          <a:p>
            <a:pPr algn="l" eaLnBrk="1" hangingPunct="1">
              <a:spcBef>
                <a:spcPct val="0"/>
              </a:spcBef>
            </a:pPr>
            <a:r>
              <a:rPr lang="en-US" altLang="en-US" b="0" i="0"/>
              <a:t>}</a:t>
            </a:r>
          </a:p>
          <a:p>
            <a:pPr algn="l" eaLnBrk="1" hangingPunct="1">
              <a:spcBef>
                <a:spcPct val="0"/>
              </a:spcBef>
            </a:pPr>
            <a:r>
              <a:rPr lang="en-US" altLang="en-US" b="0" i="0"/>
              <a:t>catch(Exception ex)</a:t>
            </a:r>
          </a:p>
          <a:p>
            <a:pPr algn="l" eaLnBrk="1" hangingPunct="1">
              <a:spcBef>
                <a:spcPct val="0"/>
              </a:spcBef>
            </a:pPr>
            <a:r>
              <a:rPr lang="en-US" altLang="en-US" b="0" i="0"/>
              <a:t>	{ </a:t>
            </a:r>
          </a:p>
          <a:p>
            <a:pPr algn="l" eaLnBrk="1" hangingPunct="1">
              <a:spcBef>
                <a:spcPct val="0"/>
              </a:spcBef>
            </a:pPr>
            <a:r>
              <a:rPr lang="en-US" altLang="en-US" b="0" i="0"/>
              <a:t>	out.println(ex.printStackTrace());</a:t>
            </a:r>
          </a:p>
          <a:p>
            <a:pPr algn="l" eaLnBrk="1" hangingPunct="1">
              <a:spcBef>
                <a:spcPct val="0"/>
              </a:spcBef>
            </a:pPr>
            <a:r>
              <a:rPr lang="en-US" altLang="en-US" b="0" i="0"/>
              <a:t>	}</a:t>
            </a:r>
          </a:p>
          <a:p>
            <a:pPr algn="l" eaLnBrk="1" hangingPunct="1">
              <a:spcBef>
                <a:spcPct val="0"/>
              </a:spcBef>
            </a:pPr>
            <a:r>
              <a:rPr lang="en-US" altLang="en-US" b="0" i="0"/>
              <a:t>}</a:t>
            </a:r>
          </a:p>
          <a:p>
            <a:pPr algn="l" eaLnBrk="1" hangingPunct="1">
              <a:spcBef>
                <a:spcPct val="0"/>
              </a:spcBef>
            </a:pPr>
            <a:endParaRPr lang="en-US" altLang="en-US" b="0" i="0"/>
          </a:p>
        </p:txBody>
      </p:sp>
      <p:sp>
        <p:nvSpPr>
          <p:cNvPr id="1898499" name="AutoShape 3">
            <a:extLst>
              <a:ext uri="{FF2B5EF4-FFF2-40B4-BE49-F238E27FC236}">
                <a16:creationId xmlns:a16="http://schemas.microsoft.com/office/drawing/2014/main" id="{B5CE8DBA-C3BF-49E0-BE8F-70243C889175}"/>
              </a:ext>
            </a:extLst>
          </p:cNvPr>
          <p:cNvSpPr>
            <a:spLocks noGrp="1" noChangeArrowheads="1"/>
          </p:cNvSpPr>
          <p:nvPr>
            <p:ph type="title"/>
          </p:nvPr>
        </p:nvSpPr>
        <p:spPr>
          <a:prstGeom prst="cloudCallout">
            <a:avLst>
              <a:gd name="adj1" fmla="val -16537"/>
              <a:gd name="adj2" fmla="val 53611"/>
            </a:avLst>
          </a:prstGeom>
          <a:effectLst>
            <a:outerShdw dist="17961" dir="2700000" algn="ctr" rotWithShape="0">
              <a:srgbClr val="676D97"/>
            </a:outerShdw>
          </a:effectLst>
        </p:spPr>
        <p:txBody>
          <a:bodyPr anchor="ctr"/>
          <a:lstStyle/>
          <a:p>
            <a:pPr>
              <a:defRPr/>
            </a:pPr>
            <a:r>
              <a:rPr lang="en-US" sz="1800" b="1"/>
              <a:t>Code Snippet for setStatus() method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335EAE5A-3B71-4400-927B-AE7D61DE5E2E}"/>
              </a:ext>
            </a:extLst>
          </p:cNvPr>
          <p:cNvSpPr>
            <a:spLocks noGrp="1" noChangeArrowheads="1"/>
          </p:cNvSpPr>
          <p:nvPr>
            <p:ph type="ctrTitle"/>
          </p:nvPr>
        </p:nvSpPr>
        <p:spPr/>
        <p:txBody>
          <a:bodyPr/>
          <a:lstStyle/>
          <a:p>
            <a:r>
              <a:rPr lang="en-US" altLang="en-US"/>
              <a:t>J EE 5: Web Component Development</a:t>
            </a:r>
          </a:p>
        </p:txBody>
      </p:sp>
      <p:sp>
        <p:nvSpPr>
          <p:cNvPr id="2051" name="Rectangle 3">
            <a:extLst>
              <a:ext uri="{FF2B5EF4-FFF2-40B4-BE49-F238E27FC236}">
                <a16:creationId xmlns:a16="http://schemas.microsoft.com/office/drawing/2014/main" id="{EF81ABFE-AE96-41BC-8B90-BB272DA10F6A}"/>
              </a:ext>
            </a:extLst>
          </p:cNvPr>
          <p:cNvSpPr>
            <a:spLocks noGrp="1" noChangeArrowheads="1"/>
          </p:cNvSpPr>
          <p:nvPr>
            <p:ph type="subTitle" idx="1"/>
          </p:nvPr>
        </p:nvSpPr>
        <p:spPr/>
        <p:txBody>
          <a:bodyPr/>
          <a:lstStyle/>
          <a:p>
            <a:r>
              <a:rPr lang="en-US" altLang="en-US"/>
              <a:t>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a:extLst>
              <a:ext uri="{FF2B5EF4-FFF2-40B4-BE49-F238E27FC236}">
                <a16:creationId xmlns:a16="http://schemas.microsoft.com/office/drawing/2014/main" id="{E4628ECA-58D5-4060-BA53-13B523F89537}"/>
              </a:ext>
            </a:extLst>
          </p:cNvPr>
          <p:cNvSpPr>
            <a:spLocks noGrp="1" noChangeArrowheads="1"/>
          </p:cNvSpPr>
          <p:nvPr>
            <p:ph type="body" idx="4294967295"/>
          </p:nvPr>
        </p:nvSpPr>
        <p:spPr>
          <a:xfrm>
            <a:off x="1524000" y="1776414"/>
            <a:ext cx="9144000" cy="3902075"/>
          </a:xfrm>
        </p:spPr>
        <p:txBody>
          <a:bodyPr/>
          <a:lstStyle/>
          <a:p>
            <a:pPr algn="ctr">
              <a:buFontTx/>
              <a:buNone/>
            </a:pPr>
            <a:r>
              <a:rPr lang="en-US" altLang="en-US" sz="8000"/>
              <a:t>Day 2</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FD53DA6-9205-48E4-AA7E-C1534538D831}"/>
              </a:ext>
            </a:extLst>
          </p:cNvPr>
          <p:cNvSpPr>
            <a:spLocks noGrp="1" noChangeArrowheads="1"/>
          </p:cNvSpPr>
          <p:nvPr>
            <p:ph type="title" idx="4294967295"/>
          </p:nvPr>
        </p:nvSpPr>
        <p:spPr>
          <a:xfrm>
            <a:off x="1524000" y="609601"/>
            <a:ext cx="9144000" cy="498475"/>
          </a:xfrm>
        </p:spPr>
        <p:txBody>
          <a:bodyPr>
            <a:normAutofit fontScale="90000"/>
          </a:bodyPr>
          <a:lstStyle/>
          <a:p>
            <a:pPr eaLnBrk="1" hangingPunct="1"/>
            <a:r>
              <a:rPr lang="en-US" altLang="en-US"/>
              <a:t>Day – 2 Coverage</a:t>
            </a:r>
          </a:p>
        </p:txBody>
      </p:sp>
      <p:sp>
        <p:nvSpPr>
          <p:cNvPr id="4099" name="Rectangle 3">
            <a:extLst>
              <a:ext uri="{FF2B5EF4-FFF2-40B4-BE49-F238E27FC236}">
                <a16:creationId xmlns:a16="http://schemas.microsoft.com/office/drawing/2014/main" id="{AAB811F8-6750-44F1-B31A-646EC97841C9}"/>
              </a:ext>
            </a:extLst>
          </p:cNvPr>
          <p:cNvSpPr>
            <a:spLocks noGrp="1" noChangeArrowheads="1"/>
          </p:cNvSpPr>
          <p:nvPr>
            <p:ph type="body" idx="4294967295"/>
          </p:nvPr>
        </p:nvSpPr>
        <p:spPr>
          <a:xfrm>
            <a:off x="2209801" y="1295400"/>
            <a:ext cx="7775575" cy="4624388"/>
          </a:xfrm>
        </p:spPr>
        <p:txBody>
          <a:bodyPr/>
          <a:lstStyle/>
          <a:p>
            <a:pPr eaLnBrk="1" hangingPunct="1"/>
            <a:r>
              <a:rPr lang="en-US" altLang="en-US"/>
              <a:t>Java Servlet Technology</a:t>
            </a:r>
          </a:p>
          <a:p>
            <a:pPr lvl="1"/>
            <a:r>
              <a:rPr lang="en-US" altLang="en-US" sz="1800" b="1"/>
              <a:t>Maintaining Client State</a:t>
            </a:r>
            <a:endParaRPr lang="en-US" altLang="en-US" sz="1800"/>
          </a:p>
          <a:p>
            <a:pPr lvl="2"/>
            <a:r>
              <a:rPr lang="en-US" altLang="en-US"/>
              <a:t>Manage a Session with the HttpSession Interface</a:t>
            </a:r>
          </a:p>
          <a:p>
            <a:pPr lvl="2"/>
            <a:r>
              <a:rPr lang="en-US" altLang="en-US"/>
              <a:t>Use Hidden Fields</a:t>
            </a:r>
          </a:p>
          <a:p>
            <a:pPr lvl="2"/>
            <a:r>
              <a:rPr lang="en-US" altLang="en-US"/>
              <a:t>Use URL Rewrite</a:t>
            </a:r>
          </a:p>
          <a:p>
            <a:pPr lvl="2"/>
            <a:r>
              <a:rPr lang="en-US" altLang="en-US"/>
              <a:t> Implement Servlet Listener</a:t>
            </a:r>
          </a:p>
          <a:p>
            <a:pPr lvl="2"/>
            <a:r>
              <a:rPr lang="en-US" altLang="en-US"/>
              <a:t>Implement Filters</a:t>
            </a:r>
          </a:p>
        </p:txBody>
      </p:sp>
      <p:sp>
        <p:nvSpPr>
          <p:cNvPr id="4100" name="Slide Number Placeholder 6">
            <a:extLst>
              <a:ext uri="{FF2B5EF4-FFF2-40B4-BE49-F238E27FC236}">
                <a16:creationId xmlns:a16="http://schemas.microsoft.com/office/drawing/2014/main" id="{7517A80B-8220-4357-BCBA-FA1530D21819}"/>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C63F283D-7D47-405B-B995-E1A871E2BF9E}" type="slidenum">
              <a:rPr lang="en-US" altLang="en-US" sz="1000" i="0">
                <a:solidFill>
                  <a:srgbClr val="FFFFFF"/>
                </a:solidFill>
              </a:rPr>
              <a:pPr algn="l" eaLnBrk="1" hangingPunct="1"/>
              <a:t>73</a:t>
            </a:fld>
            <a:endParaRPr lang="en-US" altLang="en-US" sz="1000" i="0">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0BAAF653-D91D-4318-AB2E-732C8D4D3CD1}"/>
              </a:ext>
            </a:extLst>
          </p:cNvPr>
          <p:cNvSpPr>
            <a:spLocks noGrp="1" noChangeArrowheads="1"/>
          </p:cNvSpPr>
          <p:nvPr>
            <p:ph type="title" idx="4294967295"/>
          </p:nvPr>
        </p:nvSpPr>
        <p:spPr/>
        <p:txBody>
          <a:bodyPr/>
          <a:lstStyle/>
          <a:p>
            <a:pPr eaLnBrk="1" hangingPunct="1"/>
            <a:r>
              <a:rPr lang="en-US" altLang="en-US"/>
              <a:t>Session Management in Servlets</a:t>
            </a:r>
          </a:p>
        </p:txBody>
      </p:sp>
      <p:pic>
        <p:nvPicPr>
          <p:cNvPr id="5123" name="Picture 3">
            <a:extLst>
              <a:ext uri="{FF2B5EF4-FFF2-40B4-BE49-F238E27FC236}">
                <a16:creationId xmlns:a16="http://schemas.microsoft.com/office/drawing/2014/main" id="{6A565BE7-50FE-4591-B786-D9DDCC80987E}"/>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1909" t="18918" r="3442" b="24451"/>
          <a:stretch>
            <a:fillRect/>
          </a:stretch>
        </p:blipFill>
        <p:spPr>
          <a:xfrm>
            <a:off x="1676400" y="1676400"/>
            <a:ext cx="8991600" cy="4800600"/>
          </a:xfrm>
          <a:noFill/>
        </p:spPr>
      </p:pic>
      <p:sp>
        <p:nvSpPr>
          <p:cNvPr id="5124" name="Text Box 4">
            <a:extLst>
              <a:ext uri="{FF2B5EF4-FFF2-40B4-BE49-F238E27FC236}">
                <a16:creationId xmlns:a16="http://schemas.microsoft.com/office/drawing/2014/main" id="{A0D8BD95-ED32-4B59-B914-4522174B6D33}"/>
              </a:ext>
            </a:extLst>
          </p:cNvPr>
          <p:cNvSpPr txBox="1">
            <a:spLocks noChangeArrowheads="1"/>
          </p:cNvSpPr>
          <p:nvPr/>
        </p:nvSpPr>
        <p:spPr bwMode="auto">
          <a:xfrm>
            <a:off x="1676400" y="1828800"/>
            <a:ext cx="3276600" cy="2209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b="0" i="0"/>
              <a:t>Session Management – or tracking – is a server’s ability to store data about the state of a client for as long as it is using a web application.</a:t>
            </a:r>
            <a:endParaRPr lang="en-US" altLang="en-US" i="0"/>
          </a:p>
        </p:txBody>
      </p:sp>
      <p:sp>
        <p:nvSpPr>
          <p:cNvPr id="5125" name="Slide Number Placeholder 4">
            <a:extLst>
              <a:ext uri="{FF2B5EF4-FFF2-40B4-BE49-F238E27FC236}">
                <a16:creationId xmlns:a16="http://schemas.microsoft.com/office/drawing/2014/main" id="{47F3F195-688F-4B87-BD7B-A122263AE036}"/>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64DA0D71-BAF1-4A85-9448-3BE3AD3B4218}" type="slidenum">
              <a:rPr lang="en-US" altLang="en-US" sz="1000" i="0">
                <a:solidFill>
                  <a:srgbClr val="FFFFFF"/>
                </a:solidFill>
              </a:rPr>
              <a:pPr algn="l" eaLnBrk="1" hangingPunct="1"/>
              <a:t>74</a:t>
            </a:fld>
            <a:endParaRPr lang="en-US" altLang="en-US" sz="1000" i="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09F738F0-D973-4402-BA37-8DFC614AFFEB}"/>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1909" t="18918" r="3442" b="24451"/>
          <a:stretch>
            <a:fillRect/>
          </a:stretch>
        </p:blipFill>
        <p:spPr>
          <a:xfrm>
            <a:off x="1676400" y="1676400"/>
            <a:ext cx="8991600" cy="4800600"/>
          </a:xfrm>
          <a:noFill/>
        </p:spPr>
      </p:pic>
      <p:sp>
        <p:nvSpPr>
          <p:cNvPr id="299011" name="Rectangle 3">
            <a:extLst>
              <a:ext uri="{FF2B5EF4-FFF2-40B4-BE49-F238E27FC236}">
                <a16:creationId xmlns:a16="http://schemas.microsoft.com/office/drawing/2014/main" id="{B726F1C4-670F-46BC-B4D8-3E5B07BBD529}"/>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a:t>Session Management in Servlets (Contd.)</a:t>
            </a:r>
          </a:p>
        </p:txBody>
      </p:sp>
      <p:sp>
        <p:nvSpPr>
          <p:cNvPr id="6148" name="Text Box 4">
            <a:extLst>
              <a:ext uri="{FF2B5EF4-FFF2-40B4-BE49-F238E27FC236}">
                <a16:creationId xmlns:a16="http://schemas.microsoft.com/office/drawing/2014/main" id="{20C174FD-3AFD-44A8-8460-28EDFA95FAF9}"/>
              </a:ext>
            </a:extLst>
          </p:cNvPr>
          <p:cNvSpPr txBox="1">
            <a:spLocks noChangeArrowheads="1"/>
          </p:cNvSpPr>
          <p:nvPr/>
        </p:nvSpPr>
        <p:spPr bwMode="auto">
          <a:xfrm>
            <a:off x="1752600" y="1752600"/>
            <a:ext cx="3352800" cy="40386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i="0"/>
              <a:t>HTTP is a stateless protocol. </a:t>
            </a:r>
          </a:p>
          <a:p>
            <a:pPr algn="l" eaLnBrk="1" hangingPunct="1"/>
            <a:endParaRPr lang="en-US" altLang="en-US" b="0" i="0"/>
          </a:p>
          <a:p>
            <a:pPr algn="l" eaLnBrk="1" hangingPunct="1"/>
            <a:r>
              <a:rPr lang="en-US" altLang="en-US" b="0" i="0" u="sng"/>
              <a:t>This means:</a:t>
            </a:r>
          </a:p>
          <a:p>
            <a:pPr algn="l" eaLnBrk="1" hangingPunct="1">
              <a:buClr>
                <a:schemeClr val="accent1"/>
              </a:buClr>
              <a:buFontTx/>
              <a:buChar char="•"/>
            </a:pPr>
            <a:r>
              <a:rPr lang="en-US" altLang="en-US" b="0" i="0"/>
              <a:t> Contextual information about                  a client is not automatically maintained as a client browses a web site. </a:t>
            </a:r>
          </a:p>
          <a:p>
            <a:pPr algn="l" eaLnBrk="1" hangingPunct="1">
              <a:buClr>
                <a:schemeClr val="accent1"/>
              </a:buClr>
              <a:buFontTx/>
              <a:buChar char="•"/>
            </a:pPr>
            <a:r>
              <a:rPr lang="en-US" altLang="en-US" b="0" i="0"/>
              <a:t> Clients open a separate connection to the web server each time they want to retrieve a web page. </a:t>
            </a:r>
            <a:endParaRPr lang="en-US" altLang="en-US" i="0"/>
          </a:p>
        </p:txBody>
      </p:sp>
      <p:sp>
        <p:nvSpPr>
          <p:cNvPr id="6149" name="Slide Number Placeholder 4">
            <a:extLst>
              <a:ext uri="{FF2B5EF4-FFF2-40B4-BE49-F238E27FC236}">
                <a16:creationId xmlns:a16="http://schemas.microsoft.com/office/drawing/2014/main" id="{96B13B6C-FEC9-4813-8496-FFD1ED9D6188}"/>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C37B6E25-865C-48A2-AE69-2459FBA5408B}" type="slidenum">
              <a:rPr lang="en-US" altLang="en-US" sz="1000" i="0">
                <a:solidFill>
                  <a:srgbClr val="FFFFFF"/>
                </a:solidFill>
              </a:rPr>
              <a:pPr algn="l" eaLnBrk="1" hangingPunct="1"/>
              <a:t>75</a:t>
            </a:fld>
            <a:endParaRPr lang="en-US" altLang="en-US" sz="1000" i="0">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5CE425F-8A3C-4A84-BDC5-91D2E78661AC}"/>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1909" t="18918" r="1941" b="22498"/>
          <a:stretch>
            <a:fillRect/>
          </a:stretch>
        </p:blipFill>
        <p:spPr>
          <a:xfrm>
            <a:off x="1676400" y="1676400"/>
            <a:ext cx="8991600" cy="4800600"/>
          </a:xfrm>
          <a:noFill/>
        </p:spPr>
      </p:pic>
      <p:sp>
        <p:nvSpPr>
          <p:cNvPr id="300035" name="Rectangle 3">
            <a:extLst>
              <a:ext uri="{FF2B5EF4-FFF2-40B4-BE49-F238E27FC236}">
                <a16:creationId xmlns:a16="http://schemas.microsoft.com/office/drawing/2014/main" id="{43BD728C-B901-4014-A18D-A83B13DFCAA3}"/>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a:t>Session Management in Servlets (Contd.)</a:t>
            </a:r>
          </a:p>
        </p:txBody>
      </p:sp>
      <p:sp>
        <p:nvSpPr>
          <p:cNvPr id="7172" name="Text Box 4">
            <a:extLst>
              <a:ext uri="{FF2B5EF4-FFF2-40B4-BE49-F238E27FC236}">
                <a16:creationId xmlns:a16="http://schemas.microsoft.com/office/drawing/2014/main" id="{B6432DC2-6376-46F1-B803-FDFF1275F8F3}"/>
              </a:ext>
            </a:extLst>
          </p:cNvPr>
          <p:cNvSpPr txBox="1">
            <a:spLocks noChangeArrowheads="1"/>
          </p:cNvSpPr>
          <p:nvPr/>
        </p:nvSpPr>
        <p:spPr bwMode="auto">
          <a:xfrm>
            <a:off x="1828800" y="1752600"/>
            <a:ext cx="2743200" cy="25146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b="0" i="0"/>
              <a:t>The kind of information that is useful to track varies from user to the contents of shopping carts. It can also be useful to track the parts of your web site most frequented by visitors.</a:t>
            </a:r>
            <a:endParaRPr lang="en-US" altLang="en-US" i="0"/>
          </a:p>
        </p:txBody>
      </p:sp>
      <p:sp>
        <p:nvSpPr>
          <p:cNvPr id="7173" name="Slide Number Placeholder 4">
            <a:extLst>
              <a:ext uri="{FF2B5EF4-FFF2-40B4-BE49-F238E27FC236}">
                <a16:creationId xmlns:a16="http://schemas.microsoft.com/office/drawing/2014/main" id="{D7525678-3AAA-4B17-B40F-C719F1C4E768}"/>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E15F53B6-90E4-47DF-9640-72742F12F776}" type="slidenum">
              <a:rPr lang="en-US" altLang="en-US" sz="1000" i="0">
                <a:solidFill>
                  <a:srgbClr val="FFFFFF"/>
                </a:solidFill>
              </a:rPr>
              <a:pPr algn="l" eaLnBrk="1" hangingPunct="1"/>
              <a:t>76</a:t>
            </a:fld>
            <a:endParaRPr lang="en-US" altLang="en-US" sz="1000" i="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4476B57C-4CBC-41E8-B110-54867A23BB59}"/>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1909" t="18918" r="3442" b="24451"/>
          <a:stretch>
            <a:fillRect/>
          </a:stretch>
        </p:blipFill>
        <p:spPr>
          <a:xfrm>
            <a:off x="1752600" y="1676400"/>
            <a:ext cx="8915400" cy="4800600"/>
          </a:xfrm>
          <a:noFill/>
        </p:spPr>
      </p:pic>
      <p:sp>
        <p:nvSpPr>
          <p:cNvPr id="301059" name="Rectangle 3">
            <a:extLst>
              <a:ext uri="{FF2B5EF4-FFF2-40B4-BE49-F238E27FC236}">
                <a16:creationId xmlns:a16="http://schemas.microsoft.com/office/drawing/2014/main" id="{0D092D85-8829-4C22-A4A0-6CE2AB2CDAE1}"/>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a:t>Session Management in Servlets (Contd.)</a:t>
            </a:r>
          </a:p>
        </p:txBody>
      </p:sp>
      <p:sp>
        <p:nvSpPr>
          <p:cNvPr id="8196" name="Text Box 4">
            <a:extLst>
              <a:ext uri="{FF2B5EF4-FFF2-40B4-BE49-F238E27FC236}">
                <a16:creationId xmlns:a16="http://schemas.microsoft.com/office/drawing/2014/main" id="{1A4BE6BB-E995-40D7-B3A8-E459089D302C}"/>
              </a:ext>
            </a:extLst>
          </p:cNvPr>
          <p:cNvSpPr txBox="1">
            <a:spLocks noChangeArrowheads="1"/>
          </p:cNvSpPr>
          <p:nvPr/>
        </p:nvSpPr>
        <p:spPr bwMode="auto">
          <a:xfrm>
            <a:off x="1828800" y="1752600"/>
            <a:ext cx="3276600" cy="40386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b="0" i="0"/>
              <a:t>The solutions of the problem of HTTP’s statelessness are</a:t>
            </a:r>
            <a:endParaRPr lang="en-US" altLang="en-US" i="0"/>
          </a:p>
        </p:txBody>
      </p:sp>
      <p:sp>
        <p:nvSpPr>
          <p:cNvPr id="8197" name="Rectangle 5">
            <a:extLst>
              <a:ext uri="{FF2B5EF4-FFF2-40B4-BE49-F238E27FC236}">
                <a16:creationId xmlns:a16="http://schemas.microsoft.com/office/drawing/2014/main" id="{1A9AB6DB-AD85-4B5B-A71D-1BC4E628082A}"/>
              </a:ext>
            </a:extLst>
          </p:cNvPr>
          <p:cNvSpPr>
            <a:spLocks noChangeArrowheads="1"/>
          </p:cNvSpPr>
          <p:nvPr/>
        </p:nvSpPr>
        <p:spPr bwMode="auto">
          <a:xfrm>
            <a:off x="2819400" y="2819400"/>
            <a:ext cx="2362200" cy="457200"/>
          </a:xfrm>
          <a:prstGeom prst="rect">
            <a:avLst/>
          </a:prstGeom>
          <a:gradFill rotWithShape="1">
            <a:gsLst>
              <a:gs pos="0">
                <a:srgbClr val="6600CC"/>
              </a:gs>
              <a:gs pos="50000">
                <a:srgbClr val="FFFFFF"/>
              </a:gs>
              <a:gs pos="100000">
                <a:srgbClr val="6600CC"/>
              </a:gs>
            </a:gsLst>
            <a:lin ang="189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Hidden Form Fields</a:t>
            </a:r>
          </a:p>
        </p:txBody>
      </p:sp>
      <p:sp>
        <p:nvSpPr>
          <p:cNvPr id="8198" name="Rectangle 6">
            <a:extLst>
              <a:ext uri="{FF2B5EF4-FFF2-40B4-BE49-F238E27FC236}">
                <a16:creationId xmlns:a16="http://schemas.microsoft.com/office/drawing/2014/main" id="{78670070-5B5F-42BF-A44B-CB17378A58B5}"/>
              </a:ext>
            </a:extLst>
          </p:cNvPr>
          <p:cNvSpPr>
            <a:spLocks noChangeArrowheads="1"/>
          </p:cNvSpPr>
          <p:nvPr/>
        </p:nvSpPr>
        <p:spPr bwMode="auto">
          <a:xfrm>
            <a:off x="2327276" y="2819400"/>
            <a:ext cx="492125" cy="4572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a:t>
            </a:r>
          </a:p>
        </p:txBody>
      </p:sp>
      <p:sp>
        <p:nvSpPr>
          <p:cNvPr id="8199" name="Rectangle 7">
            <a:extLst>
              <a:ext uri="{FF2B5EF4-FFF2-40B4-BE49-F238E27FC236}">
                <a16:creationId xmlns:a16="http://schemas.microsoft.com/office/drawing/2014/main" id="{BCEB2912-1778-403D-99A3-E35AA636C90C}"/>
              </a:ext>
            </a:extLst>
          </p:cNvPr>
          <p:cNvSpPr>
            <a:spLocks noChangeArrowheads="1"/>
          </p:cNvSpPr>
          <p:nvPr/>
        </p:nvSpPr>
        <p:spPr bwMode="auto">
          <a:xfrm>
            <a:off x="2819400" y="3581400"/>
            <a:ext cx="2362200" cy="457200"/>
          </a:xfrm>
          <a:prstGeom prst="rect">
            <a:avLst/>
          </a:prstGeom>
          <a:gradFill rotWithShape="1">
            <a:gsLst>
              <a:gs pos="0">
                <a:srgbClr val="6600CC"/>
              </a:gs>
              <a:gs pos="50000">
                <a:srgbClr val="FFFFFF"/>
              </a:gs>
              <a:gs pos="100000">
                <a:srgbClr val="6600CC"/>
              </a:gs>
            </a:gsLst>
            <a:lin ang="189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Cookies</a:t>
            </a:r>
          </a:p>
        </p:txBody>
      </p:sp>
      <p:sp>
        <p:nvSpPr>
          <p:cNvPr id="8200" name="Rectangle 8">
            <a:extLst>
              <a:ext uri="{FF2B5EF4-FFF2-40B4-BE49-F238E27FC236}">
                <a16:creationId xmlns:a16="http://schemas.microsoft.com/office/drawing/2014/main" id="{1B6231BC-EC79-4578-BC5C-B71A45CD1643}"/>
              </a:ext>
            </a:extLst>
          </p:cNvPr>
          <p:cNvSpPr>
            <a:spLocks noChangeArrowheads="1"/>
          </p:cNvSpPr>
          <p:nvPr/>
        </p:nvSpPr>
        <p:spPr bwMode="auto">
          <a:xfrm>
            <a:off x="2327276" y="3581400"/>
            <a:ext cx="492125" cy="4572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2.</a:t>
            </a:r>
          </a:p>
        </p:txBody>
      </p:sp>
      <p:sp>
        <p:nvSpPr>
          <p:cNvPr id="8201" name="Rectangle 9">
            <a:extLst>
              <a:ext uri="{FF2B5EF4-FFF2-40B4-BE49-F238E27FC236}">
                <a16:creationId xmlns:a16="http://schemas.microsoft.com/office/drawing/2014/main" id="{A9D01363-7B2B-4CEA-A1EE-656B77727CFA}"/>
              </a:ext>
            </a:extLst>
          </p:cNvPr>
          <p:cNvSpPr>
            <a:spLocks noChangeArrowheads="1"/>
          </p:cNvSpPr>
          <p:nvPr/>
        </p:nvSpPr>
        <p:spPr bwMode="auto">
          <a:xfrm>
            <a:off x="2819400" y="4343400"/>
            <a:ext cx="2362200" cy="457200"/>
          </a:xfrm>
          <a:prstGeom prst="rect">
            <a:avLst/>
          </a:prstGeom>
          <a:gradFill rotWithShape="1">
            <a:gsLst>
              <a:gs pos="0">
                <a:srgbClr val="6600CC"/>
              </a:gs>
              <a:gs pos="50000">
                <a:srgbClr val="FFFFFF"/>
              </a:gs>
              <a:gs pos="100000">
                <a:srgbClr val="6600CC"/>
              </a:gs>
            </a:gsLst>
            <a:lin ang="189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URL Rewriting</a:t>
            </a:r>
          </a:p>
        </p:txBody>
      </p:sp>
      <p:sp>
        <p:nvSpPr>
          <p:cNvPr id="8202" name="Rectangle 10">
            <a:extLst>
              <a:ext uri="{FF2B5EF4-FFF2-40B4-BE49-F238E27FC236}">
                <a16:creationId xmlns:a16="http://schemas.microsoft.com/office/drawing/2014/main" id="{87F46A44-96F8-4E45-8627-59521455C2A7}"/>
              </a:ext>
            </a:extLst>
          </p:cNvPr>
          <p:cNvSpPr>
            <a:spLocks noChangeArrowheads="1"/>
          </p:cNvSpPr>
          <p:nvPr/>
        </p:nvSpPr>
        <p:spPr bwMode="auto">
          <a:xfrm>
            <a:off x="2327276" y="4343400"/>
            <a:ext cx="492125" cy="4572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3.</a:t>
            </a:r>
          </a:p>
        </p:txBody>
      </p:sp>
      <p:sp>
        <p:nvSpPr>
          <p:cNvPr id="8203" name="Rectangle 11">
            <a:extLst>
              <a:ext uri="{FF2B5EF4-FFF2-40B4-BE49-F238E27FC236}">
                <a16:creationId xmlns:a16="http://schemas.microsoft.com/office/drawing/2014/main" id="{BE7C350B-B476-4780-8F8B-05DB34259676}"/>
              </a:ext>
            </a:extLst>
          </p:cNvPr>
          <p:cNvSpPr>
            <a:spLocks noChangeArrowheads="1"/>
          </p:cNvSpPr>
          <p:nvPr/>
        </p:nvSpPr>
        <p:spPr bwMode="auto">
          <a:xfrm>
            <a:off x="2819400" y="5029200"/>
            <a:ext cx="2362200" cy="457200"/>
          </a:xfrm>
          <a:prstGeom prst="rect">
            <a:avLst/>
          </a:prstGeom>
          <a:gradFill rotWithShape="1">
            <a:gsLst>
              <a:gs pos="0">
                <a:srgbClr val="6600CC"/>
              </a:gs>
              <a:gs pos="50000">
                <a:srgbClr val="FFFFFF"/>
              </a:gs>
              <a:gs pos="100000">
                <a:srgbClr val="6600CC"/>
              </a:gs>
            </a:gsLst>
            <a:lin ang="189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HttpSession</a:t>
            </a:r>
          </a:p>
        </p:txBody>
      </p:sp>
      <p:sp>
        <p:nvSpPr>
          <p:cNvPr id="8204" name="Rectangle 12">
            <a:extLst>
              <a:ext uri="{FF2B5EF4-FFF2-40B4-BE49-F238E27FC236}">
                <a16:creationId xmlns:a16="http://schemas.microsoft.com/office/drawing/2014/main" id="{9CEAA534-BEB8-494A-BFF8-406462ABD348}"/>
              </a:ext>
            </a:extLst>
          </p:cNvPr>
          <p:cNvSpPr>
            <a:spLocks noChangeArrowheads="1"/>
          </p:cNvSpPr>
          <p:nvPr/>
        </p:nvSpPr>
        <p:spPr bwMode="auto">
          <a:xfrm>
            <a:off x="2327276" y="5029200"/>
            <a:ext cx="492125" cy="4572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4.</a:t>
            </a:r>
          </a:p>
        </p:txBody>
      </p:sp>
      <p:sp>
        <p:nvSpPr>
          <p:cNvPr id="8205" name="Slide Number Placeholder 12">
            <a:extLst>
              <a:ext uri="{FF2B5EF4-FFF2-40B4-BE49-F238E27FC236}">
                <a16:creationId xmlns:a16="http://schemas.microsoft.com/office/drawing/2014/main" id="{343A4D4C-8A35-47C2-A533-6AEF27C16083}"/>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E8C39176-2C26-450A-AD60-935008104212}" type="slidenum">
              <a:rPr lang="en-US" altLang="en-US" sz="1000" i="0">
                <a:solidFill>
                  <a:srgbClr val="FFFFFF"/>
                </a:solidFill>
              </a:rPr>
              <a:pPr algn="l" eaLnBrk="1" hangingPunct="1"/>
              <a:t>77</a:t>
            </a:fld>
            <a:endParaRPr lang="en-US" altLang="en-US" sz="1000" i="0">
              <a:solidFill>
                <a:srgbClr val="FFFFFF"/>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a:extLst>
              <a:ext uri="{FF2B5EF4-FFF2-40B4-BE49-F238E27FC236}">
                <a16:creationId xmlns:a16="http://schemas.microsoft.com/office/drawing/2014/main" id="{3F6A1433-208A-400B-94B3-7D7D40222DDD}"/>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a:t>Session Management in Servlets (Contd.)</a:t>
            </a:r>
          </a:p>
        </p:txBody>
      </p:sp>
      <p:sp>
        <p:nvSpPr>
          <p:cNvPr id="9219" name="Text Box 3">
            <a:extLst>
              <a:ext uri="{FF2B5EF4-FFF2-40B4-BE49-F238E27FC236}">
                <a16:creationId xmlns:a16="http://schemas.microsoft.com/office/drawing/2014/main" id="{462C98CB-4754-41F3-99CD-12C697030796}"/>
              </a:ext>
            </a:extLst>
          </p:cNvPr>
          <p:cNvSpPr txBox="1">
            <a:spLocks noChangeArrowheads="1"/>
          </p:cNvSpPr>
          <p:nvPr/>
        </p:nvSpPr>
        <p:spPr bwMode="auto">
          <a:xfrm>
            <a:off x="5334000" y="2590800"/>
            <a:ext cx="5105400" cy="38100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accent1"/>
              </a:buClr>
              <a:buFont typeface="Wingdings" panose="05000000000000000000" pitchFamily="2" charset="2"/>
              <a:buNone/>
            </a:pPr>
            <a:r>
              <a:rPr lang="en-US" altLang="en-US" b="0" i="0"/>
              <a:t>  a) Hidden form fields are fields on HTML forms   </a:t>
            </a:r>
          </a:p>
          <a:p>
            <a:pPr algn="l" eaLnBrk="1" hangingPunct="1">
              <a:spcBef>
                <a:spcPct val="0"/>
              </a:spcBef>
              <a:buClr>
                <a:schemeClr val="accent1"/>
              </a:buClr>
              <a:buFont typeface="Wingdings" panose="05000000000000000000" pitchFamily="2" charset="2"/>
              <a:buNone/>
            </a:pPr>
            <a:r>
              <a:rPr lang="en-US" altLang="en-US" b="0" i="0"/>
              <a:t>      that are hidden from the user. </a:t>
            </a:r>
          </a:p>
          <a:p>
            <a:pPr algn="l" eaLnBrk="1" hangingPunct="1">
              <a:spcBef>
                <a:spcPct val="0"/>
              </a:spcBef>
            </a:pPr>
            <a:endParaRPr lang="en-US" altLang="en-US" b="0" i="0"/>
          </a:p>
          <a:p>
            <a:pPr algn="l" eaLnBrk="1" hangingPunct="1">
              <a:spcBef>
                <a:spcPct val="0"/>
              </a:spcBef>
            </a:pPr>
            <a:r>
              <a:rPr lang="en-US" altLang="en-US" b="0" i="0"/>
              <a:t>  b) This information is included in POST or GET    </a:t>
            </a:r>
          </a:p>
          <a:p>
            <a:pPr algn="l" eaLnBrk="1" hangingPunct="1">
              <a:spcBef>
                <a:spcPct val="0"/>
              </a:spcBef>
            </a:pPr>
            <a:r>
              <a:rPr lang="en-US" altLang="en-US" b="0" i="0"/>
              <a:t>      data.</a:t>
            </a:r>
          </a:p>
          <a:p>
            <a:pPr algn="l" eaLnBrk="1" hangingPunct="1">
              <a:spcBef>
                <a:spcPct val="0"/>
              </a:spcBef>
            </a:pPr>
            <a:endParaRPr lang="en-US" altLang="en-US" b="0" i="0"/>
          </a:p>
          <a:p>
            <a:pPr algn="l" eaLnBrk="1" hangingPunct="1">
              <a:spcBef>
                <a:spcPct val="0"/>
              </a:spcBef>
            </a:pPr>
            <a:r>
              <a:rPr lang="en-US" altLang="en-US" b="0" i="0" u="sng"/>
              <a:t>How to create a Hidden Form Field</a:t>
            </a:r>
          </a:p>
          <a:p>
            <a:pPr algn="l" eaLnBrk="1" hangingPunct="1">
              <a:spcBef>
                <a:spcPct val="0"/>
              </a:spcBef>
            </a:pPr>
            <a:endParaRPr lang="en-US" altLang="en-US" b="0" i="0" u="sng"/>
          </a:p>
          <a:p>
            <a:pPr algn="l" eaLnBrk="1" hangingPunct="1">
              <a:spcBef>
                <a:spcPct val="0"/>
              </a:spcBef>
            </a:pPr>
            <a:r>
              <a:rPr lang="en-US" altLang="en-US" b="0" i="0"/>
              <a:t>    &lt;input type=“hidden” </a:t>
            </a:r>
          </a:p>
          <a:p>
            <a:pPr algn="l" eaLnBrk="1" hangingPunct="1">
              <a:spcBef>
                <a:spcPct val="0"/>
              </a:spcBef>
            </a:pPr>
            <a:r>
              <a:rPr lang="en-US" altLang="en-US" b="0" i="0"/>
              <a:t>     name=“HUser” </a:t>
            </a:r>
          </a:p>
          <a:p>
            <a:pPr algn="l" eaLnBrk="1" hangingPunct="1">
              <a:spcBef>
                <a:spcPct val="0"/>
              </a:spcBef>
            </a:pPr>
            <a:r>
              <a:rPr lang="en-US" altLang="en-US" b="0" i="0"/>
              <a:t>     value=“SomeValue”&gt;</a:t>
            </a:r>
          </a:p>
        </p:txBody>
      </p:sp>
      <p:sp>
        <p:nvSpPr>
          <p:cNvPr id="9220" name="Rectangle 4">
            <a:extLst>
              <a:ext uri="{FF2B5EF4-FFF2-40B4-BE49-F238E27FC236}">
                <a16:creationId xmlns:a16="http://schemas.microsoft.com/office/drawing/2014/main" id="{4EFF20A3-961B-4B34-8534-ECEFC575B560}"/>
              </a:ext>
            </a:extLst>
          </p:cNvPr>
          <p:cNvSpPr>
            <a:spLocks noChangeArrowheads="1"/>
          </p:cNvSpPr>
          <p:nvPr/>
        </p:nvSpPr>
        <p:spPr bwMode="auto">
          <a:xfrm>
            <a:off x="1828800" y="1676400"/>
            <a:ext cx="3276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p:txBody>
      </p:sp>
      <p:sp>
        <p:nvSpPr>
          <p:cNvPr id="9221" name="AutoShape 5">
            <a:extLst>
              <a:ext uri="{FF2B5EF4-FFF2-40B4-BE49-F238E27FC236}">
                <a16:creationId xmlns:a16="http://schemas.microsoft.com/office/drawing/2014/main" id="{116FF5A6-3E4D-4F8C-8F04-8CCBE7EC4F2B}"/>
              </a:ext>
            </a:extLst>
          </p:cNvPr>
          <p:cNvSpPr>
            <a:spLocks noChangeArrowheads="1"/>
          </p:cNvSpPr>
          <p:nvPr/>
        </p:nvSpPr>
        <p:spPr bwMode="auto">
          <a:xfrm>
            <a:off x="1676400" y="2895600"/>
            <a:ext cx="533400" cy="304800"/>
          </a:xfrm>
          <a:prstGeom prst="rightArrow">
            <a:avLst>
              <a:gd name="adj1" fmla="val 50000"/>
              <a:gd name="adj2" fmla="val 43750"/>
            </a:avLst>
          </a:prstGeom>
          <a:solidFill>
            <a:srgbClr val="333300"/>
          </a:solidFill>
          <a:ln w="12700">
            <a:solidFill>
              <a:srgbClr val="333300"/>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p:txBody>
      </p:sp>
      <p:sp>
        <p:nvSpPr>
          <p:cNvPr id="9222" name="Rectangle 6">
            <a:extLst>
              <a:ext uri="{FF2B5EF4-FFF2-40B4-BE49-F238E27FC236}">
                <a16:creationId xmlns:a16="http://schemas.microsoft.com/office/drawing/2014/main" id="{4AAFEE5A-44C7-43B7-A7B8-C9DCA47F6601}"/>
              </a:ext>
            </a:extLst>
          </p:cNvPr>
          <p:cNvSpPr>
            <a:spLocks noChangeArrowheads="1"/>
          </p:cNvSpPr>
          <p:nvPr/>
        </p:nvSpPr>
        <p:spPr bwMode="auto">
          <a:xfrm>
            <a:off x="2327276" y="2819400"/>
            <a:ext cx="492125" cy="4572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a:t>
            </a:r>
          </a:p>
        </p:txBody>
      </p:sp>
      <p:sp>
        <p:nvSpPr>
          <p:cNvPr id="9223" name="Rectangle 7">
            <a:extLst>
              <a:ext uri="{FF2B5EF4-FFF2-40B4-BE49-F238E27FC236}">
                <a16:creationId xmlns:a16="http://schemas.microsoft.com/office/drawing/2014/main" id="{0E131E72-8D61-4011-ACE2-9770A7866250}"/>
              </a:ext>
            </a:extLst>
          </p:cNvPr>
          <p:cNvSpPr>
            <a:spLocks noChangeArrowheads="1"/>
          </p:cNvSpPr>
          <p:nvPr/>
        </p:nvSpPr>
        <p:spPr bwMode="auto">
          <a:xfrm>
            <a:off x="2327276" y="3581400"/>
            <a:ext cx="492125" cy="4572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2.</a:t>
            </a:r>
          </a:p>
        </p:txBody>
      </p:sp>
      <p:sp>
        <p:nvSpPr>
          <p:cNvPr id="9224" name="Rectangle 8">
            <a:extLst>
              <a:ext uri="{FF2B5EF4-FFF2-40B4-BE49-F238E27FC236}">
                <a16:creationId xmlns:a16="http://schemas.microsoft.com/office/drawing/2014/main" id="{A26A734B-2DB4-4110-81EA-C66C4AE25C8A}"/>
              </a:ext>
            </a:extLst>
          </p:cNvPr>
          <p:cNvSpPr>
            <a:spLocks noChangeArrowheads="1"/>
          </p:cNvSpPr>
          <p:nvPr/>
        </p:nvSpPr>
        <p:spPr bwMode="auto">
          <a:xfrm>
            <a:off x="2327276" y="4343400"/>
            <a:ext cx="492125" cy="4572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3.</a:t>
            </a:r>
          </a:p>
        </p:txBody>
      </p:sp>
      <p:sp>
        <p:nvSpPr>
          <p:cNvPr id="9225" name="Rectangle 9">
            <a:extLst>
              <a:ext uri="{FF2B5EF4-FFF2-40B4-BE49-F238E27FC236}">
                <a16:creationId xmlns:a16="http://schemas.microsoft.com/office/drawing/2014/main" id="{55BE0149-8095-47AA-98A6-46D1E2D54D5D}"/>
              </a:ext>
            </a:extLst>
          </p:cNvPr>
          <p:cNvSpPr>
            <a:spLocks noChangeArrowheads="1"/>
          </p:cNvSpPr>
          <p:nvPr/>
        </p:nvSpPr>
        <p:spPr bwMode="auto">
          <a:xfrm>
            <a:off x="2819400" y="2819400"/>
            <a:ext cx="2362200" cy="457200"/>
          </a:xfrm>
          <a:prstGeom prst="rect">
            <a:avLst/>
          </a:prstGeom>
          <a:gradFill rotWithShape="1">
            <a:gsLst>
              <a:gs pos="0">
                <a:srgbClr val="6600CC"/>
              </a:gs>
              <a:gs pos="50000">
                <a:srgbClr val="FFFFFF"/>
              </a:gs>
              <a:gs pos="100000">
                <a:srgbClr val="6600CC"/>
              </a:gs>
            </a:gsLst>
            <a:lin ang="189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Hidden Form Fields</a:t>
            </a:r>
          </a:p>
        </p:txBody>
      </p:sp>
      <p:sp>
        <p:nvSpPr>
          <p:cNvPr id="9226" name="Rectangle 10">
            <a:extLst>
              <a:ext uri="{FF2B5EF4-FFF2-40B4-BE49-F238E27FC236}">
                <a16:creationId xmlns:a16="http://schemas.microsoft.com/office/drawing/2014/main" id="{481D7A1B-3B4D-46C3-846A-A1BB09B51DB8}"/>
              </a:ext>
            </a:extLst>
          </p:cNvPr>
          <p:cNvSpPr>
            <a:spLocks noChangeArrowheads="1"/>
          </p:cNvSpPr>
          <p:nvPr/>
        </p:nvSpPr>
        <p:spPr bwMode="auto">
          <a:xfrm>
            <a:off x="2819400" y="3581400"/>
            <a:ext cx="2362200" cy="457200"/>
          </a:xfrm>
          <a:prstGeom prst="rect">
            <a:avLst/>
          </a:prstGeom>
          <a:gradFill rotWithShape="1">
            <a:gsLst>
              <a:gs pos="0">
                <a:srgbClr val="6600CC"/>
              </a:gs>
              <a:gs pos="50000">
                <a:srgbClr val="FFFFFF"/>
              </a:gs>
              <a:gs pos="100000">
                <a:srgbClr val="6600CC"/>
              </a:gs>
            </a:gsLst>
            <a:lin ang="189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Cookies</a:t>
            </a:r>
          </a:p>
        </p:txBody>
      </p:sp>
      <p:sp>
        <p:nvSpPr>
          <p:cNvPr id="9227" name="Rectangle 11">
            <a:extLst>
              <a:ext uri="{FF2B5EF4-FFF2-40B4-BE49-F238E27FC236}">
                <a16:creationId xmlns:a16="http://schemas.microsoft.com/office/drawing/2014/main" id="{38E2FF4B-680C-457F-901F-4A0D3219DA0C}"/>
              </a:ext>
            </a:extLst>
          </p:cNvPr>
          <p:cNvSpPr>
            <a:spLocks noChangeArrowheads="1"/>
          </p:cNvSpPr>
          <p:nvPr/>
        </p:nvSpPr>
        <p:spPr bwMode="auto">
          <a:xfrm>
            <a:off x="2819400" y="4343400"/>
            <a:ext cx="2362200" cy="457200"/>
          </a:xfrm>
          <a:prstGeom prst="rect">
            <a:avLst/>
          </a:prstGeom>
          <a:gradFill rotWithShape="1">
            <a:gsLst>
              <a:gs pos="0">
                <a:srgbClr val="6600CC"/>
              </a:gs>
              <a:gs pos="50000">
                <a:srgbClr val="FFFFFF"/>
              </a:gs>
              <a:gs pos="100000">
                <a:srgbClr val="6600CC"/>
              </a:gs>
            </a:gsLst>
            <a:lin ang="189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URL Rewriting</a:t>
            </a:r>
          </a:p>
        </p:txBody>
      </p:sp>
      <p:sp>
        <p:nvSpPr>
          <p:cNvPr id="9228" name="Text Box 12">
            <a:extLst>
              <a:ext uri="{FF2B5EF4-FFF2-40B4-BE49-F238E27FC236}">
                <a16:creationId xmlns:a16="http://schemas.microsoft.com/office/drawing/2014/main" id="{636F14B3-0CE7-4F6E-A55B-DAF19AD9FBB2}"/>
              </a:ext>
            </a:extLst>
          </p:cNvPr>
          <p:cNvSpPr txBox="1">
            <a:spLocks noChangeArrowheads="1"/>
          </p:cNvSpPr>
          <p:nvPr/>
        </p:nvSpPr>
        <p:spPr bwMode="auto">
          <a:xfrm>
            <a:off x="1828800" y="1752600"/>
            <a:ext cx="3276600" cy="914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b="0" i="0"/>
              <a:t>The solutions of the problem of HTTP’s statelessness are</a:t>
            </a:r>
            <a:endParaRPr lang="en-US" altLang="en-US" i="0"/>
          </a:p>
        </p:txBody>
      </p:sp>
      <p:sp>
        <p:nvSpPr>
          <p:cNvPr id="302093" name="Freeform 13">
            <a:extLst>
              <a:ext uri="{FF2B5EF4-FFF2-40B4-BE49-F238E27FC236}">
                <a16:creationId xmlns:a16="http://schemas.microsoft.com/office/drawing/2014/main" id="{8635788F-5340-4132-ADBC-ED2FA9F85D7C}"/>
              </a:ext>
            </a:extLst>
          </p:cNvPr>
          <p:cNvSpPr>
            <a:spLocks/>
          </p:cNvSpPr>
          <p:nvPr/>
        </p:nvSpPr>
        <p:spPr bwMode="auto">
          <a:xfrm>
            <a:off x="5232400" y="1371600"/>
            <a:ext cx="254000" cy="5156200"/>
          </a:xfrm>
          <a:custGeom>
            <a:avLst/>
            <a:gdLst/>
            <a:ahLst/>
            <a:cxnLst>
              <a:cxn ang="0">
                <a:pos x="16" y="0"/>
              </a:cxn>
              <a:cxn ang="0">
                <a:pos x="112" y="240"/>
              </a:cxn>
              <a:cxn ang="0">
                <a:pos x="16" y="480"/>
              </a:cxn>
              <a:cxn ang="0">
                <a:pos x="112" y="816"/>
              </a:cxn>
              <a:cxn ang="0">
                <a:pos x="16" y="1104"/>
              </a:cxn>
              <a:cxn ang="0">
                <a:pos x="112" y="1440"/>
              </a:cxn>
              <a:cxn ang="0">
                <a:pos x="16" y="1824"/>
              </a:cxn>
              <a:cxn ang="0">
                <a:pos x="160" y="2256"/>
              </a:cxn>
              <a:cxn ang="0">
                <a:pos x="16" y="2544"/>
              </a:cxn>
              <a:cxn ang="0">
                <a:pos x="112" y="2976"/>
              </a:cxn>
              <a:cxn ang="0">
                <a:pos x="16" y="3216"/>
              </a:cxn>
              <a:cxn ang="0">
                <a:pos x="16" y="3168"/>
              </a:cxn>
            </a:cxnLst>
            <a:rect l="0" t="0" r="r" b="b"/>
            <a:pathLst>
              <a:path w="160" h="3248">
                <a:moveTo>
                  <a:pt x="16" y="0"/>
                </a:moveTo>
                <a:cubicBezTo>
                  <a:pt x="64" y="80"/>
                  <a:pt x="112" y="160"/>
                  <a:pt x="112" y="240"/>
                </a:cubicBezTo>
                <a:cubicBezTo>
                  <a:pt x="112" y="320"/>
                  <a:pt x="16" y="384"/>
                  <a:pt x="16" y="480"/>
                </a:cubicBezTo>
                <a:cubicBezTo>
                  <a:pt x="16" y="576"/>
                  <a:pt x="112" y="712"/>
                  <a:pt x="112" y="816"/>
                </a:cubicBezTo>
                <a:cubicBezTo>
                  <a:pt x="112" y="920"/>
                  <a:pt x="16" y="1000"/>
                  <a:pt x="16" y="1104"/>
                </a:cubicBezTo>
                <a:cubicBezTo>
                  <a:pt x="16" y="1208"/>
                  <a:pt x="112" y="1320"/>
                  <a:pt x="112" y="1440"/>
                </a:cubicBezTo>
                <a:cubicBezTo>
                  <a:pt x="112" y="1560"/>
                  <a:pt x="8" y="1688"/>
                  <a:pt x="16" y="1824"/>
                </a:cubicBezTo>
                <a:cubicBezTo>
                  <a:pt x="24" y="1960"/>
                  <a:pt x="160" y="2136"/>
                  <a:pt x="160" y="2256"/>
                </a:cubicBezTo>
                <a:cubicBezTo>
                  <a:pt x="160" y="2376"/>
                  <a:pt x="24" y="2424"/>
                  <a:pt x="16" y="2544"/>
                </a:cubicBezTo>
                <a:cubicBezTo>
                  <a:pt x="8" y="2664"/>
                  <a:pt x="112" y="2864"/>
                  <a:pt x="112" y="2976"/>
                </a:cubicBezTo>
                <a:cubicBezTo>
                  <a:pt x="112" y="3088"/>
                  <a:pt x="32" y="3184"/>
                  <a:pt x="16" y="3216"/>
                </a:cubicBezTo>
                <a:cubicBezTo>
                  <a:pt x="0" y="3248"/>
                  <a:pt x="8" y="3208"/>
                  <a:pt x="16" y="3168"/>
                </a:cubicBezTo>
              </a:path>
            </a:pathLst>
          </a:custGeom>
          <a:noFill/>
          <a:ln w="12700" cap="flat" cmpd="sng">
            <a:solidFill>
              <a:schemeClr val="folHlink"/>
            </a:solidFill>
            <a:prstDash val="solid"/>
            <a:round/>
            <a:headEnd type="none" w="sm" len="sm"/>
            <a:tailEnd type="none" w="sm" len="sm"/>
          </a:ln>
          <a:effectLst>
            <a:prstShdw prst="shdw17" dist="17961" dir="2700000">
              <a:schemeClr val="folHlink">
                <a:gamma/>
                <a:shade val="60000"/>
                <a:invGamma/>
              </a:schemeClr>
            </a:prstShdw>
          </a:effectLst>
        </p:spPr>
        <p:txBody>
          <a:bodyPr/>
          <a:lstStyle/>
          <a:p>
            <a:pPr algn="l">
              <a:spcBef>
                <a:spcPct val="0"/>
              </a:spcBef>
              <a:defRPr/>
            </a:pPr>
            <a:endParaRPr lang="en-US">
              <a:latin typeface="Arial" charset="0"/>
            </a:endParaRPr>
          </a:p>
        </p:txBody>
      </p:sp>
      <p:sp>
        <p:nvSpPr>
          <p:cNvPr id="9230" name="Rectangle 14">
            <a:extLst>
              <a:ext uri="{FF2B5EF4-FFF2-40B4-BE49-F238E27FC236}">
                <a16:creationId xmlns:a16="http://schemas.microsoft.com/office/drawing/2014/main" id="{16AA6263-2F66-427F-974A-6EF0C48F1399}"/>
              </a:ext>
            </a:extLst>
          </p:cNvPr>
          <p:cNvSpPr>
            <a:spLocks noChangeArrowheads="1"/>
          </p:cNvSpPr>
          <p:nvPr/>
        </p:nvSpPr>
        <p:spPr bwMode="auto">
          <a:xfrm>
            <a:off x="2819400" y="5029200"/>
            <a:ext cx="2362200" cy="457200"/>
          </a:xfrm>
          <a:prstGeom prst="rect">
            <a:avLst/>
          </a:prstGeom>
          <a:gradFill rotWithShape="1">
            <a:gsLst>
              <a:gs pos="0">
                <a:srgbClr val="6600CC"/>
              </a:gs>
              <a:gs pos="50000">
                <a:srgbClr val="FFFFFF"/>
              </a:gs>
              <a:gs pos="100000">
                <a:srgbClr val="6600CC"/>
              </a:gs>
            </a:gsLst>
            <a:lin ang="189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HttpSession</a:t>
            </a:r>
          </a:p>
        </p:txBody>
      </p:sp>
      <p:sp>
        <p:nvSpPr>
          <p:cNvPr id="9231" name="Rectangle 15">
            <a:extLst>
              <a:ext uri="{FF2B5EF4-FFF2-40B4-BE49-F238E27FC236}">
                <a16:creationId xmlns:a16="http://schemas.microsoft.com/office/drawing/2014/main" id="{29D0DB33-04BA-4AE9-96D4-916D70D54711}"/>
              </a:ext>
            </a:extLst>
          </p:cNvPr>
          <p:cNvSpPr>
            <a:spLocks noChangeArrowheads="1"/>
          </p:cNvSpPr>
          <p:nvPr/>
        </p:nvSpPr>
        <p:spPr bwMode="auto">
          <a:xfrm>
            <a:off x="2327276" y="5029200"/>
            <a:ext cx="492125" cy="4572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4.</a:t>
            </a:r>
          </a:p>
        </p:txBody>
      </p:sp>
      <p:sp>
        <p:nvSpPr>
          <p:cNvPr id="9232" name="Slide Number Placeholder 15">
            <a:extLst>
              <a:ext uri="{FF2B5EF4-FFF2-40B4-BE49-F238E27FC236}">
                <a16:creationId xmlns:a16="http://schemas.microsoft.com/office/drawing/2014/main" id="{CA5DD270-E7D0-4C9C-91A1-10CAD0895F3B}"/>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A391DFE2-3542-41B4-83ED-6704AD7DA491}" type="slidenum">
              <a:rPr lang="en-US" altLang="en-US" sz="1000" i="0">
                <a:solidFill>
                  <a:srgbClr val="FFFFFF"/>
                </a:solidFill>
              </a:rPr>
              <a:pPr algn="l" eaLnBrk="1" hangingPunct="1"/>
              <a:t>78</a:t>
            </a:fld>
            <a:endParaRPr lang="en-US" altLang="en-US" sz="1000" i="0">
              <a:solidFill>
                <a:srgbClr val="FFFF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a:extLst>
              <a:ext uri="{FF2B5EF4-FFF2-40B4-BE49-F238E27FC236}">
                <a16:creationId xmlns:a16="http://schemas.microsoft.com/office/drawing/2014/main" id="{0FD789DE-BEBE-45CC-B283-B2B6C0D2B420}"/>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a:t>Demonstration on Hidden Form Fields – Login.htm</a:t>
            </a:r>
          </a:p>
        </p:txBody>
      </p:sp>
      <p:sp>
        <p:nvSpPr>
          <p:cNvPr id="10243" name="Text Box 3">
            <a:extLst>
              <a:ext uri="{FF2B5EF4-FFF2-40B4-BE49-F238E27FC236}">
                <a16:creationId xmlns:a16="http://schemas.microsoft.com/office/drawing/2014/main" id="{227D8917-CB06-4DEA-8984-AAA745869489}"/>
              </a:ext>
            </a:extLst>
          </p:cNvPr>
          <p:cNvSpPr txBox="1">
            <a:spLocks noChangeArrowheads="1"/>
          </p:cNvSpPr>
          <p:nvPr/>
        </p:nvSpPr>
        <p:spPr bwMode="auto">
          <a:xfrm>
            <a:off x="2057400" y="1600200"/>
            <a:ext cx="8153400" cy="46482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accent1"/>
              </a:buClr>
              <a:buFont typeface="Wingdings" panose="05000000000000000000" pitchFamily="2" charset="2"/>
              <a:buNone/>
            </a:pPr>
            <a:r>
              <a:rPr lang="en-US" altLang="en-US" i="0" u="sng"/>
              <a:t>Track User Demo Through Hidden Form Fields</a:t>
            </a:r>
          </a:p>
          <a:p>
            <a:pPr algn="l" eaLnBrk="1" hangingPunct="1">
              <a:spcBef>
                <a:spcPct val="0"/>
              </a:spcBef>
              <a:buClr>
                <a:schemeClr val="accent1"/>
              </a:buClr>
              <a:buFont typeface="Wingdings" panose="05000000000000000000" pitchFamily="2" charset="2"/>
              <a:buNone/>
            </a:pPr>
            <a:endParaRPr lang="en-US" altLang="en-US" i="0" u="sng"/>
          </a:p>
          <a:p>
            <a:pPr algn="l" eaLnBrk="1" hangingPunct="1">
              <a:spcBef>
                <a:spcPct val="0"/>
              </a:spcBef>
              <a:buClr>
                <a:schemeClr val="accent1"/>
              </a:buClr>
              <a:buFont typeface="Wingdings" panose="05000000000000000000" pitchFamily="2" charset="2"/>
              <a:buNone/>
            </a:pPr>
            <a:endParaRPr lang="en-US" altLang="en-US" i="0" u="sng"/>
          </a:p>
          <a:p>
            <a:pPr algn="l" eaLnBrk="1" hangingPunct="1">
              <a:spcBef>
                <a:spcPct val="0"/>
              </a:spcBef>
              <a:buClr>
                <a:schemeClr val="accent1"/>
              </a:buClr>
              <a:buFont typeface="Wingdings" panose="05000000000000000000" pitchFamily="2" charset="2"/>
              <a:buNone/>
            </a:pPr>
            <a:r>
              <a:rPr lang="en-US" altLang="en-US" b="0" i="0"/>
              <a:t>&lt;HTML&gt;</a:t>
            </a:r>
          </a:p>
          <a:p>
            <a:pPr algn="l" eaLnBrk="1" hangingPunct="1">
              <a:spcBef>
                <a:spcPct val="0"/>
              </a:spcBef>
              <a:buClr>
                <a:schemeClr val="accent1"/>
              </a:buClr>
              <a:buFont typeface="Wingdings" panose="05000000000000000000" pitchFamily="2" charset="2"/>
              <a:buNone/>
            </a:pPr>
            <a:r>
              <a:rPr lang="en-US" altLang="en-US" b="0" i="0"/>
              <a:t>&lt;TITLE&gt;ONLINE SHOPPING&lt;/TITLE&gt;</a:t>
            </a:r>
          </a:p>
          <a:p>
            <a:pPr algn="l" eaLnBrk="1" hangingPunct="1">
              <a:spcBef>
                <a:spcPct val="0"/>
              </a:spcBef>
              <a:buClr>
                <a:schemeClr val="accent1"/>
              </a:buClr>
              <a:buFont typeface="Wingdings" panose="05000000000000000000" pitchFamily="2" charset="2"/>
              <a:buNone/>
            </a:pPr>
            <a:r>
              <a:rPr lang="en-US" altLang="en-US" b="0" i="0"/>
              <a:t>&lt;BODY&gt;</a:t>
            </a:r>
          </a:p>
          <a:p>
            <a:pPr algn="l" eaLnBrk="1" hangingPunct="1">
              <a:spcBef>
                <a:spcPct val="0"/>
              </a:spcBef>
              <a:buClr>
                <a:schemeClr val="accent1"/>
              </a:buClr>
              <a:buFont typeface="Wingdings" panose="05000000000000000000" pitchFamily="2" charset="2"/>
              <a:buNone/>
            </a:pPr>
            <a:r>
              <a:rPr lang="en-US" altLang="en-US" b="0" i="0"/>
              <a:t>&lt;FORM ACTION=</a:t>
            </a:r>
            <a:r>
              <a:rPr lang="en-US" altLang="en-US" i="0"/>
              <a:t>“http://localhost:9080/HiddenWorldProject/FirstWorld”</a:t>
            </a:r>
            <a:r>
              <a:rPr lang="en-US" altLang="en-US" b="0" i="0"/>
              <a:t>&gt;</a:t>
            </a:r>
          </a:p>
          <a:p>
            <a:pPr algn="l" eaLnBrk="1" hangingPunct="1">
              <a:spcBef>
                <a:spcPct val="0"/>
              </a:spcBef>
              <a:buClr>
                <a:schemeClr val="accent1"/>
              </a:buClr>
              <a:buFont typeface="Wingdings" panose="05000000000000000000" pitchFamily="2" charset="2"/>
              <a:buNone/>
            </a:pPr>
            <a:endParaRPr lang="en-US" altLang="en-US" b="0" i="0"/>
          </a:p>
          <a:p>
            <a:pPr algn="l" eaLnBrk="1" hangingPunct="1">
              <a:spcBef>
                <a:spcPct val="0"/>
              </a:spcBef>
              <a:buClr>
                <a:schemeClr val="accent1"/>
              </a:buClr>
              <a:buFont typeface="Wingdings" panose="05000000000000000000" pitchFamily="2" charset="2"/>
              <a:buNone/>
            </a:pPr>
            <a:r>
              <a:rPr lang="en-US" altLang="en-US" b="0" i="0"/>
              <a:t>UserName &lt;INPUT Type=“Text” Name=“user”&gt;&lt;br&gt;</a:t>
            </a:r>
          </a:p>
          <a:p>
            <a:pPr algn="l" eaLnBrk="1" hangingPunct="1">
              <a:spcBef>
                <a:spcPct val="0"/>
              </a:spcBef>
              <a:buClr>
                <a:schemeClr val="accent1"/>
              </a:buClr>
              <a:buFont typeface="Wingdings" panose="05000000000000000000" pitchFamily="2" charset="2"/>
              <a:buNone/>
            </a:pPr>
            <a:r>
              <a:rPr lang="en-US" altLang="en-US" b="0" i="0"/>
              <a:t>&lt;INPUT Type=Submit value=“Login”&gt;</a:t>
            </a:r>
          </a:p>
          <a:p>
            <a:pPr algn="l" eaLnBrk="1" hangingPunct="1">
              <a:spcBef>
                <a:spcPct val="0"/>
              </a:spcBef>
              <a:buClr>
                <a:schemeClr val="accent1"/>
              </a:buClr>
              <a:buFont typeface="Wingdings" panose="05000000000000000000" pitchFamily="2" charset="2"/>
              <a:buNone/>
            </a:pPr>
            <a:r>
              <a:rPr lang="en-US" altLang="en-US" b="0" i="0"/>
              <a:t>&lt;/FORM&gt;</a:t>
            </a:r>
          </a:p>
          <a:p>
            <a:pPr algn="l" eaLnBrk="1" hangingPunct="1">
              <a:spcBef>
                <a:spcPct val="0"/>
              </a:spcBef>
              <a:buClr>
                <a:schemeClr val="accent1"/>
              </a:buClr>
              <a:buFont typeface="Wingdings" panose="05000000000000000000" pitchFamily="2" charset="2"/>
              <a:buNone/>
            </a:pPr>
            <a:r>
              <a:rPr lang="en-US" altLang="en-US" b="0" i="0"/>
              <a:t>&lt;/BODY&gt;</a:t>
            </a:r>
          </a:p>
          <a:p>
            <a:pPr algn="l" eaLnBrk="1" hangingPunct="1">
              <a:spcBef>
                <a:spcPct val="0"/>
              </a:spcBef>
              <a:buClr>
                <a:schemeClr val="accent1"/>
              </a:buClr>
              <a:buFont typeface="Wingdings" panose="05000000000000000000" pitchFamily="2" charset="2"/>
              <a:buNone/>
            </a:pPr>
            <a:r>
              <a:rPr lang="en-US" altLang="en-US" b="0" i="0"/>
              <a:t>&lt;/HTML&gt;</a:t>
            </a:r>
          </a:p>
        </p:txBody>
      </p:sp>
      <p:sp>
        <p:nvSpPr>
          <p:cNvPr id="10244" name="Rectangle 4">
            <a:extLst>
              <a:ext uri="{FF2B5EF4-FFF2-40B4-BE49-F238E27FC236}">
                <a16:creationId xmlns:a16="http://schemas.microsoft.com/office/drawing/2014/main" id="{0C0E8E3E-6003-4E68-8069-CCA24A1B11E0}"/>
              </a:ext>
            </a:extLst>
          </p:cNvPr>
          <p:cNvSpPr>
            <a:spLocks noChangeArrowheads="1"/>
          </p:cNvSpPr>
          <p:nvPr/>
        </p:nvSpPr>
        <p:spPr bwMode="auto">
          <a:xfrm>
            <a:off x="1828800" y="1676400"/>
            <a:ext cx="3276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p:txBody>
      </p:sp>
      <p:sp>
        <p:nvSpPr>
          <p:cNvPr id="10245" name="Slide Number Placeholder 4">
            <a:extLst>
              <a:ext uri="{FF2B5EF4-FFF2-40B4-BE49-F238E27FC236}">
                <a16:creationId xmlns:a16="http://schemas.microsoft.com/office/drawing/2014/main" id="{56CBDFB6-9B35-4345-892F-13A902EE4D6E}"/>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6F234002-DD08-4FE5-9395-9CD131445C85}" type="slidenum">
              <a:rPr lang="en-US" altLang="en-US" sz="1000" i="0">
                <a:solidFill>
                  <a:srgbClr val="FFFFFF"/>
                </a:solidFill>
              </a:rPr>
              <a:pPr algn="l" eaLnBrk="1" hangingPunct="1"/>
              <a:t>79</a:t>
            </a:fld>
            <a:endParaRPr lang="en-US" altLang="en-US" sz="1000" i="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13A480F-648C-4B8A-8FE5-F275D8A7AE28}"/>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J2EE Overview</a:t>
            </a:r>
          </a:p>
        </p:txBody>
      </p:sp>
      <p:sp>
        <p:nvSpPr>
          <p:cNvPr id="8195" name="Rectangle 3">
            <a:extLst>
              <a:ext uri="{FF2B5EF4-FFF2-40B4-BE49-F238E27FC236}">
                <a16:creationId xmlns:a16="http://schemas.microsoft.com/office/drawing/2014/main" id="{DD0308F2-4738-4979-A56D-FEB0E3B1C519}"/>
              </a:ext>
            </a:extLst>
          </p:cNvPr>
          <p:cNvSpPr>
            <a:spLocks noGrp="1" noChangeArrowheads="1"/>
          </p:cNvSpPr>
          <p:nvPr>
            <p:ph type="body" idx="1"/>
          </p:nvPr>
        </p:nvSpPr>
        <p:spPr/>
        <p:txBody>
          <a:bodyPr/>
          <a:lstStyle/>
          <a:p>
            <a:pPr marL="342900" indent="-342900"/>
            <a:r>
              <a:rPr lang="en-US" altLang="en-US" sz="2000" b="1"/>
              <a:t>About Enterprise Applications</a:t>
            </a:r>
          </a:p>
          <a:p>
            <a:pPr marL="742950" lvl="1" indent="-285750"/>
            <a:r>
              <a:rPr lang="en-US" altLang="en-US" sz="1600"/>
              <a:t> Things that make up an enterprise application</a:t>
            </a:r>
          </a:p>
          <a:p>
            <a:pPr lvl="2"/>
            <a:r>
              <a:rPr lang="en-US" altLang="en-US" sz="1800"/>
              <a:t> Presentation logic</a:t>
            </a:r>
          </a:p>
          <a:p>
            <a:pPr lvl="2"/>
            <a:r>
              <a:rPr lang="en-US" altLang="en-US" sz="1800"/>
              <a:t> Business logic</a:t>
            </a:r>
          </a:p>
          <a:p>
            <a:pPr lvl="2"/>
            <a:r>
              <a:rPr lang="en-US" altLang="en-US" sz="1800"/>
              <a:t>Data access logic (and data model)</a:t>
            </a:r>
          </a:p>
          <a:p>
            <a:pPr lvl="2"/>
            <a:r>
              <a:rPr lang="en-US" altLang="en-US" sz="1800"/>
              <a:t>System services</a:t>
            </a:r>
          </a:p>
          <a:p>
            <a:pPr marL="742950" lvl="1" indent="-285750"/>
            <a:r>
              <a:rPr lang="en-US" altLang="en-US" sz="1600"/>
              <a:t> The evolution of enterprise application framework reflects</a:t>
            </a:r>
          </a:p>
          <a:p>
            <a:pPr lvl="2"/>
            <a:r>
              <a:rPr lang="en-US" altLang="en-US" sz="1800"/>
              <a:t> How flexibly you want to make changes</a:t>
            </a:r>
          </a:p>
          <a:p>
            <a:pPr lvl="2"/>
            <a:r>
              <a:rPr lang="en-US" altLang="en-US" sz="1800"/>
              <a:t> Where the system services are coming from</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a:extLst>
              <a:ext uri="{FF2B5EF4-FFF2-40B4-BE49-F238E27FC236}">
                <a16:creationId xmlns:a16="http://schemas.microsoft.com/office/drawing/2014/main" id="{E8ED07EA-85F5-42AA-A7BA-03373852E8D6}"/>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a:t>Demonstration on Hidden Form Fields – FirstWorld.java</a:t>
            </a:r>
          </a:p>
        </p:txBody>
      </p:sp>
      <p:sp>
        <p:nvSpPr>
          <p:cNvPr id="11267" name="Text Box 3">
            <a:extLst>
              <a:ext uri="{FF2B5EF4-FFF2-40B4-BE49-F238E27FC236}">
                <a16:creationId xmlns:a16="http://schemas.microsoft.com/office/drawing/2014/main" id="{A173666C-810C-476F-8564-CBD707CFC426}"/>
              </a:ext>
            </a:extLst>
          </p:cNvPr>
          <p:cNvSpPr txBox="1">
            <a:spLocks noChangeArrowheads="1"/>
          </p:cNvSpPr>
          <p:nvPr/>
        </p:nvSpPr>
        <p:spPr bwMode="auto">
          <a:xfrm>
            <a:off x="1828800" y="1447800"/>
            <a:ext cx="8382000" cy="4876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accent1"/>
              </a:buClr>
              <a:buFont typeface="Wingdings" panose="05000000000000000000" pitchFamily="2" charset="2"/>
              <a:buNone/>
            </a:pPr>
            <a:r>
              <a:rPr lang="en-US" altLang="en-US" b="0" i="0" dirty="0"/>
              <a:t>package    .</a:t>
            </a:r>
            <a:r>
              <a:rPr lang="en-US" altLang="en-US" b="0" i="0" dirty="0" err="1"/>
              <a:t>sample.session</a:t>
            </a: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import java.io.*;</a:t>
            </a:r>
          </a:p>
          <a:p>
            <a:pPr algn="l" eaLnBrk="1" hangingPunct="1">
              <a:spcBef>
                <a:spcPct val="0"/>
              </a:spcBef>
              <a:buClr>
                <a:schemeClr val="accent1"/>
              </a:buClr>
              <a:buFont typeface="Wingdings" panose="05000000000000000000" pitchFamily="2" charset="2"/>
              <a:buNone/>
            </a:pPr>
            <a:r>
              <a:rPr lang="en-US" altLang="en-US" b="0" i="0" dirty="0"/>
              <a:t>import </a:t>
            </a:r>
            <a:r>
              <a:rPr lang="en-US" altLang="en-US" b="0" i="0" dirty="0" err="1"/>
              <a:t>javax.servlet</a:t>
            </a: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import </a:t>
            </a:r>
            <a:r>
              <a:rPr lang="en-US" altLang="en-US" b="0" i="0" dirty="0" err="1"/>
              <a:t>javax.servlet.http</a:t>
            </a: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public class </a:t>
            </a:r>
            <a:r>
              <a:rPr lang="en-US" altLang="en-US" i="0" dirty="0" err="1"/>
              <a:t>FirstWorld</a:t>
            </a:r>
            <a:r>
              <a:rPr lang="en-US" altLang="en-US" b="0" i="0" dirty="0"/>
              <a:t> extends </a:t>
            </a:r>
            <a:r>
              <a:rPr lang="en-US" altLang="en-US" i="0" dirty="0" err="1"/>
              <a:t>HttpServlet</a:t>
            </a:r>
            <a:endParaRPr lang="en-US" altLang="en-US" i="0" dirty="0"/>
          </a:p>
          <a:p>
            <a:pPr algn="l" eaLnBrk="1" hangingPunct="1">
              <a:spcBef>
                <a:spcPct val="0"/>
              </a:spcBef>
              <a:buClr>
                <a:schemeClr val="accent1"/>
              </a:buClr>
              <a:buFont typeface="Wingdings" panose="05000000000000000000" pitchFamily="2" charset="2"/>
              <a:buNone/>
            </a:pP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  public void </a:t>
            </a:r>
            <a:r>
              <a:rPr lang="en-US" altLang="en-US" i="0" dirty="0" err="1"/>
              <a:t>doGet</a:t>
            </a:r>
            <a:r>
              <a:rPr lang="en-US" altLang="en-US" b="0" i="0" dirty="0"/>
              <a:t>(</a:t>
            </a:r>
            <a:r>
              <a:rPr lang="en-US" altLang="en-US" b="0" i="0" dirty="0" err="1"/>
              <a:t>HttpServletRequest</a:t>
            </a:r>
            <a:r>
              <a:rPr lang="en-US" altLang="en-US" b="0" i="0" dirty="0"/>
              <a:t> req, </a:t>
            </a:r>
            <a:r>
              <a:rPr lang="en-US" altLang="en-US" b="0" i="0" dirty="0" err="1"/>
              <a:t>HttpServletResponse</a:t>
            </a:r>
            <a:r>
              <a:rPr lang="en-US" altLang="en-US" b="0" i="0" dirty="0"/>
              <a:t> res)throws </a:t>
            </a:r>
            <a:r>
              <a:rPr lang="en-US" altLang="en-US" b="0" i="0" dirty="0" err="1"/>
              <a:t>IOException</a:t>
            </a:r>
            <a:r>
              <a:rPr lang="en-US" altLang="en-US" b="0" i="0" dirty="0"/>
              <a:t>, </a:t>
            </a:r>
            <a:r>
              <a:rPr lang="en-US" altLang="en-US" b="0" i="0" dirty="0" err="1"/>
              <a:t>ServletException</a:t>
            </a:r>
            <a:endParaRPr lang="en-US" altLang="en-US" b="0" i="0" dirty="0"/>
          </a:p>
          <a:p>
            <a:pPr algn="l" eaLnBrk="1" hangingPunct="1">
              <a:spcBef>
                <a:spcPct val="0"/>
              </a:spcBef>
              <a:buClr>
                <a:schemeClr val="accent1"/>
              </a:buClr>
              <a:buFont typeface="Wingdings" panose="05000000000000000000" pitchFamily="2" charset="2"/>
              <a:buNone/>
            </a:pPr>
            <a:r>
              <a:rPr lang="en-US" altLang="en-US" b="0" i="0" dirty="0"/>
              <a:t>  {</a:t>
            </a:r>
          </a:p>
          <a:p>
            <a:pPr algn="l" eaLnBrk="1" hangingPunct="1">
              <a:spcBef>
                <a:spcPct val="0"/>
              </a:spcBef>
              <a:buClr>
                <a:schemeClr val="accent1"/>
              </a:buClr>
              <a:buFont typeface="Wingdings" panose="05000000000000000000" pitchFamily="2" charset="2"/>
              <a:buNone/>
            </a:pPr>
            <a:r>
              <a:rPr lang="en-US" altLang="en-US" b="0" i="0" dirty="0"/>
              <a:t>     String username = </a:t>
            </a:r>
            <a:r>
              <a:rPr lang="en-US" altLang="en-US" b="0" i="0" dirty="0" err="1"/>
              <a:t>req.getParameter</a:t>
            </a:r>
            <a:r>
              <a:rPr lang="en-US" altLang="en-US" b="0" i="0" dirty="0"/>
              <a:t>(“user”);</a:t>
            </a:r>
          </a:p>
          <a:p>
            <a:pPr algn="l" eaLnBrk="1" hangingPunct="1">
              <a:spcBef>
                <a:spcPct val="0"/>
              </a:spcBef>
              <a:buClr>
                <a:schemeClr val="accent1"/>
              </a:buClr>
              <a:buFont typeface="Wingdings" panose="05000000000000000000" pitchFamily="2" charset="2"/>
              <a:buNone/>
            </a:pPr>
            <a:r>
              <a:rPr lang="en-US" altLang="en-US" b="0" i="0" dirty="0"/>
              <a:t>     </a:t>
            </a:r>
            <a:r>
              <a:rPr lang="en-US" altLang="en-US" b="0" i="0" dirty="0" err="1"/>
              <a:t>PrintWriter</a:t>
            </a:r>
            <a:r>
              <a:rPr lang="en-US" altLang="en-US" b="0" i="0" dirty="0"/>
              <a:t> out = </a:t>
            </a:r>
            <a:r>
              <a:rPr lang="en-US" altLang="en-US" b="0" i="0" dirty="0" err="1"/>
              <a:t>res.getWriter</a:t>
            </a: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     </a:t>
            </a:r>
            <a:r>
              <a:rPr lang="en-US" altLang="en-US" b="0" i="0" dirty="0" err="1"/>
              <a:t>out.println</a:t>
            </a:r>
            <a:r>
              <a:rPr lang="en-US" altLang="en-US" b="0" i="0" dirty="0"/>
              <a:t>(“”Welcome! Click To Proceed….”);</a:t>
            </a:r>
          </a:p>
          <a:p>
            <a:pPr algn="l" eaLnBrk="1" hangingPunct="1">
              <a:spcBef>
                <a:spcPct val="0"/>
              </a:spcBef>
              <a:buClr>
                <a:schemeClr val="accent1"/>
              </a:buClr>
              <a:buFont typeface="Wingdings" panose="05000000000000000000" pitchFamily="2" charset="2"/>
              <a:buNone/>
            </a:pPr>
            <a:r>
              <a:rPr lang="en-US" altLang="en-US" b="0" i="0" dirty="0"/>
              <a:t>     </a:t>
            </a:r>
            <a:r>
              <a:rPr lang="en-US" altLang="en-US" b="0" i="0" dirty="0" err="1"/>
              <a:t>out.println</a:t>
            </a:r>
            <a:r>
              <a:rPr lang="en-US" altLang="en-US" b="0" i="0" dirty="0"/>
              <a:t>(“&lt;form name=login     </a:t>
            </a:r>
          </a:p>
          <a:p>
            <a:pPr algn="l" eaLnBrk="1" hangingPunct="1">
              <a:spcBef>
                <a:spcPct val="0"/>
              </a:spcBef>
              <a:buClr>
                <a:schemeClr val="accent1"/>
              </a:buClr>
              <a:buFont typeface="Wingdings" panose="05000000000000000000" pitchFamily="2" charset="2"/>
              <a:buNone/>
            </a:pPr>
            <a:r>
              <a:rPr lang="en-US" altLang="en-US" b="0" i="0" dirty="0"/>
              <a:t>     action=</a:t>
            </a:r>
            <a:r>
              <a:rPr lang="en-US" altLang="en-US" i="0" dirty="0"/>
              <a:t>http://localhost:9080/HiddenWorldProject/SecondWorld</a:t>
            </a:r>
            <a:r>
              <a:rPr lang="en-US" altLang="en-US" b="0" i="0" dirty="0"/>
              <a:t>&gt;</a:t>
            </a:r>
          </a:p>
          <a:p>
            <a:pPr algn="l" eaLnBrk="1" hangingPunct="1">
              <a:spcBef>
                <a:spcPct val="0"/>
              </a:spcBef>
              <a:buClr>
                <a:schemeClr val="accent1"/>
              </a:buClr>
              <a:buFont typeface="Wingdings" panose="05000000000000000000" pitchFamily="2" charset="2"/>
              <a:buNone/>
            </a:pPr>
            <a:r>
              <a:rPr lang="en-US" altLang="en-US" b="0" i="0" dirty="0"/>
              <a:t>    </a:t>
            </a:r>
            <a:r>
              <a:rPr lang="en-US" altLang="en-US" b="0" i="0" dirty="0" err="1"/>
              <a:t>out.println</a:t>
            </a:r>
            <a:r>
              <a:rPr lang="en-US" altLang="en-US" b="0" i="0" dirty="0"/>
              <a:t>(“&lt;input type=hidden name=user value=“+username+”&gt;”);</a:t>
            </a:r>
          </a:p>
          <a:p>
            <a:pPr algn="l" eaLnBrk="1" hangingPunct="1">
              <a:spcBef>
                <a:spcPct val="0"/>
              </a:spcBef>
              <a:buClr>
                <a:schemeClr val="accent1"/>
              </a:buClr>
              <a:buFont typeface="Wingdings" panose="05000000000000000000" pitchFamily="2" charset="2"/>
              <a:buNone/>
            </a:pPr>
            <a:r>
              <a:rPr lang="en-US" altLang="en-US" b="0" i="0" dirty="0"/>
              <a:t>    </a:t>
            </a:r>
            <a:r>
              <a:rPr lang="en-US" altLang="en-US" b="0" i="0" dirty="0" err="1"/>
              <a:t>out.println</a:t>
            </a:r>
            <a:r>
              <a:rPr lang="en-US" altLang="en-US" b="0" i="0" dirty="0"/>
              <a:t>(“&lt;input type=submit value=submit&gt;&lt;/form&gt;”);</a:t>
            </a:r>
          </a:p>
          <a:p>
            <a:pPr algn="l" eaLnBrk="1" hangingPunct="1">
              <a:spcBef>
                <a:spcPct val="0"/>
              </a:spcBef>
              <a:buClr>
                <a:schemeClr val="accent1"/>
              </a:buClr>
              <a:buFont typeface="Wingdings" panose="05000000000000000000" pitchFamily="2" charset="2"/>
              <a:buNone/>
            </a:pPr>
            <a:r>
              <a:rPr lang="en-US" altLang="en-US" b="0" i="0" dirty="0"/>
              <a:t> }// </a:t>
            </a:r>
            <a:r>
              <a:rPr lang="en-US" altLang="en-US" b="0" dirty="0"/>
              <a:t>end of </a:t>
            </a:r>
            <a:r>
              <a:rPr lang="en-US" altLang="en-US" b="0" dirty="0" err="1"/>
              <a:t>doPost</a:t>
            </a:r>
            <a:r>
              <a:rPr lang="en-US" altLang="en-US" b="0" dirty="0"/>
              <a:t>() method</a:t>
            </a:r>
            <a:endParaRPr lang="en-US" altLang="en-US" b="0" i="0" dirty="0"/>
          </a:p>
          <a:p>
            <a:pPr algn="l" eaLnBrk="1" hangingPunct="1">
              <a:spcBef>
                <a:spcPct val="0"/>
              </a:spcBef>
              <a:buClr>
                <a:schemeClr val="accent1"/>
              </a:buClr>
              <a:buFont typeface="Wingdings" panose="05000000000000000000" pitchFamily="2" charset="2"/>
              <a:buNone/>
            </a:pPr>
            <a:r>
              <a:rPr lang="en-US" altLang="en-US" b="0" i="0" dirty="0"/>
              <a:t>}// </a:t>
            </a:r>
            <a:r>
              <a:rPr lang="en-US" altLang="en-US" b="0" dirty="0"/>
              <a:t>end of </a:t>
            </a:r>
            <a:r>
              <a:rPr lang="en-US" altLang="en-US" b="0" dirty="0" err="1"/>
              <a:t>FirstWorld</a:t>
            </a:r>
            <a:r>
              <a:rPr lang="en-US" altLang="en-US" b="0" dirty="0"/>
              <a:t> class</a:t>
            </a:r>
            <a:endParaRPr lang="en-US" altLang="en-US" b="0" i="0" dirty="0"/>
          </a:p>
          <a:p>
            <a:pPr algn="l" eaLnBrk="1" hangingPunct="1">
              <a:spcBef>
                <a:spcPct val="0"/>
              </a:spcBef>
              <a:buClr>
                <a:schemeClr val="accent1"/>
              </a:buClr>
              <a:buFont typeface="Wingdings" panose="05000000000000000000" pitchFamily="2" charset="2"/>
              <a:buNone/>
            </a:pPr>
            <a:endParaRPr lang="en-US" altLang="en-US" b="0" i="0" dirty="0"/>
          </a:p>
          <a:p>
            <a:pPr algn="l" eaLnBrk="1" hangingPunct="1">
              <a:spcBef>
                <a:spcPct val="0"/>
              </a:spcBef>
              <a:buClr>
                <a:schemeClr val="accent1"/>
              </a:buClr>
              <a:buFont typeface="Wingdings" panose="05000000000000000000" pitchFamily="2" charset="2"/>
              <a:buNone/>
            </a:pPr>
            <a:endParaRPr lang="en-US" altLang="en-US" i="0" dirty="0"/>
          </a:p>
        </p:txBody>
      </p:sp>
      <p:sp>
        <p:nvSpPr>
          <p:cNvPr id="11268" name="Rectangle 4">
            <a:extLst>
              <a:ext uri="{FF2B5EF4-FFF2-40B4-BE49-F238E27FC236}">
                <a16:creationId xmlns:a16="http://schemas.microsoft.com/office/drawing/2014/main" id="{1047E617-03B4-44AF-9708-CBC4C2000F3A}"/>
              </a:ext>
            </a:extLst>
          </p:cNvPr>
          <p:cNvSpPr>
            <a:spLocks noChangeArrowheads="1"/>
          </p:cNvSpPr>
          <p:nvPr/>
        </p:nvSpPr>
        <p:spPr bwMode="auto">
          <a:xfrm>
            <a:off x="1828800" y="1676400"/>
            <a:ext cx="3276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p:txBody>
      </p:sp>
      <p:sp>
        <p:nvSpPr>
          <p:cNvPr id="11269" name="Slide Number Placeholder 4">
            <a:extLst>
              <a:ext uri="{FF2B5EF4-FFF2-40B4-BE49-F238E27FC236}">
                <a16:creationId xmlns:a16="http://schemas.microsoft.com/office/drawing/2014/main" id="{3116DA73-6FD1-4E8A-96BB-3CE0FD489294}"/>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893F8516-2ED7-416D-827B-B8B361653A07}" type="slidenum">
              <a:rPr lang="en-US" altLang="en-US" sz="1000" i="0">
                <a:solidFill>
                  <a:srgbClr val="FFFFFF"/>
                </a:solidFill>
              </a:rPr>
              <a:pPr algn="l" eaLnBrk="1" hangingPunct="1"/>
              <a:t>80</a:t>
            </a:fld>
            <a:endParaRPr lang="en-US" altLang="en-US" sz="1000" i="0">
              <a:solidFill>
                <a:srgbClr val="FFFFF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a:extLst>
              <a:ext uri="{FF2B5EF4-FFF2-40B4-BE49-F238E27FC236}">
                <a16:creationId xmlns:a16="http://schemas.microsoft.com/office/drawing/2014/main" id="{3C0198F2-37F7-4DF7-A63F-A28B588A940D}"/>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sz="2400"/>
              <a:t>Demonstration on Hidden Form Fields – SecondWorld.java</a:t>
            </a:r>
          </a:p>
        </p:txBody>
      </p:sp>
      <p:sp>
        <p:nvSpPr>
          <p:cNvPr id="12291" name="Text Box 3">
            <a:extLst>
              <a:ext uri="{FF2B5EF4-FFF2-40B4-BE49-F238E27FC236}">
                <a16:creationId xmlns:a16="http://schemas.microsoft.com/office/drawing/2014/main" id="{66293D2C-1BAC-4B84-9D5C-8037DBB450B0}"/>
              </a:ext>
            </a:extLst>
          </p:cNvPr>
          <p:cNvSpPr txBox="1">
            <a:spLocks noChangeArrowheads="1"/>
          </p:cNvSpPr>
          <p:nvPr/>
        </p:nvSpPr>
        <p:spPr bwMode="auto">
          <a:xfrm>
            <a:off x="1828800" y="1447800"/>
            <a:ext cx="8382000" cy="4876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accent1"/>
              </a:buClr>
              <a:buFont typeface="Wingdings" panose="05000000000000000000" pitchFamily="2" charset="2"/>
              <a:buNone/>
            </a:pPr>
            <a:r>
              <a:rPr lang="en-US" altLang="en-US" b="0" i="0" dirty="0"/>
              <a:t>package    .</a:t>
            </a:r>
            <a:r>
              <a:rPr lang="en-US" altLang="en-US" b="0" i="0" dirty="0" err="1"/>
              <a:t>sample.session</a:t>
            </a: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import java.io.*;</a:t>
            </a:r>
          </a:p>
          <a:p>
            <a:pPr algn="l" eaLnBrk="1" hangingPunct="1">
              <a:spcBef>
                <a:spcPct val="0"/>
              </a:spcBef>
              <a:buClr>
                <a:schemeClr val="accent1"/>
              </a:buClr>
              <a:buFont typeface="Wingdings" panose="05000000000000000000" pitchFamily="2" charset="2"/>
              <a:buNone/>
            </a:pPr>
            <a:r>
              <a:rPr lang="en-US" altLang="en-US" b="0" i="0" dirty="0"/>
              <a:t>import </a:t>
            </a:r>
            <a:r>
              <a:rPr lang="en-US" altLang="en-US" b="0" i="0" dirty="0" err="1"/>
              <a:t>javax.servlet</a:t>
            </a: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import </a:t>
            </a:r>
            <a:r>
              <a:rPr lang="en-US" altLang="en-US" b="0" i="0" dirty="0" err="1"/>
              <a:t>javax.servlet.http</a:t>
            </a: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public class </a:t>
            </a:r>
            <a:r>
              <a:rPr lang="en-US" altLang="en-US" i="0" dirty="0" err="1"/>
              <a:t>SecondWorld</a:t>
            </a:r>
            <a:r>
              <a:rPr lang="en-US" altLang="en-US" b="0" i="0" dirty="0"/>
              <a:t> extends </a:t>
            </a:r>
            <a:r>
              <a:rPr lang="en-US" altLang="en-US" i="0" dirty="0" err="1"/>
              <a:t>HttpServlet</a:t>
            </a:r>
            <a:endParaRPr lang="en-US" altLang="en-US" i="0" dirty="0"/>
          </a:p>
          <a:p>
            <a:pPr algn="l" eaLnBrk="1" hangingPunct="1">
              <a:spcBef>
                <a:spcPct val="0"/>
              </a:spcBef>
              <a:buClr>
                <a:schemeClr val="accent1"/>
              </a:buClr>
              <a:buFont typeface="Wingdings" panose="05000000000000000000" pitchFamily="2" charset="2"/>
              <a:buNone/>
            </a:pP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  public void </a:t>
            </a:r>
            <a:r>
              <a:rPr lang="en-US" altLang="en-US" i="0" dirty="0" err="1"/>
              <a:t>doGet</a:t>
            </a:r>
            <a:r>
              <a:rPr lang="en-US" altLang="en-US" b="0" i="0" dirty="0"/>
              <a:t>(</a:t>
            </a:r>
            <a:r>
              <a:rPr lang="en-US" altLang="en-US" b="0" i="0" dirty="0" err="1"/>
              <a:t>HttpServletRequest</a:t>
            </a:r>
            <a:r>
              <a:rPr lang="en-US" altLang="en-US" b="0" i="0" dirty="0"/>
              <a:t> req, </a:t>
            </a:r>
            <a:r>
              <a:rPr lang="en-US" altLang="en-US" b="0" i="0" dirty="0" err="1"/>
              <a:t>HttpServletResponse</a:t>
            </a:r>
            <a:r>
              <a:rPr lang="en-US" altLang="en-US" b="0" i="0" dirty="0"/>
              <a:t> res)throws </a:t>
            </a:r>
            <a:r>
              <a:rPr lang="en-US" altLang="en-US" b="0" i="0" dirty="0" err="1"/>
              <a:t>IOException</a:t>
            </a:r>
            <a:r>
              <a:rPr lang="en-US" altLang="en-US" b="0" i="0" dirty="0"/>
              <a:t>, </a:t>
            </a:r>
            <a:r>
              <a:rPr lang="en-US" altLang="en-US" b="0" i="0" dirty="0" err="1"/>
              <a:t>ServletException</a:t>
            </a:r>
            <a:endParaRPr lang="en-US" altLang="en-US" b="0" i="0" dirty="0"/>
          </a:p>
          <a:p>
            <a:pPr algn="l" eaLnBrk="1" hangingPunct="1">
              <a:spcBef>
                <a:spcPct val="0"/>
              </a:spcBef>
              <a:buClr>
                <a:schemeClr val="accent1"/>
              </a:buClr>
              <a:buFont typeface="Wingdings" panose="05000000000000000000" pitchFamily="2" charset="2"/>
              <a:buNone/>
            </a:pPr>
            <a:r>
              <a:rPr lang="en-US" altLang="en-US" b="0" i="0" dirty="0"/>
              <a:t>  {</a:t>
            </a:r>
          </a:p>
          <a:p>
            <a:pPr algn="l" eaLnBrk="1" hangingPunct="1">
              <a:spcBef>
                <a:spcPct val="0"/>
              </a:spcBef>
              <a:buClr>
                <a:schemeClr val="accent1"/>
              </a:buClr>
              <a:buFont typeface="Wingdings" panose="05000000000000000000" pitchFamily="2" charset="2"/>
              <a:buNone/>
            </a:pPr>
            <a:r>
              <a:rPr lang="en-US" altLang="en-US" b="0" i="0" dirty="0"/>
              <a:t>     String username = </a:t>
            </a:r>
            <a:r>
              <a:rPr lang="en-US" altLang="en-US" b="0" i="0" dirty="0" err="1"/>
              <a:t>req.getParameter</a:t>
            </a:r>
            <a:r>
              <a:rPr lang="en-US" altLang="en-US" b="0" i="0" dirty="0"/>
              <a:t>(“</a:t>
            </a:r>
            <a:r>
              <a:rPr lang="en-US" altLang="en-US" i="0" dirty="0"/>
              <a:t>user</a:t>
            </a: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     </a:t>
            </a:r>
            <a:r>
              <a:rPr lang="en-US" altLang="en-US" b="0" i="0" dirty="0" err="1"/>
              <a:t>PrintWriter</a:t>
            </a:r>
            <a:r>
              <a:rPr lang="en-US" altLang="en-US" b="0" i="0" dirty="0"/>
              <a:t> out = </a:t>
            </a:r>
            <a:r>
              <a:rPr lang="en-US" altLang="en-US" b="0" i="0" dirty="0" err="1"/>
              <a:t>res.getWriter</a:t>
            </a: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     </a:t>
            </a:r>
            <a:r>
              <a:rPr lang="en-US" altLang="en-US" b="0" i="0" dirty="0" err="1"/>
              <a:t>out.println</a:t>
            </a:r>
            <a:r>
              <a:rPr lang="en-US" altLang="en-US" b="0" i="0" dirty="0"/>
              <a:t>(“Hello! “+username);	</a:t>
            </a:r>
          </a:p>
          <a:p>
            <a:pPr algn="l" eaLnBrk="1" hangingPunct="1">
              <a:spcBef>
                <a:spcPct val="0"/>
              </a:spcBef>
              <a:buClr>
                <a:schemeClr val="accent1"/>
              </a:buClr>
              <a:buFont typeface="Wingdings" panose="05000000000000000000" pitchFamily="2" charset="2"/>
              <a:buNone/>
            </a:pPr>
            <a:r>
              <a:rPr lang="en-US" altLang="en-US" b="0" i="0" dirty="0"/>
              <a:t> }// </a:t>
            </a:r>
            <a:r>
              <a:rPr lang="en-US" altLang="en-US" b="0" dirty="0"/>
              <a:t>end of </a:t>
            </a:r>
            <a:r>
              <a:rPr lang="en-US" altLang="en-US" b="0" dirty="0" err="1"/>
              <a:t>doPost</a:t>
            </a:r>
            <a:r>
              <a:rPr lang="en-US" altLang="en-US" b="0" dirty="0"/>
              <a:t>() method</a:t>
            </a:r>
            <a:endParaRPr lang="en-US" altLang="en-US" b="0" i="0" dirty="0"/>
          </a:p>
          <a:p>
            <a:pPr algn="l" eaLnBrk="1" hangingPunct="1">
              <a:spcBef>
                <a:spcPct val="0"/>
              </a:spcBef>
              <a:buClr>
                <a:schemeClr val="accent1"/>
              </a:buClr>
              <a:buFont typeface="Wingdings" panose="05000000000000000000" pitchFamily="2" charset="2"/>
              <a:buNone/>
            </a:pPr>
            <a:r>
              <a:rPr lang="en-US" altLang="en-US" b="0" i="0" dirty="0"/>
              <a:t>}// </a:t>
            </a:r>
            <a:r>
              <a:rPr lang="en-US" altLang="en-US" b="0" dirty="0"/>
              <a:t>end of </a:t>
            </a:r>
            <a:r>
              <a:rPr lang="en-US" altLang="en-US" b="0" dirty="0" err="1"/>
              <a:t>SecondWorld</a:t>
            </a:r>
            <a:r>
              <a:rPr lang="en-US" altLang="en-US" b="0" dirty="0"/>
              <a:t> class</a:t>
            </a:r>
            <a:endParaRPr lang="en-US" altLang="en-US" b="0" i="0" dirty="0"/>
          </a:p>
          <a:p>
            <a:pPr algn="l" eaLnBrk="1" hangingPunct="1">
              <a:spcBef>
                <a:spcPct val="0"/>
              </a:spcBef>
              <a:buClr>
                <a:schemeClr val="accent1"/>
              </a:buClr>
              <a:buFont typeface="Wingdings" panose="05000000000000000000" pitchFamily="2" charset="2"/>
              <a:buNone/>
            </a:pPr>
            <a:endParaRPr lang="en-US" altLang="en-US" b="0" i="0" dirty="0"/>
          </a:p>
          <a:p>
            <a:pPr algn="l" eaLnBrk="1" hangingPunct="1">
              <a:spcBef>
                <a:spcPct val="0"/>
              </a:spcBef>
              <a:buClr>
                <a:schemeClr val="accent1"/>
              </a:buClr>
              <a:buFont typeface="Wingdings" panose="05000000000000000000" pitchFamily="2" charset="2"/>
              <a:buNone/>
            </a:pPr>
            <a:endParaRPr lang="en-US" altLang="en-US" i="0" dirty="0"/>
          </a:p>
        </p:txBody>
      </p:sp>
      <p:sp>
        <p:nvSpPr>
          <p:cNvPr id="12292" name="Rectangle 4">
            <a:extLst>
              <a:ext uri="{FF2B5EF4-FFF2-40B4-BE49-F238E27FC236}">
                <a16:creationId xmlns:a16="http://schemas.microsoft.com/office/drawing/2014/main" id="{F6D82A94-6870-4FD0-88A3-7B8CAC77D046}"/>
              </a:ext>
            </a:extLst>
          </p:cNvPr>
          <p:cNvSpPr>
            <a:spLocks noChangeArrowheads="1"/>
          </p:cNvSpPr>
          <p:nvPr/>
        </p:nvSpPr>
        <p:spPr bwMode="auto">
          <a:xfrm>
            <a:off x="1828800" y="1676400"/>
            <a:ext cx="3276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p:txBody>
      </p:sp>
      <p:sp>
        <p:nvSpPr>
          <p:cNvPr id="12293" name="Slide Number Placeholder 4">
            <a:extLst>
              <a:ext uri="{FF2B5EF4-FFF2-40B4-BE49-F238E27FC236}">
                <a16:creationId xmlns:a16="http://schemas.microsoft.com/office/drawing/2014/main" id="{2BDED313-5140-4512-B047-91F14718582F}"/>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972CD1E0-D24D-4B1F-BFE6-5496C08E2EF3}" type="slidenum">
              <a:rPr lang="en-US" altLang="en-US" sz="1000" i="0">
                <a:solidFill>
                  <a:srgbClr val="FFFFFF"/>
                </a:solidFill>
              </a:rPr>
              <a:pPr algn="l" eaLnBrk="1" hangingPunct="1"/>
              <a:t>81</a:t>
            </a:fld>
            <a:endParaRPr lang="en-US" altLang="en-US" sz="1000" i="0">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a:extLst>
              <a:ext uri="{FF2B5EF4-FFF2-40B4-BE49-F238E27FC236}">
                <a16:creationId xmlns:a16="http://schemas.microsoft.com/office/drawing/2014/main" id="{73F16301-286B-4EAE-BA4A-5E0172FDE61E}"/>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a:t>Session Management in Servlets (Contd.)</a:t>
            </a:r>
          </a:p>
        </p:txBody>
      </p:sp>
      <p:sp>
        <p:nvSpPr>
          <p:cNvPr id="13315" name="Text Box 3">
            <a:extLst>
              <a:ext uri="{FF2B5EF4-FFF2-40B4-BE49-F238E27FC236}">
                <a16:creationId xmlns:a16="http://schemas.microsoft.com/office/drawing/2014/main" id="{CE12CF50-0128-4FC7-8945-FD541C52798C}"/>
              </a:ext>
            </a:extLst>
          </p:cNvPr>
          <p:cNvSpPr txBox="1">
            <a:spLocks noChangeArrowheads="1"/>
          </p:cNvSpPr>
          <p:nvPr/>
        </p:nvSpPr>
        <p:spPr bwMode="auto">
          <a:xfrm>
            <a:off x="5562600" y="1447800"/>
            <a:ext cx="5029200" cy="4495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marL="457200" indent="-457200"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accent1"/>
              </a:buClr>
              <a:buFont typeface="Wingdings" panose="05000000000000000000" pitchFamily="2" charset="2"/>
              <a:buAutoNum type="alphaLcParenR"/>
            </a:pPr>
            <a:r>
              <a:rPr lang="en-US" altLang="en-US" b="0" i="0"/>
              <a:t>Cookies are small bits of data, size of each cookie is maximum of </a:t>
            </a:r>
            <a:r>
              <a:rPr lang="en-US" altLang="en-US" i="0"/>
              <a:t>4 KB</a:t>
            </a:r>
            <a:r>
              <a:rPr lang="en-US" altLang="en-US" b="0" i="0"/>
              <a:t>, that are stored on the client machine by the web server.</a:t>
            </a:r>
          </a:p>
          <a:p>
            <a:pPr algn="l" eaLnBrk="1" hangingPunct="1">
              <a:spcBef>
                <a:spcPct val="0"/>
              </a:spcBef>
              <a:buClr>
                <a:schemeClr val="accent1"/>
              </a:buClr>
              <a:buFont typeface="Wingdings" panose="05000000000000000000" pitchFamily="2" charset="2"/>
              <a:buAutoNum type="alphaLcParenR"/>
            </a:pPr>
            <a:endParaRPr lang="en-US" altLang="en-US" b="0" i="0"/>
          </a:p>
          <a:p>
            <a:pPr algn="l" eaLnBrk="1" hangingPunct="1">
              <a:spcBef>
                <a:spcPct val="0"/>
              </a:spcBef>
              <a:buClr>
                <a:schemeClr val="accent1"/>
              </a:buClr>
              <a:buFont typeface="Wingdings" panose="05000000000000000000" pitchFamily="2" charset="2"/>
              <a:buAutoNum type="alphaLcParenR"/>
            </a:pPr>
            <a:r>
              <a:rPr lang="en-US" altLang="en-US" b="0" i="0"/>
              <a:t>Cookies include a session ID to represent the specific client. It has a key-value pair.</a:t>
            </a:r>
          </a:p>
          <a:p>
            <a:pPr algn="l" eaLnBrk="1" hangingPunct="1">
              <a:spcBef>
                <a:spcPct val="0"/>
              </a:spcBef>
              <a:buClr>
                <a:schemeClr val="accent1"/>
              </a:buClr>
              <a:buFont typeface="Wingdings" panose="05000000000000000000" pitchFamily="2" charset="2"/>
              <a:buAutoNum type="alphaLcParenR"/>
            </a:pPr>
            <a:endParaRPr lang="en-US" altLang="en-US" b="0" i="0"/>
          </a:p>
          <a:p>
            <a:pPr algn="l" eaLnBrk="1" hangingPunct="1">
              <a:spcBef>
                <a:spcPct val="0"/>
              </a:spcBef>
              <a:buClr>
                <a:schemeClr val="accent1"/>
              </a:buClr>
              <a:buFont typeface="Wingdings" panose="05000000000000000000" pitchFamily="2" charset="2"/>
              <a:buAutoNum type="alphaLcParenR"/>
            </a:pPr>
            <a:r>
              <a:rPr lang="en-US" altLang="en-US" b="0" i="0"/>
              <a:t>The cookie information stored on the client machine is returned to the server in subsequent sessions to allow the server to retrieve this information without having to prompt the client for it again.</a:t>
            </a:r>
          </a:p>
          <a:p>
            <a:pPr algn="l" eaLnBrk="1" hangingPunct="1">
              <a:spcBef>
                <a:spcPct val="0"/>
              </a:spcBef>
              <a:buClr>
                <a:schemeClr val="accent1"/>
              </a:buClr>
              <a:buFont typeface="Wingdings" panose="05000000000000000000" pitchFamily="2" charset="2"/>
              <a:buAutoNum type="alphaLcParenR"/>
            </a:pPr>
            <a:endParaRPr lang="en-US" altLang="en-US" b="0" i="0"/>
          </a:p>
          <a:p>
            <a:pPr algn="l" eaLnBrk="1" hangingPunct="1">
              <a:spcBef>
                <a:spcPct val="0"/>
              </a:spcBef>
              <a:buClr>
                <a:schemeClr val="accent1"/>
              </a:buClr>
              <a:buFont typeface="Wingdings" panose="05000000000000000000" pitchFamily="2" charset="2"/>
              <a:buAutoNum type="alphaLcParenR"/>
            </a:pPr>
            <a:r>
              <a:rPr lang="en-US" altLang="en-US" b="0" i="0"/>
              <a:t>It is not suitable for maintaining sensitive information, and clients can refuse to accept cookies.</a:t>
            </a:r>
          </a:p>
          <a:p>
            <a:pPr algn="l" eaLnBrk="1" hangingPunct="1">
              <a:spcBef>
                <a:spcPct val="0"/>
              </a:spcBef>
              <a:buClr>
                <a:schemeClr val="accent1"/>
              </a:buClr>
              <a:buFont typeface="Wingdings" panose="05000000000000000000" pitchFamily="2" charset="2"/>
              <a:buNone/>
            </a:pPr>
            <a:endParaRPr lang="en-US" altLang="en-US" b="0" i="0"/>
          </a:p>
          <a:p>
            <a:pPr algn="l" eaLnBrk="1" hangingPunct="1">
              <a:spcBef>
                <a:spcPct val="0"/>
              </a:spcBef>
              <a:buClr>
                <a:schemeClr val="accent1"/>
              </a:buClr>
              <a:buFont typeface="Wingdings" panose="05000000000000000000" pitchFamily="2" charset="2"/>
              <a:buNone/>
            </a:pPr>
            <a:r>
              <a:rPr lang="en-US" altLang="en-US" b="0" i="0"/>
              <a:t> </a:t>
            </a:r>
          </a:p>
        </p:txBody>
      </p:sp>
      <p:sp>
        <p:nvSpPr>
          <p:cNvPr id="13316" name="Rectangle 4">
            <a:extLst>
              <a:ext uri="{FF2B5EF4-FFF2-40B4-BE49-F238E27FC236}">
                <a16:creationId xmlns:a16="http://schemas.microsoft.com/office/drawing/2014/main" id="{7D07F648-C984-422F-B0E8-BA2A5124E985}"/>
              </a:ext>
            </a:extLst>
          </p:cNvPr>
          <p:cNvSpPr>
            <a:spLocks noChangeArrowheads="1"/>
          </p:cNvSpPr>
          <p:nvPr/>
        </p:nvSpPr>
        <p:spPr bwMode="auto">
          <a:xfrm>
            <a:off x="1676400" y="1676400"/>
            <a:ext cx="3429000" cy="48006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p:txBody>
      </p:sp>
      <p:sp>
        <p:nvSpPr>
          <p:cNvPr id="13317" name="Rectangle 5">
            <a:extLst>
              <a:ext uri="{FF2B5EF4-FFF2-40B4-BE49-F238E27FC236}">
                <a16:creationId xmlns:a16="http://schemas.microsoft.com/office/drawing/2014/main" id="{6E571B1E-947C-4E9F-B7D9-85DE857FEBC8}"/>
              </a:ext>
            </a:extLst>
          </p:cNvPr>
          <p:cNvSpPr>
            <a:spLocks noChangeArrowheads="1"/>
          </p:cNvSpPr>
          <p:nvPr/>
        </p:nvSpPr>
        <p:spPr bwMode="auto">
          <a:xfrm>
            <a:off x="2327276" y="2819400"/>
            <a:ext cx="492125" cy="4572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a:t>
            </a:r>
          </a:p>
        </p:txBody>
      </p:sp>
      <p:sp>
        <p:nvSpPr>
          <p:cNvPr id="13318" name="Rectangle 6">
            <a:extLst>
              <a:ext uri="{FF2B5EF4-FFF2-40B4-BE49-F238E27FC236}">
                <a16:creationId xmlns:a16="http://schemas.microsoft.com/office/drawing/2014/main" id="{ACA5C97E-7AE1-4A28-B4FC-18D52E47019A}"/>
              </a:ext>
            </a:extLst>
          </p:cNvPr>
          <p:cNvSpPr>
            <a:spLocks noChangeArrowheads="1"/>
          </p:cNvSpPr>
          <p:nvPr/>
        </p:nvSpPr>
        <p:spPr bwMode="auto">
          <a:xfrm>
            <a:off x="2327276" y="3581400"/>
            <a:ext cx="492125" cy="4572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2.</a:t>
            </a:r>
          </a:p>
        </p:txBody>
      </p:sp>
      <p:sp>
        <p:nvSpPr>
          <p:cNvPr id="13319" name="Rectangle 7">
            <a:extLst>
              <a:ext uri="{FF2B5EF4-FFF2-40B4-BE49-F238E27FC236}">
                <a16:creationId xmlns:a16="http://schemas.microsoft.com/office/drawing/2014/main" id="{9AA73ABB-13FE-4328-8218-81131CF72A93}"/>
              </a:ext>
            </a:extLst>
          </p:cNvPr>
          <p:cNvSpPr>
            <a:spLocks noChangeArrowheads="1"/>
          </p:cNvSpPr>
          <p:nvPr/>
        </p:nvSpPr>
        <p:spPr bwMode="auto">
          <a:xfrm>
            <a:off x="2327276" y="4343400"/>
            <a:ext cx="492125" cy="4572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3.</a:t>
            </a:r>
          </a:p>
        </p:txBody>
      </p:sp>
      <p:sp>
        <p:nvSpPr>
          <p:cNvPr id="13320" name="Rectangle 8">
            <a:extLst>
              <a:ext uri="{FF2B5EF4-FFF2-40B4-BE49-F238E27FC236}">
                <a16:creationId xmlns:a16="http://schemas.microsoft.com/office/drawing/2014/main" id="{94F7C5AD-088F-4A1C-96BE-2A10EF745858}"/>
              </a:ext>
            </a:extLst>
          </p:cNvPr>
          <p:cNvSpPr>
            <a:spLocks noChangeArrowheads="1"/>
          </p:cNvSpPr>
          <p:nvPr/>
        </p:nvSpPr>
        <p:spPr bwMode="auto">
          <a:xfrm>
            <a:off x="2819400" y="2819400"/>
            <a:ext cx="2362200" cy="457200"/>
          </a:xfrm>
          <a:prstGeom prst="rect">
            <a:avLst/>
          </a:prstGeom>
          <a:gradFill rotWithShape="1">
            <a:gsLst>
              <a:gs pos="0">
                <a:srgbClr val="6600CC"/>
              </a:gs>
              <a:gs pos="50000">
                <a:srgbClr val="FFFFFF"/>
              </a:gs>
              <a:gs pos="100000">
                <a:srgbClr val="6600CC"/>
              </a:gs>
            </a:gsLst>
            <a:lin ang="189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Hidden Form Fields</a:t>
            </a:r>
          </a:p>
        </p:txBody>
      </p:sp>
      <p:sp>
        <p:nvSpPr>
          <p:cNvPr id="13321" name="Rectangle 9">
            <a:extLst>
              <a:ext uri="{FF2B5EF4-FFF2-40B4-BE49-F238E27FC236}">
                <a16:creationId xmlns:a16="http://schemas.microsoft.com/office/drawing/2014/main" id="{673F30EF-F5E3-403D-A12C-A78F596E2F92}"/>
              </a:ext>
            </a:extLst>
          </p:cNvPr>
          <p:cNvSpPr>
            <a:spLocks noChangeArrowheads="1"/>
          </p:cNvSpPr>
          <p:nvPr/>
        </p:nvSpPr>
        <p:spPr bwMode="auto">
          <a:xfrm>
            <a:off x="2819400" y="3581400"/>
            <a:ext cx="2362200" cy="457200"/>
          </a:xfrm>
          <a:prstGeom prst="rect">
            <a:avLst/>
          </a:prstGeom>
          <a:gradFill rotWithShape="1">
            <a:gsLst>
              <a:gs pos="0">
                <a:srgbClr val="6600CC"/>
              </a:gs>
              <a:gs pos="50000">
                <a:srgbClr val="FFFFFF"/>
              </a:gs>
              <a:gs pos="100000">
                <a:srgbClr val="6600CC"/>
              </a:gs>
            </a:gsLst>
            <a:lin ang="189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Cookies</a:t>
            </a:r>
          </a:p>
        </p:txBody>
      </p:sp>
      <p:sp>
        <p:nvSpPr>
          <p:cNvPr id="13322" name="Rectangle 10">
            <a:extLst>
              <a:ext uri="{FF2B5EF4-FFF2-40B4-BE49-F238E27FC236}">
                <a16:creationId xmlns:a16="http://schemas.microsoft.com/office/drawing/2014/main" id="{3468379D-252D-493B-A843-773E787ED496}"/>
              </a:ext>
            </a:extLst>
          </p:cNvPr>
          <p:cNvSpPr>
            <a:spLocks noChangeArrowheads="1"/>
          </p:cNvSpPr>
          <p:nvPr/>
        </p:nvSpPr>
        <p:spPr bwMode="auto">
          <a:xfrm>
            <a:off x="2819400" y="4343400"/>
            <a:ext cx="2362200" cy="457200"/>
          </a:xfrm>
          <a:prstGeom prst="rect">
            <a:avLst/>
          </a:prstGeom>
          <a:gradFill rotWithShape="1">
            <a:gsLst>
              <a:gs pos="0">
                <a:srgbClr val="6600CC"/>
              </a:gs>
              <a:gs pos="50000">
                <a:srgbClr val="FFFFFF"/>
              </a:gs>
              <a:gs pos="100000">
                <a:srgbClr val="6600CC"/>
              </a:gs>
            </a:gsLst>
            <a:lin ang="189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URL Rewriting</a:t>
            </a:r>
          </a:p>
        </p:txBody>
      </p:sp>
      <p:sp>
        <p:nvSpPr>
          <p:cNvPr id="13323" name="AutoShape 11">
            <a:extLst>
              <a:ext uri="{FF2B5EF4-FFF2-40B4-BE49-F238E27FC236}">
                <a16:creationId xmlns:a16="http://schemas.microsoft.com/office/drawing/2014/main" id="{7934F8E7-666F-45CF-AB64-1BD3F21E82EB}"/>
              </a:ext>
            </a:extLst>
          </p:cNvPr>
          <p:cNvSpPr>
            <a:spLocks noChangeArrowheads="1"/>
          </p:cNvSpPr>
          <p:nvPr/>
        </p:nvSpPr>
        <p:spPr bwMode="auto">
          <a:xfrm>
            <a:off x="1676400" y="3657600"/>
            <a:ext cx="533400" cy="304800"/>
          </a:xfrm>
          <a:prstGeom prst="rightArrow">
            <a:avLst>
              <a:gd name="adj1" fmla="val 50000"/>
              <a:gd name="adj2" fmla="val 43750"/>
            </a:avLst>
          </a:prstGeom>
          <a:solidFill>
            <a:srgbClr val="333300"/>
          </a:solidFill>
          <a:ln w="12700">
            <a:solidFill>
              <a:srgbClr val="333300"/>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p:txBody>
      </p:sp>
      <p:sp>
        <p:nvSpPr>
          <p:cNvPr id="13324" name="Text Box 12">
            <a:extLst>
              <a:ext uri="{FF2B5EF4-FFF2-40B4-BE49-F238E27FC236}">
                <a16:creationId xmlns:a16="http://schemas.microsoft.com/office/drawing/2014/main" id="{4B43CCF6-FDCE-4979-96B6-90FC4117E697}"/>
              </a:ext>
            </a:extLst>
          </p:cNvPr>
          <p:cNvSpPr txBox="1">
            <a:spLocks noChangeArrowheads="1"/>
          </p:cNvSpPr>
          <p:nvPr/>
        </p:nvSpPr>
        <p:spPr bwMode="auto">
          <a:xfrm>
            <a:off x="1828800" y="1752600"/>
            <a:ext cx="3276600" cy="914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b="0" i="0"/>
              <a:t>The solutions of the problem of HTTP’s statelessness are</a:t>
            </a:r>
            <a:endParaRPr lang="en-US" altLang="en-US" i="0"/>
          </a:p>
        </p:txBody>
      </p:sp>
      <p:sp>
        <p:nvSpPr>
          <p:cNvPr id="310285" name="Freeform 13">
            <a:extLst>
              <a:ext uri="{FF2B5EF4-FFF2-40B4-BE49-F238E27FC236}">
                <a16:creationId xmlns:a16="http://schemas.microsoft.com/office/drawing/2014/main" id="{73AA7C12-2678-4BD7-8049-1AD90948A84E}"/>
              </a:ext>
            </a:extLst>
          </p:cNvPr>
          <p:cNvSpPr>
            <a:spLocks/>
          </p:cNvSpPr>
          <p:nvPr/>
        </p:nvSpPr>
        <p:spPr bwMode="auto">
          <a:xfrm>
            <a:off x="5232400" y="1371600"/>
            <a:ext cx="254000" cy="5156200"/>
          </a:xfrm>
          <a:custGeom>
            <a:avLst/>
            <a:gdLst/>
            <a:ahLst/>
            <a:cxnLst>
              <a:cxn ang="0">
                <a:pos x="16" y="0"/>
              </a:cxn>
              <a:cxn ang="0">
                <a:pos x="112" y="240"/>
              </a:cxn>
              <a:cxn ang="0">
                <a:pos x="16" y="480"/>
              </a:cxn>
              <a:cxn ang="0">
                <a:pos x="112" y="816"/>
              </a:cxn>
              <a:cxn ang="0">
                <a:pos x="16" y="1104"/>
              </a:cxn>
              <a:cxn ang="0">
                <a:pos x="112" y="1440"/>
              </a:cxn>
              <a:cxn ang="0">
                <a:pos x="16" y="1824"/>
              </a:cxn>
              <a:cxn ang="0">
                <a:pos x="160" y="2256"/>
              </a:cxn>
              <a:cxn ang="0">
                <a:pos x="16" y="2544"/>
              </a:cxn>
              <a:cxn ang="0">
                <a:pos x="112" y="2976"/>
              </a:cxn>
              <a:cxn ang="0">
                <a:pos x="16" y="3216"/>
              </a:cxn>
              <a:cxn ang="0">
                <a:pos x="16" y="3168"/>
              </a:cxn>
            </a:cxnLst>
            <a:rect l="0" t="0" r="r" b="b"/>
            <a:pathLst>
              <a:path w="160" h="3248">
                <a:moveTo>
                  <a:pt x="16" y="0"/>
                </a:moveTo>
                <a:cubicBezTo>
                  <a:pt x="64" y="80"/>
                  <a:pt x="112" y="160"/>
                  <a:pt x="112" y="240"/>
                </a:cubicBezTo>
                <a:cubicBezTo>
                  <a:pt x="112" y="320"/>
                  <a:pt x="16" y="384"/>
                  <a:pt x="16" y="480"/>
                </a:cubicBezTo>
                <a:cubicBezTo>
                  <a:pt x="16" y="576"/>
                  <a:pt x="112" y="712"/>
                  <a:pt x="112" y="816"/>
                </a:cubicBezTo>
                <a:cubicBezTo>
                  <a:pt x="112" y="920"/>
                  <a:pt x="16" y="1000"/>
                  <a:pt x="16" y="1104"/>
                </a:cubicBezTo>
                <a:cubicBezTo>
                  <a:pt x="16" y="1208"/>
                  <a:pt x="112" y="1320"/>
                  <a:pt x="112" y="1440"/>
                </a:cubicBezTo>
                <a:cubicBezTo>
                  <a:pt x="112" y="1560"/>
                  <a:pt x="8" y="1688"/>
                  <a:pt x="16" y="1824"/>
                </a:cubicBezTo>
                <a:cubicBezTo>
                  <a:pt x="24" y="1960"/>
                  <a:pt x="160" y="2136"/>
                  <a:pt x="160" y="2256"/>
                </a:cubicBezTo>
                <a:cubicBezTo>
                  <a:pt x="160" y="2376"/>
                  <a:pt x="24" y="2424"/>
                  <a:pt x="16" y="2544"/>
                </a:cubicBezTo>
                <a:cubicBezTo>
                  <a:pt x="8" y="2664"/>
                  <a:pt x="112" y="2864"/>
                  <a:pt x="112" y="2976"/>
                </a:cubicBezTo>
                <a:cubicBezTo>
                  <a:pt x="112" y="3088"/>
                  <a:pt x="32" y="3184"/>
                  <a:pt x="16" y="3216"/>
                </a:cubicBezTo>
                <a:cubicBezTo>
                  <a:pt x="0" y="3248"/>
                  <a:pt x="8" y="3208"/>
                  <a:pt x="16" y="3168"/>
                </a:cubicBezTo>
              </a:path>
            </a:pathLst>
          </a:custGeom>
          <a:noFill/>
          <a:ln w="12700" cap="flat" cmpd="sng">
            <a:solidFill>
              <a:schemeClr val="folHlink"/>
            </a:solidFill>
            <a:prstDash val="solid"/>
            <a:round/>
            <a:headEnd type="none" w="sm" len="sm"/>
            <a:tailEnd type="none" w="sm" len="sm"/>
          </a:ln>
          <a:effectLst>
            <a:prstShdw prst="shdw17" dist="17961" dir="2700000">
              <a:schemeClr val="folHlink">
                <a:gamma/>
                <a:shade val="60000"/>
                <a:invGamma/>
              </a:schemeClr>
            </a:prstShdw>
          </a:effectLst>
        </p:spPr>
        <p:txBody>
          <a:bodyPr/>
          <a:lstStyle/>
          <a:p>
            <a:pPr algn="l">
              <a:spcBef>
                <a:spcPct val="0"/>
              </a:spcBef>
              <a:defRPr/>
            </a:pPr>
            <a:endParaRPr lang="en-US">
              <a:latin typeface="Arial" charset="0"/>
            </a:endParaRPr>
          </a:p>
        </p:txBody>
      </p:sp>
      <p:sp>
        <p:nvSpPr>
          <p:cNvPr id="13326" name="Rectangle 14">
            <a:extLst>
              <a:ext uri="{FF2B5EF4-FFF2-40B4-BE49-F238E27FC236}">
                <a16:creationId xmlns:a16="http://schemas.microsoft.com/office/drawing/2014/main" id="{5761F38A-E351-4C5D-B439-99076EDE0C84}"/>
              </a:ext>
            </a:extLst>
          </p:cNvPr>
          <p:cNvSpPr>
            <a:spLocks noChangeArrowheads="1"/>
          </p:cNvSpPr>
          <p:nvPr/>
        </p:nvSpPr>
        <p:spPr bwMode="auto">
          <a:xfrm>
            <a:off x="2819400" y="5029200"/>
            <a:ext cx="2362200" cy="457200"/>
          </a:xfrm>
          <a:prstGeom prst="rect">
            <a:avLst/>
          </a:prstGeom>
          <a:gradFill rotWithShape="1">
            <a:gsLst>
              <a:gs pos="0">
                <a:srgbClr val="6600CC"/>
              </a:gs>
              <a:gs pos="50000">
                <a:srgbClr val="FFFFFF"/>
              </a:gs>
              <a:gs pos="100000">
                <a:srgbClr val="6600CC"/>
              </a:gs>
            </a:gsLst>
            <a:lin ang="189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HttpSession</a:t>
            </a:r>
          </a:p>
        </p:txBody>
      </p:sp>
      <p:sp>
        <p:nvSpPr>
          <p:cNvPr id="13327" name="Rectangle 15">
            <a:extLst>
              <a:ext uri="{FF2B5EF4-FFF2-40B4-BE49-F238E27FC236}">
                <a16:creationId xmlns:a16="http://schemas.microsoft.com/office/drawing/2014/main" id="{F333D5FD-8A4A-4267-B930-8108F99060C1}"/>
              </a:ext>
            </a:extLst>
          </p:cNvPr>
          <p:cNvSpPr>
            <a:spLocks noChangeArrowheads="1"/>
          </p:cNvSpPr>
          <p:nvPr/>
        </p:nvSpPr>
        <p:spPr bwMode="auto">
          <a:xfrm>
            <a:off x="2327276" y="5029200"/>
            <a:ext cx="492125" cy="4572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4.</a:t>
            </a:r>
          </a:p>
        </p:txBody>
      </p:sp>
      <p:sp>
        <p:nvSpPr>
          <p:cNvPr id="13328" name="Slide Number Placeholder 15">
            <a:extLst>
              <a:ext uri="{FF2B5EF4-FFF2-40B4-BE49-F238E27FC236}">
                <a16:creationId xmlns:a16="http://schemas.microsoft.com/office/drawing/2014/main" id="{59E86E07-F157-4CB0-85CD-6EF0C5183BC8}"/>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BD43EC4B-F6D2-40A8-A8C3-EEB6D815320E}" type="slidenum">
              <a:rPr lang="en-US" altLang="en-US" sz="1000" i="0">
                <a:solidFill>
                  <a:srgbClr val="FFFFFF"/>
                </a:solidFill>
              </a:rPr>
              <a:pPr algn="l" eaLnBrk="1" hangingPunct="1"/>
              <a:t>82</a:t>
            </a:fld>
            <a:endParaRPr lang="en-US" altLang="en-US" sz="1000" i="0">
              <a:solidFill>
                <a:srgbClr val="FFFFF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a:extLst>
              <a:ext uri="{FF2B5EF4-FFF2-40B4-BE49-F238E27FC236}">
                <a16:creationId xmlns:a16="http://schemas.microsoft.com/office/drawing/2014/main" id="{55A4AA05-BA0C-4952-B47F-67249560F7C7}"/>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a:t>Cookies Methods</a:t>
            </a:r>
          </a:p>
        </p:txBody>
      </p:sp>
      <p:sp>
        <p:nvSpPr>
          <p:cNvPr id="14339" name="Text Box 3">
            <a:extLst>
              <a:ext uri="{FF2B5EF4-FFF2-40B4-BE49-F238E27FC236}">
                <a16:creationId xmlns:a16="http://schemas.microsoft.com/office/drawing/2014/main" id="{6C8E468F-C3B8-4725-B179-9C75E7974A62}"/>
              </a:ext>
            </a:extLst>
          </p:cNvPr>
          <p:cNvSpPr txBox="1">
            <a:spLocks noChangeArrowheads="1"/>
          </p:cNvSpPr>
          <p:nvPr/>
        </p:nvSpPr>
        <p:spPr bwMode="auto">
          <a:xfrm>
            <a:off x="5562600" y="1524000"/>
            <a:ext cx="5029200" cy="4495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marL="457200" indent="-457200"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accent1"/>
              </a:buClr>
              <a:buFont typeface="Wingdings" panose="05000000000000000000" pitchFamily="2" charset="2"/>
              <a:buNone/>
            </a:pPr>
            <a:r>
              <a:rPr lang="en-US" altLang="en-US" b="0" i="0"/>
              <a:t>a)	</a:t>
            </a:r>
            <a:r>
              <a:rPr lang="en-US" altLang="en-US" i="0"/>
              <a:t>public String getName()</a:t>
            </a:r>
          </a:p>
          <a:p>
            <a:pPr algn="l" eaLnBrk="1" hangingPunct="1">
              <a:spcBef>
                <a:spcPct val="0"/>
              </a:spcBef>
              <a:buClr>
                <a:schemeClr val="accent1"/>
              </a:buClr>
              <a:buFont typeface="Wingdings" panose="05000000000000000000" pitchFamily="2" charset="2"/>
              <a:buNone/>
            </a:pPr>
            <a:r>
              <a:rPr lang="en-US" altLang="en-US" b="0" i="0"/>
              <a:t>	Returns the name of the cookie.</a:t>
            </a:r>
          </a:p>
          <a:p>
            <a:pPr algn="l" eaLnBrk="1" hangingPunct="1">
              <a:spcBef>
                <a:spcPct val="0"/>
              </a:spcBef>
              <a:buClr>
                <a:schemeClr val="accent1"/>
              </a:buClr>
              <a:buFont typeface="Wingdings" panose="05000000000000000000" pitchFamily="2" charset="2"/>
              <a:buChar char="ü"/>
            </a:pPr>
            <a:endParaRPr lang="en-US" altLang="en-US" b="0" i="0"/>
          </a:p>
          <a:p>
            <a:pPr algn="l" eaLnBrk="1" hangingPunct="1">
              <a:spcBef>
                <a:spcPct val="0"/>
              </a:spcBef>
              <a:buClr>
                <a:schemeClr val="accent1"/>
              </a:buClr>
              <a:buFont typeface="Wingdings" panose="05000000000000000000" pitchFamily="2" charset="2"/>
              <a:buNone/>
            </a:pPr>
            <a:r>
              <a:rPr lang="en-US" altLang="en-US" b="0" i="0"/>
              <a:t>b)	</a:t>
            </a:r>
            <a:r>
              <a:rPr lang="en-US" altLang="en-US" i="0"/>
              <a:t>public void setMaxAge(int expiry)</a:t>
            </a:r>
          </a:p>
          <a:p>
            <a:pPr algn="l" eaLnBrk="1" hangingPunct="1">
              <a:spcBef>
                <a:spcPct val="0"/>
              </a:spcBef>
              <a:buClr>
                <a:schemeClr val="accent1"/>
              </a:buClr>
              <a:buFont typeface="Wingdings" panose="05000000000000000000" pitchFamily="2" charset="2"/>
              <a:buNone/>
            </a:pPr>
            <a:r>
              <a:rPr lang="en-US" altLang="en-US" b="0" i="0"/>
              <a:t>	Sets the maximum time for which the client browser retains the cookie value.</a:t>
            </a:r>
          </a:p>
          <a:p>
            <a:pPr algn="l" eaLnBrk="1" hangingPunct="1">
              <a:spcBef>
                <a:spcPct val="0"/>
              </a:spcBef>
              <a:buClr>
                <a:schemeClr val="accent1"/>
              </a:buClr>
              <a:buFont typeface="Wingdings" panose="05000000000000000000" pitchFamily="2" charset="2"/>
              <a:buChar char="ü"/>
            </a:pPr>
            <a:endParaRPr lang="en-US" altLang="en-US" b="0" i="0"/>
          </a:p>
          <a:p>
            <a:pPr algn="l" eaLnBrk="1" hangingPunct="1">
              <a:spcBef>
                <a:spcPct val="0"/>
              </a:spcBef>
              <a:buClr>
                <a:schemeClr val="accent1"/>
              </a:buClr>
              <a:buFont typeface="Wingdings" panose="05000000000000000000" pitchFamily="2" charset="2"/>
              <a:buNone/>
            </a:pPr>
            <a:r>
              <a:rPr lang="en-US" altLang="en-US" b="0" i="0"/>
              <a:t>c)	</a:t>
            </a:r>
            <a:r>
              <a:rPr lang="en-US" altLang="en-US" i="0"/>
              <a:t>public int getMaxAge()</a:t>
            </a:r>
          </a:p>
          <a:p>
            <a:pPr algn="l" eaLnBrk="1" hangingPunct="1">
              <a:spcBef>
                <a:spcPct val="0"/>
              </a:spcBef>
              <a:buClr>
                <a:schemeClr val="accent1"/>
              </a:buClr>
              <a:buFont typeface="Wingdings" panose="05000000000000000000" pitchFamily="2" charset="2"/>
              <a:buNone/>
            </a:pPr>
            <a:r>
              <a:rPr lang="en-US" altLang="en-US" b="0" i="0"/>
              <a:t>	Returns the maximum age of the cookie in seconds.</a:t>
            </a:r>
          </a:p>
          <a:p>
            <a:pPr algn="l" eaLnBrk="1" hangingPunct="1">
              <a:spcBef>
                <a:spcPct val="0"/>
              </a:spcBef>
              <a:buClr>
                <a:schemeClr val="accent1"/>
              </a:buClr>
              <a:buFont typeface="Wingdings" panose="05000000000000000000" pitchFamily="2" charset="2"/>
              <a:buChar char="ü"/>
            </a:pPr>
            <a:endParaRPr lang="en-US" altLang="en-US" b="0" i="0"/>
          </a:p>
          <a:p>
            <a:pPr algn="l" eaLnBrk="1" hangingPunct="1">
              <a:spcBef>
                <a:spcPct val="0"/>
              </a:spcBef>
              <a:buClr>
                <a:schemeClr val="accent1"/>
              </a:buClr>
              <a:buFont typeface="Wingdings" panose="05000000000000000000" pitchFamily="2" charset="2"/>
              <a:buNone/>
            </a:pPr>
            <a:r>
              <a:rPr lang="en-US" altLang="en-US" b="0" i="0"/>
              <a:t>d)	</a:t>
            </a:r>
            <a:r>
              <a:rPr lang="en-US" altLang="en-US" i="0"/>
              <a:t>public void setValue(String val)</a:t>
            </a:r>
          </a:p>
          <a:p>
            <a:pPr algn="l" eaLnBrk="1" hangingPunct="1">
              <a:spcBef>
                <a:spcPct val="0"/>
              </a:spcBef>
              <a:buClr>
                <a:schemeClr val="accent1"/>
              </a:buClr>
              <a:buFont typeface="Wingdings" panose="05000000000000000000" pitchFamily="2" charset="2"/>
              <a:buNone/>
            </a:pPr>
            <a:r>
              <a:rPr lang="en-US" altLang="en-US" b="0" i="0"/>
              <a:t>	Sets a new value to the cookie.</a:t>
            </a:r>
          </a:p>
          <a:p>
            <a:pPr algn="l" eaLnBrk="1" hangingPunct="1">
              <a:spcBef>
                <a:spcPct val="0"/>
              </a:spcBef>
              <a:buClr>
                <a:schemeClr val="accent1"/>
              </a:buClr>
              <a:buFont typeface="Wingdings" panose="05000000000000000000" pitchFamily="2" charset="2"/>
              <a:buChar char="ü"/>
            </a:pPr>
            <a:endParaRPr lang="en-US" altLang="en-US" i="0"/>
          </a:p>
          <a:p>
            <a:pPr algn="l" eaLnBrk="1" hangingPunct="1">
              <a:spcBef>
                <a:spcPct val="0"/>
              </a:spcBef>
              <a:buClr>
                <a:schemeClr val="accent1"/>
              </a:buClr>
              <a:buFont typeface="Wingdings" panose="05000000000000000000" pitchFamily="2" charset="2"/>
              <a:buNone/>
            </a:pPr>
            <a:r>
              <a:rPr lang="en-US" altLang="en-US" b="0" i="0"/>
              <a:t>e)	</a:t>
            </a:r>
            <a:r>
              <a:rPr lang="en-US" altLang="en-US" i="0"/>
              <a:t>public String getValue()</a:t>
            </a:r>
          </a:p>
          <a:p>
            <a:pPr algn="l" eaLnBrk="1" hangingPunct="1">
              <a:spcBef>
                <a:spcPct val="0"/>
              </a:spcBef>
              <a:buClr>
                <a:schemeClr val="accent1"/>
              </a:buClr>
              <a:buFont typeface="Wingdings" panose="05000000000000000000" pitchFamily="2" charset="2"/>
              <a:buNone/>
            </a:pPr>
            <a:r>
              <a:rPr lang="en-US" altLang="en-US" b="0" i="0"/>
              <a:t>	Returns the value of the String. </a:t>
            </a:r>
          </a:p>
        </p:txBody>
      </p:sp>
      <p:sp>
        <p:nvSpPr>
          <p:cNvPr id="14340" name="Rectangle 4">
            <a:extLst>
              <a:ext uri="{FF2B5EF4-FFF2-40B4-BE49-F238E27FC236}">
                <a16:creationId xmlns:a16="http://schemas.microsoft.com/office/drawing/2014/main" id="{DB243FB6-33E3-4CB3-8447-E2DE0A19E65B}"/>
              </a:ext>
            </a:extLst>
          </p:cNvPr>
          <p:cNvSpPr>
            <a:spLocks noChangeArrowheads="1"/>
          </p:cNvSpPr>
          <p:nvPr/>
        </p:nvSpPr>
        <p:spPr bwMode="auto">
          <a:xfrm>
            <a:off x="1676400" y="1676400"/>
            <a:ext cx="3429000" cy="48006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p:txBody>
      </p:sp>
      <p:sp>
        <p:nvSpPr>
          <p:cNvPr id="14341" name="Rectangle 5">
            <a:extLst>
              <a:ext uri="{FF2B5EF4-FFF2-40B4-BE49-F238E27FC236}">
                <a16:creationId xmlns:a16="http://schemas.microsoft.com/office/drawing/2014/main" id="{9B305AAB-6154-4A61-9A27-06C048C58347}"/>
              </a:ext>
            </a:extLst>
          </p:cNvPr>
          <p:cNvSpPr>
            <a:spLocks noChangeArrowheads="1"/>
          </p:cNvSpPr>
          <p:nvPr/>
        </p:nvSpPr>
        <p:spPr bwMode="auto">
          <a:xfrm>
            <a:off x="2327276" y="2819400"/>
            <a:ext cx="492125" cy="4572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a:t>
            </a:r>
          </a:p>
        </p:txBody>
      </p:sp>
      <p:sp>
        <p:nvSpPr>
          <p:cNvPr id="14342" name="Rectangle 6">
            <a:extLst>
              <a:ext uri="{FF2B5EF4-FFF2-40B4-BE49-F238E27FC236}">
                <a16:creationId xmlns:a16="http://schemas.microsoft.com/office/drawing/2014/main" id="{1902B424-66BA-401B-90BA-79B143CD7C7E}"/>
              </a:ext>
            </a:extLst>
          </p:cNvPr>
          <p:cNvSpPr>
            <a:spLocks noChangeArrowheads="1"/>
          </p:cNvSpPr>
          <p:nvPr/>
        </p:nvSpPr>
        <p:spPr bwMode="auto">
          <a:xfrm>
            <a:off x="2327276" y="3581400"/>
            <a:ext cx="492125" cy="4572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2.</a:t>
            </a:r>
          </a:p>
        </p:txBody>
      </p:sp>
      <p:sp>
        <p:nvSpPr>
          <p:cNvPr id="14343" name="Rectangle 7">
            <a:extLst>
              <a:ext uri="{FF2B5EF4-FFF2-40B4-BE49-F238E27FC236}">
                <a16:creationId xmlns:a16="http://schemas.microsoft.com/office/drawing/2014/main" id="{CA882AA6-68E0-43F2-B00E-8DDA2B6A8B98}"/>
              </a:ext>
            </a:extLst>
          </p:cNvPr>
          <p:cNvSpPr>
            <a:spLocks noChangeArrowheads="1"/>
          </p:cNvSpPr>
          <p:nvPr/>
        </p:nvSpPr>
        <p:spPr bwMode="auto">
          <a:xfrm>
            <a:off x="2327276" y="4343400"/>
            <a:ext cx="492125" cy="4572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3.</a:t>
            </a:r>
          </a:p>
        </p:txBody>
      </p:sp>
      <p:sp>
        <p:nvSpPr>
          <p:cNvPr id="14344" name="Rectangle 8">
            <a:extLst>
              <a:ext uri="{FF2B5EF4-FFF2-40B4-BE49-F238E27FC236}">
                <a16:creationId xmlns:a16="http://schemas.microsoft.com/office/drawing/2014/main" id="{48981709-3B9D-4E23-A101-E5075FD94541}"/>
              </a:ext>
            </a:extLst>
          </p:cNvPr>
          <p:cNvSpPr>
            <a:spLocks noChangeArrowheads="1"/>
          </p:cNvSpPr>
          <p:nvPr/>
        </p:nvSpPr>
        <p:spPr bwMode="auto">
          <a:xfrm>
            <a:off x="2819400" y="2819400"/>
            <a:ext cx="2362200" cy="457200"/>
          </a:xfrm>
          <a:prstGeom prst="rect">
            <a:avLst/>
          </a:prstGeom>
          <a:gradFill rotWithShape="1">
            <a:gsLst>
              <a:gs pos="0">
                <a:srgbClr val="6600CC"/>
              </a:gs>
              <a:gs pos="50000">
                <a:srgbClr val="FFFFFF"/>
              </a:gs>
              <a:gs pos="100000">
                <a:srgbClr val="6600CC"/>
              </a:gs>
            </a:gsLst>
            <a:lin ang="189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Hidden Form Fields</a:t>
            </a:r>
          </a:p>
        </p:txBody>
      </p:sp>
      <p:sp>
        <p:nvSpPr>
          <p:cNvPr id="14345" name="Rectangle 9">
            <a:extLst>
              <a:ext uri="{FF2B5EF4-FFF2-40B4-BE49-F238E27FC236}">
                <a16:creationId xmlns:a16="http://schemas.microsoft.com/office/drawing/2014/main" id="{C86CBA5E-4AE5-4C38-9AB5-F60D4577E991}"/>
              </a:ext>
            </a:extLst>
          </p:cNvPr>
          <p:cNvSpPr>
            <a:spLocks noChangeArrowheads="1"/>
          </p:cNvSpPr>
          <p:nvPr/>
        </p:nvSpPr>
        <p:spPr bwMode="auto">
          <a:xfrm>
            <a:off x="2819400" y="3581400"/>
            <a:ext cx="2362200" cy="457200"/>
          </a:xfrm>
          <a:prstGeom prst="rect">
            <a:avLst/>
          </a:prstGeom>
          <a:gradFill rotWithShape="1">
            <a:gsLst>
              <a:gs pos="0">
                <a:srgbClr val="6600CC"/>
              </a:gs>
              <a:gs pos="50000">
                <a:srgbClr val="FFFFFF"/>
              </a:gs>
              <a:gs pos="100000">
                <a:srgbClr val="6600CC"/>
              </a:gs>
            </a:gsLst>
            <a:lin ang="189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Cookies</a:t>
            </a:r>
          </a:p>
        </p:txBody>
      </p:sp>
      <p:sp>
        <p:nvSpPr>
          <p:cNvPr id="14346" name="Rectangle 10">
            <a:extLst>
              <a:ext uri="{FF2B5EF4-FFF2-40B4-BE49-F238E27FC236}">
                <a16:creationId xmlns:a16="http://schemas.microsoft.com/office/drawing/2014/main" id="{DEE253DA-BDF2-460D-961B-254B1ED509C7}"/>
              </a:ext>
            </a:extLst>
          </p:cNvPr>
          <p:cNvSpPr>
            <a:spLocks noChangeArrowheads="1"/>
          </p:cNvSpPr>
          <p:nvPr/>
        </p:nvSpPr>
        <p:spPr bwMode="auto">
          <a:xfrm>
            <a:off x="2819400" y="4343400"/>
            <a:ext cx="2362200" cy="457200"/>
          </a:xfrm>
          <a:prstGeom prst="rect">
            <a:avLst/>
          </a:prstGeom>
          <a:gradFill rotWithShape="1">
            <a:gsLst>
              <a:gs pos="0">
                <a:srgbClr val="6600CC"/>
              </a:gs>
              <a:gs pos="50000">
                <a:srgbClr val="FFFFFF"/>
              </a:gs>
              <a:gs pos="100000">
                <a:srgbClr val="6600CC"/>
              </a:gs>
            </a:gsLst>
            <a:lin ang="189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URL Rewriting</a:t>
            </a:r>
          </a:p>
        </p:txBody>
      </p:sp>
      <p:sp>
        <p:nvSpPr>
          <p:cNvPr id="14347" name="AutoShape 11">
            <a:extLst>
              <a:ext uri="{FF2B5EF4-FFF2-40B4-BE49-F238E27FC236}">
                <a16:creationId xmlns:a16="http://schemas.microsoft.com/office/drawing/2014/main" id="{B00B1276-9CEC-4745-AEA3-5E2F86649F62}"/>
              </a:ext>
            </a:extLst>
          </p:cNvPr>
          <p:cNvSpPr>
            <a:spLocks noChangeArrowheads="1"/>
          </p:cNvSpPr>
          <p:nvPr/>
        </p:nvSpPr>
        <p:spPr bwMode="auto">
          <a:xfrm>
            <a:off x="1676400" y="3657600"/>
            <a:ext cx="533400" cy="304800"/>
          </a:xfrm>
          <a:prstGeom prst="rightArrow">
            <a:avLst>
              <a:gd name="adj1" fmla="val 50000"/>
              <a:gd name="adj2" fmla="val 43750"/>
            </a:avLst>
          </a:prstGeom>
          <a:solidFill>
            <a:srgbClr val="333300"/>
          </a:solidFill>
          <a:ln w="12700">
            <a:solidFill>
              <a:srgbClr val="333300"/>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p:txBody>
      </p:sp>
      <p:sp>
        <p:nvSpPr>
          <p:cNvPr id="14348" name="Text Box 12">
            <a:extLst>
              <a:ext uri="{FF2B5EF4-FFF2-40B4-BE49-F238E27FC236}">
                <a16:creationId xmlns:a16="http://schemas.microsoft.com/office/drawing/2014/main" id="{4101F9D1-24DA-44A1-B688-ED034E4F3D0D}"/>
              </a:ext>
            </a:extLst>
          </p:cNvPr>
          <p:cNvSpPr txBox="1">
            <a:spLocks noChangeArrowheads="1"/>
          </p:cNvSpPr>
          <p:nvPr/>
        </p:nvSpPr>
        <p:spPr bwMode="auto">
          <a:xfrm>
            <a:off x="1828800" y="1752600"/>
            <a:ext cx="3276600" cy="914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b="0" i="0"/>
              <a:t>The solutions of the problem of HTTP’s statelessness are</a:t>
            </a:r>
            <a:endParaRPr lang="en-US" altLang="en-US" i="0"/>
          </a:p>
        </p:txBody>
      </p:sp>
      <p:sp>
        <p:nvSpPr>
          <p:cNvPr id="311309" name="Freeform 13">
            <a:extLst>
              <a:ext uri="{FF2B5EF4-FFF2-40B4-BE49-F238E27FC236}">
                <a16:creationId xmlns:a16="http://schemas.microsoft.com/office/drawing/2014/main" id="{102F2BFC-B88B-4A0B-9717-0FF7CCA47D82}"/>
              </a:ext>
            </a:extLst>
          </p:cNvPr>
          <p:cNvSpPr>
            <a:spLocks/>
          </p:cNvSpPr>
          <p:nvPr/>
        </p:nvSpPr>
        <p:spPr bwMode="auto">
          <a:xfrm>
            <a:off x="5232400" y="1371600"/>
            <a:ext cx="254000" cy="5156200"/>
          </a:xfrm>
          <a:custGeom>
            <a:avLst/>
            <a:gdLst/>
            <a:ahLst/>
            <a:cxnLst>
              <a:cxn ang="0">
                <a:pos x="16" y="0"/>
              </a:cxn>
              <a:cxn ang="0">
                <a:pos x="112" y="240"/>
              </a:cxn>
              <a:cxn ang="0">
                <a:pos x="16" y="480"/>
              </a:cxn>
              <a:cxn ang="0">
                <a:pos x="112" y="816"/>
              </a:cxn>
              <a:cxn ang="0">
                <a:pos x="16" y="1104"/>
              </a:cxn>
              <a:cxn ang="0">
                <a:pos x="112" y="1440"/>
              </a:cxn>
              <a:cxn ang="0">
                <a:pos x="16" y="1824"/>
              </a:cxn>
              <a:cxn ang="0">
                <a:pos x="160" y="2256"/>
              </a:cxn>
              <a:cxn ang="0">
                <a:pos x="16" y="2544"/>
              </a:cxn>
              <a:cxn ang="0">
                <a:pos x="112" y="2976"/>
              </a:cxn>
              <a:cxn ang="0">
                <a:pos x="16" y="3216"/>
              </a:cxn>
              <a:cxn ang="0">
                <a:pos x="16" y="3168"/>
              </a:cxn>
            </a:cxnLst>
            <a:rect l="0" t="0" r="r" b="b"/>
            <a:pathLst>
              <a:path w="160" h="3248">
                <a:moveTo>
                  <a:pt x="16" y="0"/>
                </a:moveTo>
                <a:cubicBezTo>
                  <a:pt x="64" y="80"/>
                  <a:pt x="112" y="160"/>
                  <a:pt x="112" y="240"/>
                </a:cubicBezTo>
                <a:cubicBezTo>
                  <a:pt x="112" y="320"/>
                  <a:pt x="16" y="384"/>
                  <a:pt x="16" y="480"/>
                </a:cubicBezTo>
                <a:cubicBezTo>
                  <a:pt x="16" y="576"/>
                  <a:pt x="112" y="712"/>
                  <a:pt x="112" y="816"/>
                </a:cubicBezTo>
                <a:cubicBezTo>
                  <a:pt x="112" y="920"/>
                  <a:pt x="16" y="1000"/>
                  <a:pt x="16" y="1104"/>
                </a:cubicBezTo>
                <a:cubicBezTo>
                  <a:pt x="16" y="1208"/>
                  <a:pt x="112" y="1320"/>
                  <a:pt x="112" y="1440"/>
                </a:cubicBezTo>
                <a:cubicBezTo>
                  <a:pt x="112" y="1560"/>
                  <a:pt x="8" y="1688"/>
                  <a:pt x="16" y="1824"/>
                </a:cubicBezTo>
                <a:cubicBezTo>
                  <a:pt x="24" y="1960"/>
                  <a:pt x="160" y="2136"/>
                  <a:pt x="160" y="2256"/>
                </a:cubicBezTo>
                <a:cubicBezTo>
                  <a:pt x="160" y="2376"/>
                  <a:pt x="24" y="2424"/>
                  <a:pt x="16" y="2544"/>
                </a:cubicBezTo>
                <a:cubicBezTo>
                  <a:pt x="8" y="2664"/>
                  <a:pt x="112" y="2864"/>
                  <a:pt x="112" y="2976"/>
                </a:cubicBezTo>
                <a:cubicBezTo>
                  <a:pt x="112" y="3088"/>
                  <a:pt x="32" y="3184"/>
                  <a:pt x="16" y="3216"/>
                </a:cubicBezTo>
                <a:cubicBezTo>
                  <a:pt x="0" y="3248"/>
                  <a:pt x="8" y="3208"/>
                  <a:pt x="16" y="3168"/>
                </a:cubicBezTo>
              </a:path>
            </a:pathLst>
          </a:custGeom>
          <a:noFill/>
          <a:ln w="12700" cap="flat" cmpd="sng">
            <a:solidFill>
              <a:schemeClr val="folHlink"/>
            </a:solidFill>
            <a:prstDash val="solid"/>
            <a:round/>
            <a:headEnd type="none" w="sm" len="sm"/>
            <a:tailEnd type="none" w="sm" len="sm"/>
          </a:ln>
          <a:effectLst>
            <a:prstShdw prst="shdw17" dist="17961" dir="2700000">
              <a:schemeClr val="folHlink">
                <a:gamma/>
                <a:shade val="60000"/>
                <a:invGamma/>
              </a:schemeClr>
            </a:prstShdw>
          </a:effectLst>
        </p:spPr>
        <p:txBody>
          <a:bodyPr/>
          <a:lstStyle/>
          <a:p>
            <a:pPr algn="l">
              <a:spcBef>
                <a:spcPct val="0"/>
              </a:spcBef>
              <a:defRPr/>
            </a:pPr>
            <a:endParaRPr lang="en-US">
              <a:latin typeface="Arial" charset="0"/>
            </a:endParaRPr>
          </a:p>
        </p:txBody>
      </p:sp>
      <p:sp>
        <p:nvSpPr>
          <p:cNvPr id="14350" name="Rectangle 14">
            <a:extLst>
              <a:ext uri="{FF2B5EF4-FFF2-40B4-BE49-F238E27FC236}">
                <a16:creationId xmlns:a16="http://schemas.microsoft.com/office/drawing/2014/main" id="{4359165B-0642-4022-B606-A8CCD7AA30E3}"/>
              </a:ext>
            </a:extLst>
          </p:cNvPr>
          <p:cNvSpPr>
            <a:spLocks noChangeArrowheads="1"/>
          </p:cNvSpPr>
          <p:nvPr/>
        </p:nvSpPr>
        <p:spPr bwMode="auto">
          <a:xfrm>
            <a:off x="2819400" y="5029200"/>
            <a:ext cx="2362200" cy="457200"/>
          </a:xfrm>
          <a:prstGeom prst="rect">
            <a:avLst/>
          </a:prstGeom>
          <a:gradFill rotWithShape="1">
            <a:gsLst>
              <a:gs pos="0">
                <a:srgbClr val="6600CC"/>
              </a:gs>
              <a:gs pos="50000">
                <a:srgbClr val="FFFFFF"/>
              </a:gs>
              <a:gs pos="100000">
                <a:srgbClr val="6600CC"/>
              </a:gs>
            </a:gsLst>
            <a:lin ang="189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HttpSession</a:t>
            </a:r>
          </a:p>
        </p:txBody>
      </p:sp>
      <p:sp>
        <p:nvSpPr>
          <p:cNvPr id="14351" name="Rectangle 15">
            <a:extLst>
              <a:ext uri="{FF2B5EF4-FFF2-40B4-BE49-F238E27FC236}">
                <a16:creationId xmlns:a16="http://schemas.microsoft.com/office/drawing/2014/main" id="{0DD039F3-E822-4E13-8A13-5FB2D3892095}"/>
              </a:ext>
            </a:extLst>
          </p:cNvPr>
          <p:cNvSpPr>
            <a:spLocks noChangeArrowheads="1"/>
          </p:cNvSpPr>
          <p:nvPr/>
        </p:nvSpPr>
        <p:spPr bwMode="auto">
          <a:xfrm>
            <a:off x="2327276" y="5029200"/>
            <a:ext cx="492125" cy="4572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4.</a:t>
            </a:r>
          </a:p>
        </p:txBody>
      </p:sp>
      <p:sp>
        <p:nvSpPr>
          <p:cNvPr id="14352" name="Slide Number Placeholder 15">
            <a:extLst>
              <a:ext uri="{FF2B5EF4-FFF2-40B4-BE49-F238E27FC236}">
                <a16:creationId xmlns:a16="http://schemas.microsoft.com/office/drawing/2014/main" id="{6576C8C3-904A-40B4-8044-71FC98F7DB5B}"/>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F4F327FD-DAF1-4A70-AD33-571405D738E0}" type="slidenum">
              <a:rPr lang="en-US" altLang="en-US" sz="1000" i="0">
                <a:solidFill>
                  <a:srgbClr val="FFFFFF"/>
                </a:solidFill>
              </a:rPr>
              <a:pPr algn="l" eaLnBrk="1" hangingPunct="1"/>
              <a:t>83</a:t>
            </a:fld>
            <a:endParaRPr lang="en-US" altLang="en-US" sz="1000" i="0">
              <a:solidFill>
                <a:srgbClr val="FFFFFF"/>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89A80834-327C-48F3-9459-8DD81270DDEF}"/>
              </a:ext>
            </a:extLst>
          </p:cNvPr>
          <p:cNvSpPr>
            <a:spLocks noGrp="1" noChangeArrowheads="1"/>
          </p:cNvSpPr>
          <p:nvPr>
            <p:ph type="title" idx="4294967295"/>
          </p:nvPr>
        </p:nvSpPr>
        <p:spPr/>
        <p:txBody>
          <a:bodyPr/>
          <a:lstStyle/>
          <a:p>
            <a:pPr eaLnBrk="1" hangingPunct="1"/>
            <a:r>
              <a:rPr lang="en-US" altLang="en-US"/>
              <a:t>Demonstration on Adding a Cookie</a:t>
            </a:r>
          </a:p>
        </p:txBody>
      </p:sp>
      <p:sp>
        <p:nvSpPr>
          <p:cNvPr id="15363" name="Rectangle 3">
            <a:extLst>
              <a:ext uri="{FF2B5EF4-FFF2-40B4-BE49-F238E27FC236}">
                <a16:creationId xmlns:a16="http://schemas.microsoft.com/office/drawing/2014/main" id="{56894F10-7B09-4B2F-8044-3C2C72F0EC15}"/>
              </a:ext>
            </a:extLst>
          </p:cNvPr>
          <p:cNvSpPr>
            <a:spLocks noGrp="1" noChangeArrowheads="1"/>
          </p:cNvSpPr>
          <p:nvPr>
            <p:ph type="body" idx="4294967295"/>
          </p:nvPr>
        </p:nvSpPr>
        <p:spPr>
          <a:xfrm>
            <a:off x="2286000" y="1776414"/>
            <a:ext cx="8382000" cy="661987"/>
          </a:xfrm>
          <a:gradFill rotWithShape="1">
            <a:gsLst>
              <a:gs pos="0">
                <a:srgbClr val="FFFFCC"/>
              </a:gs>
              <a:gs pos="100000">
                <a:schemeClr val="bg1"/>
              </a:gs>
            </a:gsLst>
            <a:lin ang="5400000" scaled="1"/>
          </a:gradFill>
        </p:spPr>
        <p:txBody>
          <a:bodyPr>
            <a:normAutofit fontScale="85000" lnSpcReduction="20000"/>
          </a:bodyPr>
          <a:lstStyle/>
          <a:p>
            <a:pPr algn="just" eaLnBrk="1" hangingPunct="1">
              <a:lnSpc>
                <a:spcPct val="90000"/>
              </a:lnSpc>
              <a:spcBef>
                <a:spcPct val="0"/>
              </a:spcBef>
              <a:buFontTx/>
              <a:buNone/>
            </a:pPr>
            <a:r>
              <a:rPr lang="en-US" altLang="en-US"/>
              <a:t>Write a servlet that will add a cookie named </a:t>
            </a:r>
            <a:r>
              <a:rPr lang="en-US" altLang="en-US" b="1" u="sng"/>
              <a:t>userinfo</a:t>
            </a:r>
            <a:r>
              <a:rPr lang="en-US" altLang="en-US" i="1"/>
              <a:t> </a:t>
            </a:r>
            <a:r>
              <a:rPr lang="en-US" altLang="en-US"/>
              <a:t>in the client </a:t>
            </a:r>
          </a:p>
          <a:p>
            <a:pPr algn="just" eaLnBrk="1" hangingPunct="1">
              <a:lnSpc>
                <a:spcPct val="90000"/>
              </a:lnSpc>
              <a:spcBef>
                <a:spcPct val="0"/>
              </a:spcBef>
              <a:buFontTx/>
              <a:buNone/>
            </a:pPr>
            <a:r>
              <a:rPr lang="en-US" altLang="en-US"/>
              <a:t>machine.</a:t>
            </a:r>
          </a:p>
        </p:txBody>
      </p:sp>
      <p:pic>
        <p:nvPicPr>
          <p:cNvPr id="15364" name="Picture 4" descr="searchemp">
            <a:extLst>
              <a:ext uri="{FF2B5EF4-FFF2-40B4-BE49-F238E27FC236}">
                <a16:creationId xmlns:a16="http://schemas.microsoft.com/office/drawing/2014/main" id="{5E39EFEC-A555-4AE6-954D-CBA9B3D42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943226"/>
            <a:ext cx="25527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Slide Number Placeholder 4">
            <a:extLst>
              <a:ext uri="{FF2B5EF4-FFF2-40B4-BE49-F238E27FC236}">
                <a16:creationId xmlns:a16="http://schemas.microsoft.com/office/drawing/2014/main" id="{7F1C77AF-3A3D-41C0-AF0B-6293D25EA638}"/>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6F834554-BDA5-4EA1-A675-08F1B23B8031}" type="slidenum">
              <a:rPr lang="en-US" altLang="en-US" sz="1000" i="0">
                <a:solidFill>
                  <a:srgbClr val="FFFFFF"/>
                </a:solidFill>
              </a:rPr>
              <a:pPr algn="l" eaLnBrk="1" hangingPunct="1"/>
              <a:t>84</a:t>
            </a:fld>
            <a:endParaRPr lang="en-US" altLang="en-US" sz="1000" i="0">
              <a:solidFill>
                <a:srgbClr val="FFFFF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a:extLst>
              <a:ext uri="{FF2B5EF4-FFF2-40B4-BE49-F238E27FC236}">
                <a16:creationId xmlns:a16="http://schemas.microsoft.com/office/drawing/2014/main" id="{41276E49-7F67-402F-8EF8-2318A1A91187}"/>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a:t>Session Management in Servlets (Contd.)</a:t>
            </a:r>
          </a:p>
        </p:txBody>
      </p:sp>
      <p:sp>
        <p:nvSpPr>
          <p:cNvPr id="16387" name="Text Box 3">
            <a:extLst>
              <a:ext uri="{FF2B5EF4-FFF2-40B4-BE49-F238E27FC236}">
                <a16:creationId xmlns:a16="http://schemas.microsoft.com/office/drawing/2014/main" id="{92732E14-FAFF-4D69-929A-3B335D1526E2}"/>
              </a:ext>
            </a:extLst>
          </p:cNvPr>
          <p:cNvSpPr txBox="1">
            <a:spLocks noChangeArrowheads="1"/>
          </p:cNvSpPr>
          <p:nvPr/>
        </p:nvSpPr>
        <p:spPr bwMode="auto">
          <a:xfrm>
            <a:off x="5562600" y="1676400"/>
            <a:ext cx="5029200" cy="4495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marL="457200" indent="-457200"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accent1"/>
              </a:buClr>
              <a:buFont typeface="Wingdings" panose="05000000000000000000" pitchFamily="2" charset="2"/>
              <a:buAutoNum type="alphaLcParenR"/>
            </a:pPr>
            <a:r>
              <a:rPr lang="en-US" altLang="en-US" b="0" i="0"/>
              <a:t>URL Rewriting is a solution in which extra data, including a session ID is appended to the end of each URL. So as the client browses through a site, the session id is passed from page to page.</a:t>
            </a:r>
          </a:p>
          <a:p>
            <a:pPr algn="l" eaLnBrk="1" hangingPunct="1">
              <a:spcBef>
                <a:spcPct val="0"/>
              </a:spcBef>
              <a:buClr>
                <a:schemeClr val="accent1"/>
              </a:buClr>
              <a:buFont typeface="Wingdings" panose="05000000000000000000" pitchFamily="2" charset="2"/>
              <a:buAutoNum type="alphaLcParenR"/>
            </a:pPr>
            <a:endParaRPr lang="en-US" altLang="en-US" b="0" i="0"/>
          </a:p>
          <a:p>
            <a:pPr algn="l" eaLnBrk="1" hangingPunct="1">
              <a:spcBef>
                <a:spcPct val="0"/>
              </a:spcBef>
              <a:buClr>
                <a:schemeClr val="accent1"/>
              </a:buClr>
              <a:buFont typeface="Wingdings" panose="05000000000000000000" pitchFamily="2" charset="2"/>
              <a:buAutoNum type="alphaLcParenR"/>
            </a:pPr>
            <a:r>
              <a:rPr lang="en-US" altLang="en-US" b="0" i="0"/>
              <a:t>This solution works when the browser does not support cookies or user has disabled them.</a:t>
            </a:r>
          </a:p>
          <a:p>
            <a:pPr algn="l" eaLnBrk="1" hangingPunct="1">
              <a:spcBef>
                <a:spcPct val="0"/>
              </a:spcBef>
              <a:buClr>
                <a:schemeClr val="accent1"/>
              </a:buClr>
              <a:buFont typeface="Wingdings" panose="05000000000000000000" pitchFamily="2" charset="2"/>
              <a:buAutoNum type="alphaLcParenR"/>
            </a:pPr>
            <a:endParaRPr lang="en-US" altLang="en-US" b="0" i="0"/>
          </a:p>
          <a:p>
            <a:pPr algn="l" eaLnBrk="1" hangingPunct="1">
              <a:spcBef>
                <a:spcPct val="0"/>
              </a:spcBef>
              <a:buClr>
                <a:schemeClr val="accent1"/>
              </a:buClr>
              <a:buFont typeface="Wingdings" panose="05000000000000000000" pitchFamily="2" charset="2"/>
              <a:buAutoNum type="alphaLcParenR"/>
            </a:pPr>
            <a:r>
              <a:rPr lang="en-US" altLang="en-US" b="0" i="0"/>
              <a:t>In URL Rewriting the server process has to ensure that the session ID is appended in the URL, if not redirection lead to session information being lost.</a:t>
            </a:r>
          </a:p>
        </p:txBody>
      </p:sp>
      <p:sp>
        <p:nvSpPr>
          <p:cNvPr id="16388" name="Rectangle 4">
            <a:extLst>
              <a:ext uri="{FF2B5EF4-FFF2-40B4-BE49-F238E27FC236}">
                <a16:creationId xmlns:a16="http://schemas.microsoft.com/office/drawing/2014/main" id="{F30DFACE-9DD3-4BB6-89E4-AE4C0DEFE584}"/>
              </a:ext>
            </a:extLst>
          </p:cNvPr>
          <p:cNvSpPr>
            <a:spLocks noChangeArrowheads="1"/>
          </p:cNvSpPr>
          <p:nvPr/>
        </p:nvSpPr>
        <p:spPr bwMode="auto">
          <a:xfrm>
            <a:off x="2327276" y="2819400"/>
            <a:ext cx="492125" cy="4572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1.</a:t>
            </a:r>
          </a:p>
        </p:txBody>
      </p:sp>
      <p:sp>
        <p:nvSpPr>
          <p:cNvPr id="16389" name="Rectangle 5">
            <a:extLst>
              <a:ext uri="{FF2B5EF4-FFF2-40B4-BE49-F238E27FC236}">
                <a16:creationId xmlns:a16="http://schemas.microsoft.com/office/drawing/2014/main" id="{281678A4-5920-4814-B1AE-7C265B4BCB8B}"/>
              </a:ext>
            </a:extLst>
          </p:cNvPr>
          <p:cNvSpPr>
            <a:spLocks noChangeArrowheads="1"/>
          </p:cNvSpPr>
          <p:nvPr/>
        </p:nvSpPr>
        <p:spPr bwMode="auto">
          <a:xfrm>
            <a:off x="2327276" y="3581400"/>
            <a:ext cx="492125" cy="4572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2.</a:t>
            </a:r>
          </a:p>
        </p:txBody>
      </p:sp>
      <p:sp>
        <p:nvSpPr>
          <p:cNvPr id="16390" name="Rectangle 6">
            <a:extLst>
              <a:ext uri="{FF2B5EF4-FFF2-40B4-BE49-F238E27FC236}">
                <a16:creationId xmlns:a16="http://schemas.microsoft.com/office/drawing/2014/main" id="{C50A9E2D-8072-4F2C-976E-46BFBA244585}"/>
              </a:ext>
            </a:extLst>
          </p:cNvPr>
          <p:cNvSpPr>
            <a:spLocks noChangeArrowheads="1"/>
          </p:cNvSpPr>
          <p:nvPr/>
        </p:nvSpPr>
        <p:spPr bwMode="auto">
          <a:xfrm>
            <a:off x="2327276" y="4343400"/>
            <a:ext cx="492125" cy="4572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3.</a:t>
            </a:r>
          </a:p>
        </p:txBody>
      </p:sp>
      <p:sp>
        <p:nvSpPr>
          <p:cNvPr id="16391" name="Rectangle 7">
            <a:extLst>
              <a:ext uri="{FF2B5EF4-FFF2-40B4-BE49-F238E27FC236}">
                <a16:creationId xmlns:a16="http://schemas.microsoft.com/office/drawing/2014/main" id="{7CC3DF78-F380-4016-88A2-041584AF08D8}"/>
              </a:ext>
            </a:extLst>
          </p:cNvPr>
          <p:cNvSpPr>
            <a:spLocks noChangeArrowheads="1"/>
          </p:cNvSpPr>
          <p:nvPr/>
        </p:nvSpPr>
        <p:spPr bwMode="auto">
          <a:xfrm>
            <a:off x="2819400" y="2819400"/>
            <a:ext cx="2362200" cy="457200"/>
          </a:xfrm>
          <a:prstGeom prst="rect">
            <a:avLst/>
          </a:prstGeom>
          <a:gradFill rotWithShape="1">
            <a:gsLst>
              <a:gs pos="0">
                <a:srgbClr val="6600CC"/>
              </a:gs>
              <a:gs pos="50000">
                <a:srgbClr val="FFFFFF"/>
              </a:gs>
              <a:gs pos="100000">
                <a:srgbClr val="6600CC"/>
              </a:gs>
            </a:gsLst>
            <a:lin ang="189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Hidden Form Fields</a:t>
            </a:r>
          </a:p>
        </p:txBody>
      </p:sp>
      <p:sp>
        <p:nvSpPr>
          <p:cNvPr id="16392" name="Rectangle 8">
            <a:extLst>
              <a:ext uri="{FF2B5EF4-FFF2-40B4-BE49-F238E27FC236}">
                <a16:creationId xmlns:a16="http://schemas.microsoft.com/office/drawing/2014/main" id="{52864761-B5DD-4CFD-9480-D6AD55853B91}"/>
              </a:ext>
            </a:extLst>
          </p:cNvPr>
          <p:cNvSpPr>
            <a:spLocks noChangeArrowheads="1"/>
          </p:cNvSpPr>
          <p:nvPr/>
        </p:nvSpPr>
        <p:spPr bwMode="auto">
          <a:xfrm>
            <a:off x="2819400" y="3581400"/>
            <a:ext cx="2362200" cy="457200"/>
          </a:xfrm>
          <a:prstGeom prst="rect">
            <a:avLst/>
          </a:prstGeom>
          <a:gradFill rotWithShape="1">
            <a:gsLst>
              <a:gs pos="0">
                <a:srgbClr val="6600CC"/>
              </a:gs>
              <a:gs pos="50000">
                <a:srgbClr val="FFFFFF"/>
              </a:gs>
              <a:gs pos="100000">
                <a:srgbClr val="6600CC"/>
              </a:gs>
            </a:gsLst>
            <a:lin ang="189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Cookies</a:t>
            </a:r>
          </a:p>
        </p:txBody>
      </p:sp>
      <p:sp>
        <p:nvSpPr>
          <p:cNvPr id="16393" name="Rectangle 9">
            <a:extLst>
              <a:ext uri="{FF2B5EF4-FFF2-40B4-BE49-F238E27FC236}">
                <a16:creationId xmlns:a16="http://schemas.microsoft.com/office/drawing/2014/main" id="{A985C00B-8E22-49ED-9D89-3E8BA5D9C5AF}"/>
              </a:ext>
            </a:extLst>
          </p:cNvPr>
          <p:cNvSpPr>
            <a:spLocks noChangeArrowheads="1"/>
          </p:cNvSpPr>
          <p:nvPr/>
        </p:nvSpPr>
        <p:spPr bwMode="auto">
          <a:xfrm>
            <a:off x="2819400" y="4343400"/>
            <a:ext cx="2362200" cy="457200"/>
          </a:xfrm>
          <a:prstGeom prst="rect">
            <a:avLst/>
          </a:prstGeom>
          <a:gradFill rotWithShape="1">
            <a:gsLst>
              <a:gs pos="0">
                <a:srgbClr val="6600CC"/>
              </a:gs>
              <a:gs pos="50000">
                <a:srgbClr val="FFFFFF"/>
              </a:gs>
              <a:gs pos="100000">
                <a:srgbClr val="6600CC"/>
              </a:gs>
            </a:gsLst>
            <a:lin ang="189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URL Rewriting</a:t>
            </a:r>
          </a:p>
        </p:txBody>
      </p:sp>
      <p:sp>
        <p:nvSpPr>
          <p:cNvPr id="16394" name="AutoShape 10">
            <a:extLst>
              <a:ext uri="{FF2B5EF4-FFF2-40B4-BE49-F238E27FC236}">
                <a16:creationId xmlns:a16="http://schemas.microsoft.com/office/drawing/2014/main" id="{D256F9CF-025B-4245-AEF5-50F67AAA6B8D}"/>
              </a:ext>
            </a:extLst>
          </p:cNvPr>
          <p:cNvSpPr>
            <a:spLocks noChangeArrowheads="1"/>
          </p:cNvSpPr>
          <p:nvPr/>
        </p:nvSpPr>
        <p:spPr bwMode="auto">
          <a:xfrm>
            <a:off x="1676400" y="4419600"/>
            <a:ext cx="533400" cy="304800"/>
          </a:xfrm>
          <a:prstGeom prst="rightArrow">
            <a:avLst>
              <a:gd name="adj1" fmla="val 50000"/>
              <a:gd name="adj2" fmla="val 43750"/>
            </a:avLst>
          </a:prstGeom>
          <a:solidFill>
            <a:srgbClr val="333300"/>
          </a:solidFill>
          <a:ln w="12700">
            <a:solidFill>
              <a:srgbClr val="333300"/>
            </a:solidFill>
            <a:miter lim="800000"/>
            <a:headEnd type="none" w="sm" len="sm"/>
            <a:tailEnd type="none" w="sm" len="sm"/>
          </a:ln>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p:txBody>
      </p:sp>
      <p:sp>
        <p:nvSpPr>
          <p:cNvPr id="326667" name="Freeform 11">
            <a:extLst>
              <a:ext uri="{FF2B5EF4-FFF2-40B4-BE49-F238E27FC236}">
                <a16:creationId xmlns:a16="http://schemas.microsoft.com/office/drawing/2014/main" id="{65AE8253-627C-4A61-98B4-06B21F677A4B}"/>
              </a:ext>
            </a:extLst>
          </p:cNvPr>
          <p:cNvSpPr>
            <a:spLocks/>
          </p:cNvSpPr>
          <p:nvPr/>
        </p:nvSpPr>
        <p:spPr bwMode="auto">
          <a:xfrm>
            <a:off x="5232400" y="1371600"/>
            <a:ext cx="254000" cy="5156200"/>
          </a:xfrm>
          <a:custGeom>
            <a:avLst/>
            <a:gdLst/>
            <a:ahLst/>
            <a:cxnLst>
              <a:cxn ang="0">
                <a:pos x="16" y="0"/>
              </a:cxn>
              <a:cxn ang="0">
                <a:pos x="112" y="240"/>
              </a:cxn>
              <a:cxn ang="0">
                <a:pos x="16" y="480"/>
              </a:cxn>
              <a:cxn ang="0">
                <a:pos x="112" y="816"/>
              </a:cxn>
              <a:cxn ang="0">
                <a:pos x="16" y="1104"/>
              </a:cxn>
              <a:cxn ang="0">
                <a:pos x="112" y="1440"/>
              </a:cxn>
              <a:cxn ang="0">
                <a:pos x="16" y="1824"/>
              </a:cxn>
              <a:cxn ang="0">
                <a:pos x="160" y="2256"/>
              </a:cxn>
              <a:cxn ang="0">
                <a:pos x="16" y="2544"/>
              </a:cxn>
              <a:cxn ang="0">
                <a:pos x="112" y="2976"/>
              </a:cxn>
              <a:cxn ang="0">
                <a:pos x="16" y="3216"/>
              </a:cxn>
              <a:cxn ang="0">
                <a:pos x="16" y="3168"/>
              </a:cxn>
            </a:cxnLst>
            <a:rect l="0" t="0" r="r" b="b"/>
            <a:pathLst>
              <a:path w="160" h="3248">
                <a:moveTo>
                  <a:pt x="16" y="0"/>
                </a:moveTo>
                <a:cubicBezTo>
                  <a:pt x="64" y="80"/>
                  <a:pt x="112" y="160"/>
                  <a:pt x="112" y="240"/>
                </a:cubicBezTo>
                <a:cubicBezTo>
                  <a:pt x="112" y="320"/>
                  <a:pt x="16" y="384"/>
                  <a:pt x="16" y="480"/>
                </a:cubicBezTo>
                <a:cubicBezTo>
                  <a:pt x="16" y="576"/>
                  <a:pt x="112" y="712"/>
                  <a:pt x="112" y="816"/>
                </a:cubicBezTo>
                <a:cubicBezTo>
                  <a:pt x="112" y="920"/>
                  <a:pt x="16" y="1000"/>
                  <a:pt x="16" y="1104"/>
                </a:cubicBezTo>
                <a:cubicBezTo>
                  <a:pt x="16" y="1208"/>
                  <a:pt x="112" y="1320"/>
                  <a:pt x="112" y="1440"/>
                </a:cubicBezTo>
                <a:cubicBezTo>
                  <a:pt x="112" y="1560"/>
                  <a:pt x="8" y="1688"/>
                  <a:pt x="16" y="1824"/>
                </a:cubicBezTo>
                <a:cubicBezTo>
                  <a:pt x="24" y="1960"/>
                  <a:pt x="160" y="2136"/>
                  <a:pt x="160" y="2256"/>
                </a:cubicBezTo>
                <a:cubicBezTo>
                  <a:pt x="160" y="2376"/>
                  <a:pt x="24" y="2424"/>
                  <a:pt x="16" y="2544"/>
                </a:cubicBezTo>
                <a:cubicBezTo>
                  <a:pt x="8" y="2664"/>
                  <a:pt x="112" y="2864"/>
                  <a:pt x="112" y="2976"/>
                </a:cubicBezTo>
                <a:cubicBezTo>
                  <a:pt x="112" y="3088"/>
                  <a:pt x="32" y="3184"/>
                  <a:pt x="16" y="3216"/>
                </a:cubicBezTo>
                <a:cubicBezTo>
                  <a:pt x="0" y="3248"/>
                  <a:pt x="8" y="3208"/>
                  <a:pt x="16" y="3168"/>
                </a:cubicBezTo>
              </a:path>
            </a:pathLst>
          </a:custGeom>
          <a:noFill/>
          <a:ln w="12700" cap="flat" cmpd="sng">
            <a:solidFill>
              <a:schemeClr val="folHlink"/>
            </a:solidFill>
            <a:prstDash val="solid"/>
            <a:round/>
            <a:headEnd type="none" w="sm" len="sm"/>
            <a:tailEnd type="none" w="sm" len="sm"/>
          </a:ln>
          <a:effectLst>
            <a:prstShdw prst="shdw17" dist="17961" dir="2700000">
              <a:schemeClr val="folHlink">
                <a:gamma/>
                <a:shade val="60000"/>
                <a:invGamma/>
              </a:schemeClr>
            </a:prstShdw>
          </a:effectLst>
        </p:spPr>
        <p:txBody>
          <a:bodyPr/>
          <a:lstStyle/>
          <a:p>
            <a:pPr algn="l">
              <a:spcBef>
                <a:spcPct val="0"/>
              </a:spcBef>
              <a:defRPr/>
            </a:pPr>
            <a:endParaRPr lang="en-US">
              <a:latin typeface="Arial" charset="0"/>
            </a:endParaRPr>
          </a:p>
        </p:txBody>
      </p:sp>
      <p:sp>
        <p:nvSpPr>
          <p:cNvPr id="16396" name="Text Box 12">
            <a:extLst>
              <a:ext uri="{FF2B5EF4-FFF2-40B4-BE49-F238E27FC236}">
                <a16:creationId xmlns:a16="http://schemas.microsoft.com/office/drawing/2014/main" id="{CAA8B0BB-B72E-41E2-BA5A-B686252F1BF3}"/>
              </a:ext>
            </a:extLst>
          </p:cNvPr>
          <p:cNvSpPr txBox="1">
            <a:spLocks noChangeArrowheads="1"/>
          </p:cNvSpPr>
          <p:nvPr/>
        </p:nvSpPr>
        <p:spPr bwMode="auto">
          <a:xfrm>
            <a:off x="1828800" y="1752600"/>
            <a:ext cx="3276600" cy="914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b="0" i="0"/>
              <a:t>The solutions of the problem of HTTP’s statelessness are</a:t>
            </a:r>
            <a:endParaRPr lang="en-US" altLang="en-US" i="0"/>
          </a:p>
        </p:txBody>
      </p:sp>
      <p:sp>
        <p:nvSpPr>
          <p:cNvPr id="16397" name="Rectangle 13">
            <a:extLst>
              <a:ext uri="{FF2B5EF4-FFF2-40B4-BE49-F238E27FC236}">
                <a16:creationId xmlns:a16="http://schemas.microsoft.com/office/drawing/2014/main" id="{301C8400-0E0D-447E-8DD5-DD4CBB734BE5}"/>
              </a:ext>
            </a:extLst>
          </p:cNvPr>
          <p:cNvSpPr>
            <a:spLocks noChangeArrowheads="1"/>
          </p:cNvSpPr>
          <p:nvPr/>
        </p:nvSpPr>
        <p:spPr bwMode="auto">
          <a:xfrm>
            <a:off x="2819400" y="5029200"/>
            <a:ext cx="2362200" cy="457200"/>
          </a:xfrm>
          <a:prstGeom prst="rect">
            <a:avLst/>
          </a:prstGeom>
          <a:gradFill rotWithShape="1">
            <a:gsLst>
              <a:gs pos="0">
                <a:srgbClr val="6600CC"/>
              </a:gs>
              <a:gs pos="50000">
                <a:srgbClr val="FFFFFF"/>
              </a:gs>
              <a:gs pos="100000">
                <a:srgbClr val="6600CC"/>
              </a:gs>
            </a:gsLst>
            <a:lin ang="189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0" i="0"/>
              <a:t>HttpSession</a:t>
            </a:r>
          </a:p>
        </p:txBody>
      </p:sp>
      <p:sp>
        <p:nvSpPr>
          <p:cNvPr id="16398" name="Rectangle 14">
            <a:extLst>
              <a:ext uri="{FF2B5EF4-FFF2-40B4-BE49-F238E27FC236}">
                <a16:creationId xmlns:a16="http://schemas.microsoft.com/office/drawing/2014/main" id="{9EF5792E-D946-48C0-B29B-6EA566AECFA7}"/>
              </a:ext>
            </a:extLst>
          </p:cNvPr>
          <p:cNvSpPr>
            <a:spLocks noChangeArrowheads="1"/>
          </p:cNvSpPr>
          <p:nvPr/>
        </p:nvSpPr>
        <p:spPr bwMode="auto">
          <a:xfrm>
            <a:off x="2327276" y="5029200"/>
            <a:ext cx="492125" cy="457200"/>
          </a:xfrm>
          <a:prstGeom prst="rect">
            <a:avLst/>
          </a:prstGeom>
          <a:gradFill rotWithShape="1">
            <a:gsLst>
              <a:gs pos="0">
                <a:schemeClr val="bg1"/>
              </a:gs>
              <a:gs pos="100000">
                <a:srgbClr val="6600CC"/>
              </a:gs>
            </a:gsLst>
            <a:lin ang="5400000" scaled="1"/>
          </a:gradFill>
          <a:ln>
            <a:noFill/>
          </a:ln>
          <a:effectLst>
            <a:prstShdw prst="shdw17" dist="17961" dir="2700000">
              <a:srgbClr val="3D007A"/>
            </a:prstShdw>
          </a:effectLst>
          <a:extLst>
            <a:ext uri="{91240B29-F687-4F45-9708-019B960494DF}">
              <a14:hiddenLine xmlns:a14="http://schemas.microsoft.com/office/drawing/2010/main" w="12700" algn="ctr">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2000" b="0" i="0"/>
              <a:t>4.</a:t>
            </a:r>
          </a:p>
        </p:txBody>
      </p:sp>
      <p:sp>
        <p:nvSpPr>
          <p:cNvPr id="16399" name="Slide Number Placeholder 14">
            <a:extLst>
              <a:ext uri="{FF2B5EF4-FFF2-40B4-BE49-F238E27FC236}">
                <a16:creationId xmlns:a16="http://schemas.microsoft.com/office/drawing/2014/main" id="{8A675748-4501-45BC-B5EA-80B3858D877C}"/>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B46AB5B5-5B03-4DB1-BDF8-A5E7B4625E77}" type="slidenum">
              <a:rPr lang="en-US" altLang="en-US" sz="1000" i="0">
                <a:solidFill>
                  <a:srgbClr val="FFFFFF"/>
                </a:solidFill>
              </a:rPr>
              <a:pPr algn="l" eaLnBrk="1" hangingPunct="1"/>
              <a:t>85</a:t>
            </a:fld>
            <a:endParaRPr lang="en-US" altLang="en-US" sz="1000" i="0">
              <a:solidFill>
                <a:srgbClr val="FFFFF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a:extLst>
              <a:ext uri="{FF2B5EF4-FFF2-40B4-BE49-F238E27FC236}">
                <a16:creationId xmlns:a16="http://schemas.microsoft.com/office/drawing/2014/main" id="{22F70270-571E-4ACF-AC2F-AE177735A37E}"/>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a:t>Demonstration on URL Rewriting – Login.htm</a:t>
            </a:r>
          </a:p>
        </p:txBody>
      </p:sp>
      <p:sp>
        <p:nvSpPr>
          <p:cNvPr id="17411" name="Text Box 3">
            <a:extLst>
              <a:ext uri="{FF2B5EF4-FFF2-40B4-BE49-F238E27FC236}">
                <a16:creationId xmlns:a16="http://schemas.microsoft.com/office/drawing/2014/main" id="{271A153C-DBB6-4DE0-9E50-DF15EF05A3CB}"/>
              </a:ext>
            </a:extLst>
          </p:cNvPr>
          <p:cNvSpPr txBox="1">
            <a:spLocks noChangeArrowheads="1"/>
          </p:cNvSpPr>
          <p:nvPr/>
        </p:nvSpPr>
        <p:spPr bwMode="auto">
          <a:xfrm>
            <a:off x="2057400" y="1600200"/>
            <a:ext cx="8610600" cy="46482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accent1"/>
              </a:buClr>
              <a:buFont typeface="Wingdings" panose="05000000000000000000" pitchFamily="2" charset="2"/>
              <a:buNone/>
            </a:pPr>
            <a:r>
              <a:rPr lang="en-US" altLang="en-US" sz="2000" i="0" u="sng"/>
              <a:t>Track User Demo Through URL Rewriting</a:t>
            </a:r>
          </a:p>
          <a:p>
            <a:pPr algn="l" eaLnBrk="1" hangingPunct="1">
              <a:spcBef>
                <a:spcPct val="0"/>
              </a:spcBef>
              <a:buClr>
                <a:schemeClr val="accent1"/>
              </a:buClr>
              <a:buFont typeface="Wingdings" panose="05000000000000000000" pitchFamily="2" charset="2"/>
              <a:buNone/>
            </a:pPr>
            <a:endParaRPr lang="en-US" altLang="en-US" i="0" u="sng"/>
          </a:p>
          <a:p>
            <a:pPr algn="l" eaLnBrk="1" hangingPunct="1">
              <a:spcBef>
                <a:spcPct val="0"/>
              </a:spcBef>
              <a:buClr>
                <a:schemeClr val="accent1"/>
              </a:buClr>
              <a:buFont typeface="Wingdings" panose="05000000000000000000" pitchFamily="2" charset="2"/>
              <a:buNone/>
            </a:pPr>
            <a:endParaRPr lang="en-US" altLang="en-US" i="0" u="sng"/>
          </a:p>
          <a:p>
            <a:pPr algn="l" eaLnBrk="1" hangingPunct="1">
              <a:spcBef>
                <a:spcPct val="0"/>
              </a:spcBef>
              <a:buClr>
                <a:schemeClr val="accent1"/>
              </a:buClr>
              <a:buFont typeface="Wingdings" panose="05000000000000000000" pitchFamily="2" charset="2"/>
              <a:buNone/>
            </a:pPr>
            <a:r>
              <a:rPr lang="en-US" altLang="en-US" b="0" i="0"/>
              <a:t>&lt;HTML&gt;</a:t>
            </a:r>
          </a:p>
          <a:p>
            <a:pPr algn="l" eaLnBrk="1" hangingPunct="1">
              <a:spcBef>
                <a:spcPct val="0"/>
              </a:spcBef>
              <a:buClr>
                <a:schemeClr val="accent1"/>
              </a:buClr>
              <a:buFont typeface="Wingdings" panose="05000000000000000000" pitchFamily="2" charset="2"/>
              <a:buNone/>
            </a:pPr>
            <a:r>
              <a:rPr lang="en-US" altLang="en-US" b="0" i="0"/>
              <a:t>&lt;TITLE&gt;ONLINE SHOPPING&lt;/TITLE&gt;</a:t>
            </a:r>
          </a:p>
          <a:p>
            <a:pPr algn="l" eaLnBrk="1" hangingPunct="1">
              <a:spcBef>
                <a:spcPct val="0"/>
              </a:spcBef>
              <a:buClr>
                <a:schemeClr val="accent1"/>
              </a:buClr>
              <a:buFont typeface="Wingdings" panose="05000000000000000000" pitchFamily="2" charset="2"/>
              <a:buNone/>
            </a:pPr>
            <a:r>
              <a:rPr lang="en-US" altLang="en-US" b="0" i="0"/>
              <a:t>&lt;BODY&gt;</a:t>
            </a:r>
          </a:p>
          <a:p>
            <a:pPr algn="l" eaLnBrk="1" hangingPunct="1">
              <a:spcBef>
                <a:spcPct val="0"/>
              </a:spcBef>
              <a:buClr>
                <a:schemeClr val="accent1"/>
              </a:buClr>
              <a:buFont typeface="Wingdings" panose="05000000000000000000" pitchFamily="2" charset="2"/>
              <a:buNone/>
            </a:pPr>
            <a:r>
              <a:rPr lang="en-US" altLang="en-US" b="0" i="0"/>
              <a:t>&lt;FORM ACTION=</a:t>
            </a:r>
            <a:r>
              <a:rPr lang="en-US" altLang="en-US" i="0"/>
              <a:t>“http://localhost:9080/URLRewitingWorldProject/URLFirstWorld” </a:t>
            </a:r>
            <a:r>
              <a:rPr lang="en-US" altLang="en-US" b="0" i="0"/>
              <a:t>METHOD=“POST”&gt;</a:t>
            </a:r>
          </a:p>
          <a:p>
            <a:pPr algn="l" eaLnBrk="1" hangingPunct="1">
              <a:spcBef>
                <a:spcPct val="0"/>
              </a:spcBef>
              <a:buClr>
                <a:schemeClr val="accent1"/>
              </a:buClr>
              <a:buFont typeface="Wingdings" panose="05000000000000000000" pitchFamily="2" charset="2"/>
              <a:buNone/>
            </a:pPr>
            <a:endParaRPr lang="en-US" altLang="en-US" b="0" i="0"/>
          </a:p>
          <a:p>
            <a:pPr algn="l" eaLnBrk="1" hangingPunct="1">
              <a:spcBef>
                <a:spcPct val="0"/>
              </a:spcBef>
              <a:buClr>
                <a:schemeClr val="accent1"/>
              </a:buClr>
              <a:buFont typeface="Wingdings" panose="05000000000000000000" pitchFamily="2" charset="2"/>
              <a:buNone/>
            </a:pPr>
            <a:r>
              <a:rPr lang="en-US" altLang="en-US" b="0" i="0"/>
              <a:t>UserName &lt;INPUT Type=“Text” Name=“user”&gt;&lt;br&gt;</a:t>
            </a:r>
          </a:p>
          <a:p>
            <a:pPr algn="l" eaLnBrk="1" hangingPunct="1">
              <a:spcBef>
                <a:spcPct val="0"/>
              </a:spcBef>
              <a:buClr>
                <a:schemeClr val="accent1"/>
              </a:buClr>
              <a:buFont typeface="Wingdings" panose="05000000000000000000" pitchFamily="2" charset="2"/>
              <a:buNone/>
            </a:pPr>
            <a:r>
              <a:rPr lang="en-US" altLang="en-US" b="0" i="0"/>
              <a:t>&lt;INPUT Type=Submit value=“Login”&gt;</a:t>
            </a:r>
          </a:p>
          <a:p>
            <a:pPr algn="l" eaLnBrk="1" hangingPunct="1">
              <a:spcBef>
                <a:spcPct val="0"/>
              </a:spcBef>
              <a:buClr>
                <a:schemeClr val="accent1"/>
              </a:buClr>
              <a:buFont typeface="Wingdings" panose="05000000000000000000" pitchFamily="2" charset="2"/>
              <a:buNone/>
            </a:pPr>
            <a:r>
              <a:rPr lang="en-US" altLang="en-US" b="0" i="0"/>
              <a:t>&lt;/FORM&gt;</a:t>
            </a:r>
          </a:p>
          <a:p>
            <a:pPr algn="l" eaLnBrk="1" hangingPunct="1">
              <a:spcBef>
                <a:spcPct val="0"/>
              </a:spcBef>
              <a:buClr>
                <a:schemeClr val="accent1"/>
              </a:buClr>
              <a:buFont typeface="Wingdings" panose="05000000000000000000" pitchFamily="2" charset="2"/>
              <a:buNone/>
            </a:pPr>
            <a:r>
              <a:rPr lang="en-US" altLang="en-US" b="0" i="0"/>
              <a:t>&lt;/BODY&gt;</a:t>
            </a:r>
          </a:p>
          <a:p>
            <a:pPr algn="l" eaLnBrk="1" hangingPunct="1">
              <a:spcBef>
                <a:spcPct val="0"/>
              </a:spcBef>
              <a:buClr>
                <a:schemeClr val="accent1"/>
              </a:buClr>
              <a:buFont typeface="Wingdings" panose="05000000000000000000" pitchFamily="2" charset="2"/>
              <a:buNone/>
            </a:pPr>
            <a:r>
              <a:rPr lang="en-US" altLang="en-US" b="0" i="0"/>
              <a:t>&lt;/HTML&gt;</a:t>
            </a:r>
          </a:p>
        </p:txBody>
      </p:sp>
      <p:sp>
        <p:nvSpPr>
          <p:cNvPr id="17412" name="Rectangle 4">
            <a:extLst>
              <a:ext uri="{FF2B5EF4-FFF2-40B4-BE49-F238E27FC236}">
                <a16:creationId xmlns:a16="http://schemas.microsoft.com/office/drawing/2014/main" id="{38131D82-4F4D-41D8-81F4-5AB003E5E1CA}"/>
              </a:ext>
            </a:extLst>
          </p:cNvPr>
          <p:cNvSpPr>
            <a:spLocks noChangeArrowheads="1"/>
          </p:cNvSpPr>
          <p:nvPr/>
        </p:nvSpPr>
        <p:spPr bwMode="auto">
          <a:xfrm>
            <a:off x="1828800" y="1676400"/>
            <a:ext cx="3276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p:txBody>
      </p:sp>
      <p:sp>
        <p:nvSpPr>
          <p:cNvPr id="17413" name="Slide Number Placeholder 4">
            <a:extLst>
              <a:ext uri="{FF2B5EF4-FFF2-40B4-BE49-F238E27FC236}">
                <a16:creationId xmlns:a16="http://schemas.microsoft.com/office/drawing/2014/main" id="{D9C2810B-3B1E-460E-9579-AB375BA4AB78}"/>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E7629A16-08E4-4D96-9834-193FDC5F3C2E}" type="slidenum">
              <a:rPr lang="en-US" altLang="en-US" sz="1000" i="0">
                <a:solidFill>
                  <a:srgbClr val="FFFFFF"/>
                </a:solidFill>
              </a:rPr>
              <a:pPr algn="l" eaLnBrk="1" hangingPunct="1"/>
              <a:t>86</a:t>
            </a:fld>
            <a:endParaRPr lang="en-US" altLang="en-US" sz="1000" i="0">
              <a:solidFill>
                <a:srgbClr val="FFFFF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a:extLst>
              <a:ext uri="{FF2B5EF4-FFF2-40B4-BE49-F238E27FC236}">
                <a16:creationId xmlns:a16="http://schemas.microsoft.com/office/drawing/2014/main" id="{53B54B0A-F2E4-4A81-B039-1BEFEDE441C7}"/>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a:t>Demonstration on URL Rewriting – URLFirstWorld.java</a:t>
            </a:r>
          </a:p>
        </p:txBody>
      </p:sp>
      <p:sp>
        <p:nvSpPr>
          <p:cNvPr id="18435" name="Text Box 3">
            <a:extLst>
              <a:ext uri="{FF2B5EF4-FFF2-40B4-BE49-F238E27FC236}">
                <a16:creationId xmlns:a16="http://schemas.microsoft.com/office/drawing/2014/main" id="{14ED44E6-B1FF-4F66-94DF-60243D9F97AB}"/>
              </a:ext>
            </a:extLst>
          </p:cNvPr>
          <p:cNvSpPr txBox="1">
            <a:spLocks noChangeArrowheads="1"/>
          </p:cNvSpPr>
          <p:nvPr/>
        </p:nvSpPr>
        <p:spPr bwMode="auto">
          <a:xfrm>
            <a:off x="1752600" y="1676400"/>
            <a:ext cx="8839200" cy="4495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marL="457200" indent="-457200"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accent1"/>
              </a:buClr>
              <a:buFont typeface="Wingdings" panose="05000000000000000000" pitchFamily="2" charset="2"/>
              <a:buNone/>
            </a:pPr>
            <a:r>
              <a:rPr lang="en-US" altLang="en-US" b="0" i="0" dirty="0"/>
              <a:t>package    .</a:t>
            </a:r>
            <a:r>
              <a:rPr lang="en-US" altLang="en-US" b="0" i="0" dirty="0" err="1"/>
              <a:t>sample.session</a:t>
            </a: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import java.io.*;</a:t>
            </a:r>
          </a:p>
          <a:p>
            <a:pPr algn="l" eaLnBrk="1" hangingPunct="1">
              <a:spcBef>
                <a:spcPct val="0"/>
              </a:spcBef>
              <a:buClr>
                <a:schemeClr val="accent1"/>
              </a:buClr>
              <a:buFont typeface="Wingdings" panose="05000000000000000000" pitchFamily="2" charset="2"/>
              <a:buNone/>
            </a:pPr>
            <a:r>
              <a:rPr lang="en-US" altLang="en-US" b="0" i="0" dirty="0"/>
              <a:t>import </a:t>
            </a:r>
            <a:r>
              <a:rPr lang="en-US" altLang="en-US" b="0" i="0" dirty="0" err="1"/>
              <a:t>javax.servlet</a:t>
            </a: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import </a:t>
            </a:r>
            <a:r>
              <a:rPr lang="en-US" altLang="en-US" b="0" i="0" dirty="0" err="1"/>
              <a:t>javax.servlet.http</a:t>
            </a: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public class </a:t>
            </a:r>
            <a:r>
              <a:rPr lang="en-US" altLang="en-US" i="0" dirty="0" err="1"/>
              <a:t>URLFirstWorld</a:t>
            </a:r>
            <a:r>
              <a:rPr lang="en-US" altLang="en-US" b="0" i="0" dirty="0"/>
              <a:t> extends </a:t>
            </a:r>
            <a:r>
              <a:rPr lang="en-US" altLang="en-US" i="0" dirty="0" err="1"/>
              <a:t>HttpServlet</a:t>
            </a:r>
            <a:endParaRPr lang="en-US" altLang="en-US" i="0" dirty="0"/>
          </a:p>
          <a:p>
            <a:pPr algn="l" eaLnBrk="1" hangingPunct="1">
              <a:spcBef>
                <a:spcPct val="0"/>
              </a:spcBef>
              <a:buClr>
                <a:schemeClr val="accent1"/>
              </a:buClr>
              <a:buFont typeface="Wingdings" panose="05000000000000000000" pitchFamily="2" charset="2"/>
              <a:buNone/>
            </a:pP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  public void </a:t>
            </a:r>
            <a:r>
              <a:rPr lang="en-US" altLang="en-US" i="0" dirty="0" err="1"/>
              <a:t>doPost</a:t>
            </a:r>
            <a:r>
              <a:rPr lang="en-US" altLang="en-US" b="0" i="0" dirty="0"/>
              <a:t>(</a:t>
            </a:r>
            <a:r>
              <a:rPr lang="en-US" altLang="en-US" b="0" i="0" dirty="0" err="1"/>
              <a:t>HttpServletRequest</a:t>
            </a:r>
            <a:r>
              <a:rPr lang="en-US" altLang="en-US" b="0" i="0" dirty="0"/>
              <a:t> req, </a:t>
            </a:r>
            <a:r>
              <a:rPr lang="en-US" altLang="en-US" b="0" i="0" dirty="0" err="1"/>
              <a:t>HttpServletResponse</a:t>
            </a:r>
            <a:r>
              <a:rPr lang="en-US" altLang="en-US" b="0" i="0" dirty="0"/>
              <a:t> res)throws </a:t>
            </a:r>
            <a:r>
              <a:rPr lang="en-US" altLang="en-US" b="0" i="0" dirty="0" err="1"/>
              <a:t>IOException</a:t>
            </a:r>
            <a:r>
              <a:rPr lang="en-US" altLang="en-US" b="0" i="0" dirty="0"/>
              <a:t>, </a:t>
            </a:r>
            <a:r>
              <a:rPr lang="en-US" altLang="en-US" b="0" i="0" dirty="0" err="1"/>
              <a:t>ServletException</a:t>
            </a:r>
            <a:endParaRPr lang="en-US" altLang="en-US" b="0" i="0" dirty="0"/>
          </a:p>
          <a:p>
            <a:pPr algn="l" eaLnBrk="1" hangingPunct="1">
              <a:spcBef>
                <a:spcPct val="0"/>
              </a:spcBef>
              <a:buClr>
                <a:schemeClr val="accent1"/>
              </a:buClr>
              <a:buFont typeface="Wingdings" panose="05000000000000000000" pitchFamily="2" charset="2"/>
              <a:buNone/>
            </a:pPr>
            <a:r>
              <a:rPr lang="en-US" altLang="en-US" b="0" i="0" dirty="0"/>
              <a:t>  {</a:t>
            </a:r>
          </a:p>
          <a:p>
            <a:pPr algn="l" eaLnBrk="1" hangingPunct="1">
              <a:spcBef>
                <a:spcPct val="0"/>
              </a:spcBef>
              <a:buClr>
                <a:schemeClr val="accent1"/>
              </a:buClr>
              <a:buFont typeface="Wingdings" panose="05000000000000000000" pitchFamily="2" charset="2"/>
              <a:buNone/>
            </a:pPr>
            <a:r>
              <a:rPr lang="en-US" altLang="en-US" b="0" i="0" dirty="0"/>
              <a:t>     String username = </a:t>
            </a:r>
            <a:r>
              <a:rPr lang="en-US" altLang="en-US" b="0" i="0" dirty="0" err="1"/>
              <a:t>req.getParameter</a:t>
            </a:r>
            <a:r>
              <a:rPr lang="en-US" altLang="en-US" b="0" i="0" dirty="0"/>
              <a:t>(“</a:t>
            </a:r>
            <a:r>
              <a:rPr lang="en-US" altLang="en-US" i="0" dirty="0"/>
              <a:t>user</a:t>
            </a: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     </a:t>
            </a:r>
            <a:r>
              <a:rPr lang="en-US" altLang="en-US" b="0" i="0" dirty="0" err="1"/>
              <a:t>res.setContentType</a:t>
            </a:r>
            <a:r>
              <a:rPr lang="en-US" altLang="en-US" b="0" i="0" dirty="0"/>
              <a:t>(“text/html”);</a:t>
            </a:r>
          </a:p>
          <a:p>
            <a:pPr algn="l" eaLnBrk="1" hangingPunct="1">
              <a:spcBef>
                <a:spcPct val="0"/>
              </a:spcBef>
              <a:buClr>
                <a:schemeClr val="accent1"/>
              </a:buClr>
              <a:buFont typeface="Wingdings" panose="05000000000000000000" pitchFamily="2" charset="2"/>
              <a:buNone/>
            </a:pPr>
            <a:r>
              <a:rPr lang="en-US" altLang="en-US" b="0" i="0" dirty="0"/>
              <a:t>     </a:t>
            </a:r>
            <a:r>
              <a:rPr lang="en-US" altLang="en-US" b="0" i="0" dirty="0" err="1"/>
              <a:t>PrintWriter</a:t>
            </a:r>
            <a:r>
              <a:rPr lang="en-US" altLang="en-US" b="0" i="0" dirty="0"/>
              <a:t> out = </a:t>
            </a:r>
            <a:r>
              <a:rPr lang="en-US" altLang="en-US" b="0" i="0" dirty="0" err="1"/>
              <a:t>res.getWriter</a:t>
            </a: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     </a:t>
            </a:r>
            <a:r>
              <a:rPr lang="en-US" altLang="en-US" b="0" i="0" dirty="0" err="1"/>
              <a:t>out.println</a:t>
            </a:r>
            <a:r>
              <a:rPr lang="en-US" altLang="en-US" b="0" i="0" dirty="0"/>
              <a:t>(“Hello! &lt;a </a:t>
            </a:r>
            <a:r>
              <a:rPr lang="en-US" altLang="en-US" b="0" i="0" dirty="0" err="1"/>
              <a:t>href</a:t>
            </a:r>
            <a:r>
              <a:rPr lang="en-US" altLang="en-US" b="0" i="0" dirty="0"/>
              <a:t>=http://localhost:9080/</a:t>
            </a:r>
            <a:r>
              <a:rPr lang="en-US" altLang="en-US" b="0" i="0" dirty="0" err="1"/>
              <a:t>URLRewitingWorldProject</a:t>
            </a:r>
            <a:r>
              <a:rPr lang="en-US" altLang="en-US" b="0" i="0" dirty="0"/>
              <a:t>/</a:t>
            </a:r>
            <a:r>
              <a:rPr lang="en-US" altLang="en-US" b="0" i="0" dirty="0" err="1"/>
              <a:t>URLSecondWorld?uname</a:t>
            </a:r>
            <a:r>
              <a:rPr lang="en-US" altLang="en-US" b="0" i="0" dirty="0"/>
              <a:t>=“+username+”&gt; Click Here &lt;/a&gt; to proceed”);	</a:t>
            </a:r>
          </a:p>
          <a:p>
            <a:pPr algn="l" eaLnBrk="1" hangingPunct="1">
              <a:spcBef>
                <a:spcPct val="0"/>
              </a:spcBef>
              <a:buClr>
                <a:schemeClr val="accent1"/>
              </a:buClr>
              <a:buFont typeface="Wingdings" panose="05000000000000000000" pitchFamily="2" charset="2"/>
              <a:buNone/>
            </a:pPr>
            <a:r>
              <a:rPr lang="en-US" altLang="en-US" b="0" i="0" dirty="0"/>
              <a:t> }// </a:t>
            </a:r>
            <a:r>
              <a:rPr lang="en-US" altLang="en-US" b="0" dirty="0"/>
              <a:t>end of </a:t>
            </a:r>
            <a:r>
              <a:rPr lang="en-US" altLang="en-US" b="0" dirty="0" err="1"/>
              <a:t>doPost</a:t>
            </a:r>
            <a:r>
              <a:rPr lang="en-US" altLang="en-US" b="0" dirty="0"/>
              <a:t>() method</a:t>
            </a:r>
            <a:endParaRPr lang="en-US" altLang="en-US" b="0" i="0" dirty="0"/>
          </a:p>
          <a:p>
            <a:pPr algn="l" eaLnBrk="1" hangingPunct="1">
              <a:spcBef>
                <a:spcPct val="0"/>
              </a:spcBef>
              <a:buClr>
                <a:schemeClr val="accent1"/>
              </a:buClr>
              <a:buFont typeface="Wingdings" panose="05000000000000000000" pitchFamily="2" charset="2"/>
              <a:buNone/>
            </a:pPr>
            <a:r>
              <a:rPr lang="en-US" altLang="en-US" b="0" i="0" dirty="0"/>
              <a:t>}// </a:t>
            </a:r>
            <a:r>
              <a:rPr lang="en-US" altLang="en-US" b="0" dirty="0"/>
              <a:t>end of </a:t>
            </a:r>
            <a:r>
              <a:rPr lang="en-US" altLang="en-US" b="0" dirty="0" err="1"/>
              <a:t>URLFirstWorld</a:t>
            </a:r>
            <a:r>
              <a:rPr lang="en-US" altLang="en-US" b="0" dirty="0"/>
              <a:t> class</a:t>
            </a:r>
            <a:endParaRPr lang="en-US" altLang="en-US" b="0" i="0" dirty="0"/>
          </a:p>
          <a:p>
            <a:pPr algn="l" eaLnBrk="1" hangingPunct="1">
              <a:spcBef>
                <a:spcPct val="0"/>
              </a:spcBef>
              <a:buClr>
                <a:schemeClr val="accent1"/>
              </a:buClr>
              <a:buFont typeface="Wingdings" panose="05000000000000000000" pitchFamily="2" charset="2"/>
              <a:buNone/>
            </a:pPr>
            <a:endParaRPr lang="en-US" altLang="en-US" b="0" i="0" dirty="0"/>
          </a:p>
          <a:p>
            <a:pPr algn="l" eaLnBrk="1" hangingPunct="1">
              <a:spcBef>
                <a:spcPct val="0"/>
              </a:spcBef>
              <a:buClr>
                <a:schemeClr val="accent1"/>
              </a:buClr>
              <a:buFont typeface="Wingdings" panose="05000000000000000000" pitchFamily="2" charset="2"/>
              <a:buNone/>
            </a:pPr>
            <a:endParaRPr lang="en-US" altLang="en-US" i="0" dirty="0"/>
          </a:p>
        </p:txBody>
      </p:sp>
      <p:sp>
        <p:nvSpPr>
          <p:cNvPr id="18436" name="Slide Number Placeholder 3">
            <a:extLst>
              <a:ext uri="{FF2B5EF4-FFF2-40B4-BE49-F238E27FC236}">
                <a16:creationId xmlns:a16="http://schemas.microsoft.com/office/drawing/2014/main" id="{E7CEB0E1-A38A-4525-BA2C-B5EF1B03416F}"/>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ABAF91B7-AF94-4162-AFAB-75CA2E43669E}" type="slidenum">
              <a:rPr lang="en-US" altLang="en-US" sz="1000" i="0">
                <a:solidFill>
                  <a:srgbClr val="FFFFFF"/>
                </a:solidFill>
              </a:rPr>
              <a:pPr algn="l" eaLnBrk="1" hangingPunct="1"/>
              <a:t>87</a:t>
            </a:fld>
            <a:endParaRPr lang="en-US" altLang="en-US" sz="1000" i="0">
              <a:solidFill>
                <a:srgbClr val="FFFFFF"/>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a:extLst>
              <a:ext uri="{FF2B5EF4-FFF2-40B4-BE49-F238E27FC236}">
                <a16:creationId xmlns:a16="http://schemas.microsoft.com/office/drawing/2014/main" id="{61FF5077-210D-4A43-9A07-80E6000DB553}"/>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a:t>Demonstration on URL Rewriting – URLFirstWorld.java</a:t>
            </a:r>
          </a:p>
        </p:txBody>
      </p:sp>
      <p:pic>
        <p:nvPicPr>
          <p:cNvPr id="19459" name="Picture 3">
            <a:extLst>
              <a:ext uri="{FF2B5EF4-FFF2-40B4-BE49-F238E27FC236}">
                <a16:creationId xmlns:a16="http://schemas.microsoft.com/office/drawing/2014/main" id="{5F3958F6-EAA2-4600-B1A6-908BDC7A05F2}"/>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524000" y="1600200"/>
            <a:ext cx="9144000" cy="4876800"/>
          </a:xfrm>
          <a:noFill/>
        </p:spPr>
      </p:pic>
      <p:sp>
        <p:nvSpPr>
          <p:cNvPr id="19460" name="Text Box 4">
            <a:extLst>
              <a:ext uri="{FF2B5EF4-FFF2-40B4-BE49-F238E27FC236}">
                <a16:creationId xmlns:a16="http://schemas.microsoft.com/office/drawing/2014/main" id="{33737440-F6DA-44A5-A96D-366AD4F57222}"/>
              </a:ext>
            </a:extLst>
          </p:cNvPr>
          <p:cNvSpPr txBox="1">
            <a:spLocks noChangeArrowheads="1"/>
          </p:cNvSpPr>
          <p:nvPr/>
        </p:nvSpPr>
        <p:spPr bwMode="auto">
          <a:xfrm>
            <a:off x="2819400" y="2590800"/>
            <a:ext cx="6477000" cy="2286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sz="1600" b="0" i="0"/>
              <a:t>http://localhost:8080/URLRewritingWorldProject/URLFirstWorld</a:t>
            </a:r>
          </a:p>
        </p:txBody>
      </p:sp>
      <p:sp>
        <p:nvSpPr>
          <p:cNvPr id="19461" name="Slide Number Placeholder 4">
            <a:extLst>
              <a:ext uri="{FF2B5EF4-FFF2-40B4-BE49-F238E27FC236}">
                <a16:creationId xmlns:a16="http://schemas.microsoft.com/office/drawing/2014/main" id="{750A644B-9422-4919-80F8-BD30CC1A12DF}"/>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9A0C7010-E494-49A0-A96D-8E0CA8A267F4}" type="slidenum">
              <a:rPr lang="en-US" altLang="en-US" sz="1000" i="0">
                <a:solidFill>
                  <a:srgbClr val="FFFFFF"/>
                </a:solidFill>
              </a:rPr>
              <a:pPr algn="l" eaLnBrk="1" hangingPunct="1"/>
              <a:t>88</a:t>
            </a:fld>
            <a:endParaRPr lang="en-US" altLang="en-US" sz="1000" i="0">
              <a:solidFill>
                <a:srgbClr val="FFFFF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BE8D5476-06C1-4CB3-A35E-F46BB3AD5E8C}"/>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sz="2400"/>
              <a:t>Demonstration on URL Rewriting – URLSecondWorld.java</a:t>
            </a:r>
          </a:p>
        </p:txBody>
      </p:sp>
      <p:sp>
        <p:nvSpPr>
          <p:cNvPr id="20483" name="Text Box 3">
            <a:extLst>
              <a:ext uri="{FF2B5EF4-FFF2-40B4-BE49-F238E27FC236}">
                <a16:creationId xmlns:a16="http://schemas.microsoft.com/office/drawing/2014/main" id="{C41378A5-210A-4CFB-AFAC-ED795AC2403E}"/>
              </a:ext>
            </a:extLst>
          </p:cNvPr>
          <p:cNvSpPr txBox="1">
            <a:spLocks noChangeArrowheads="1"/>
          </p:cNvSpPr>
          <p:nvPr/>
        </p:nvSpPr>
        <p:spPr bwMode="auto">
          <a:xfrm>
            <a:off x="1752600" y="1676400"/>
            <a:ext cx="8839200" cy="4495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marL="457200" indent="-457200"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buClr>
                <a:schemeClr val="accent1"/>
              </a:buClr>
              <a:buFont typeface="Wingdings" panose="05000000000000000000" pitchFamily="2" charset="2"/>
              <a:buNone/>
            </a:pPr>
            <a:r>
              <a:rPr lang="en-US" altLang="en-US" b="0" i="0" dirty="0"/>
              <a:t>package    .</a:t>
            </a:r>
            <a:r>
              <a:rPr lang="en-US" altLang="en-US" b="0" i="0" dirty="0" err="1"/>
              <a:t>sample.session</a:t>
            </a: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import java.io.*;</a:t>
            </a:r>
          </a:p>
          <a:p>
            <a:pPr algn="l" eaLnBrk="1" hangingPunct="1">
              <a:spcBef>
                <a:spcPct val="0"/>
              </a:spcBef>
              <a:buClr>
                <a:schemeClr val="accent1"/>
              </a:buClr>
              <a:buFont typeface="Wingdings" panose="05000000000000000000" pitchFamily="2" charset="2"/>
              <a:buNone/>
            </a:pPr>
            <a:r>
              <a:rPr lang="en-US" altLang="en-US" b="0" i="0" dirty="0"/>
              <a:t>import </a:t>
            </a:r>
            <a:r>
              <a:rPr lang="en-US" altLang="en-US" b="0" i="0" dirty="0" err="1"/>
              <a:t>javax.servlet</a:t>
            </a: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import </a:t>
            </a:r>
            <a:r>
              <a:rPr lang="en-US" altLang="en-US" b="0" i="0" dirty="0" err="1"/>
              <a:t>javax.servlet.http</a:t>
            </a: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public class </a:t>
            </a:r>
            <a:r>
              <a:rPr lang="en-US" altLang="en-US" i="0" dirty="0" err="1"/>
              <a:t>URLSecondWorld</a:t>
            </a:r>
            <a:r>
              <a:rPr lang="en-US" altLang="en-US" b="0" i="0" dirty="0"/>
              <a:t> extends </a:t>
            </a:r>
            <a:r>
              <a:rPr lang="en-US" altLang="en-US" i="0" dirty="0" err="1"/>
              <a:t>HttpServlet</a:t>
            </a:r>
            <a:endParaRPr lang="en-US" altLang="en-US" i="0" dirty="0"/>
          </a:p>
          <a:p>
            <a:pPr algn="l" eaLnBrk="1" hangingPunct="1">
              <a:spcBef>
                <a:spcPct val="0"/>
              </a:spcBef>
              <a:buClr>
                <a:schemeClr val="accent1"/>
              </a:buClr>
              <a:buFont typeface="Wingdings" panose="05000000000000000000" pitchFamily="2" charset="2"/>
              <a:buNone/>
            </a:pP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  public void </a:t>
            </a:r>
            <a:r>
              <a:rPr lang="en-US" altLang="en-US" i="0" dirty="0" err="1"/>
              <a:t>doPost</a:t>
            </a:r>
            <a:r>
              <a:rPr lang="en-US" altLang="en-US" b="0" i="0" dirty="0"/>
              <a:t>(</a:t>
            </a:r>
            <a:r>
              <a:rPr lang="en-US" altLang="en-US" b="0" i="0" dirty="0" err="1"/>
              <a:t>HttpServletRequest</a:t>
            </a:r>
            <a:r>
              <a:rPr lang="en-US" altLang="en-US" b="0" i="0" dirty="0"/>
              <a:t> req, </a:t>
            </a:r>
            <a:r>
              <a:rPr lang="en-US" altLang="en-US" b="0" i="0" dirty="0" err="1"/>
              <a:t>HttpServletResponse</a:t>
            </a:r>
            <a:r>
              <a:rPr lang="en-US" altLang="en-US" b="0" i="0" dirty="0"/>
              <a:t> res)throws </a:t>
            </a:r>
            <a:r>
              <a:rPr lang="en-US" altLang="en-US" b="0" i="0" dirty="0" err="1"/>
              <a:t>IOException</a:t>
            </a:r>
            <a:r>
              <a:rPr lang="en-US" altLang="en-US" b="0" i="0" dirty="0"/>
              <a:t>, </a:t>
            </a:r>
            <a:r>
              <a:rPr lang="en-US" altLang="en-US" b="0" i="0" dirty="0" err="1"/>
              <a:t>ServletException</a:t>
            </a:r>
            <a:endParaRPr lang="en-US" altLang="en-US" b="0" i="0" dirty="0"/>
          </a:p>
          <a:p>
            <a:pPr algn="l" eaLnBrk="1" hangingPunct="1">
              <a:spcBef>
                <a:spcPct val="0"/>
              </a:spcBef>
              <a:buClr>
                <a:schemeClr val="accent1"/>
              </a:buClr>
              <a:buFont typeface="Wingdings" panose="05000000000000000000" pitchFamily="2" charset="2"/>
              <a:buNone/>
            </a:pPr>
            <a:r>
              <a:rPr lang="en-US" altLang="en-US" b="0" i="0" dirty="0"/>
              <a:t>  {</a:t>
            </a:r>
          </a:p>
          <a:p>
            <a:pPr algn="l" eaLnBrk="1" hangingPunct="1">
              <a:spcBef>
                <a:spcPct val="0"/>
              </a:spcBef>
              <a:buClr>
                <a:schemeClr val="accent1"/>
              </a:buClr>
              <a:buFont typeface="Wingdings" panose="05000000000000000000" pitchFamily="2" charset="2"/>
              <a:buNone/>
            </a:pPr>
            <a:r>
              <a:rPr lang="en-US" altLang="en-US" b="0" i="0" dirty="0"/>
              <a:t>     String username = </a:t>
            </a:r>
            <a:r>
              <a:rPr lang="en-US" altLang="en-US" b="0" i="0" dirty="0" err="1"/>
              <a:t>req.getParameter</a:t>
            </a:r>
            <a:r>
              <a:rPr lang="en-US" altLang="en-US" b="0" i="0" dirty="0"/>
              <a:t>(“</a:t>
            </a:r>
            <a:r>
              <a:rPr lang="en-US" altLang="en-US" i="0" dirty="0" err="1"/>
              <a:t>uname</a:t>
            </a: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     </a:t>
            </a:r>
            <a:r>
              <a:rPr lang="en-US" altLang="en-US" b="0" i="0" dirty="0" err="1"/>
              <a:t>res.setContentType</a:t>
            </a:r>
            <a:r>
              <a:rPr lang="en-US" altLang="en-US" b="0" i="0" dirty="0"/>
              <a:t>(“text/html”);</a:t>
            </a:r>
          </a:p>
          <a:p>
            <a:pPr algn="l" eaLnBrk="1" hangingPunct="1">
              <a:spcBef>
                <a:spcPct val="0"/>
              </a:spcBef>
              <a:buClr>
                <a:schemeClr val="accent1"/>
              </a:buClr>
              <a:buFont typeface="Wingdings" panose="05000000000000000000" pitchFamily="2" charset="2"/>
              <a:buNone/>
            </a:pPr>
            <a:r>
              <a:rPr lang="en-US" altLang="en-US" b="0" i="0" dirty="0"/>
              <a:t>     </a:t>
            </a:r>
            <a:r>
              <a:rPr lang="en-US" altLang="en-US" b="0" i="0" dirty="0" err="1"/>
              <a:t>PrintWriter</a:t>
            </a:r>
            <a:r>
              <a:rPr lang="en-US" altLang="en-US" b="0" i="0" dirty="0"/>
              <a:t> out = </a:t>
            </a:r>
            <a:r>
              <a:rPr lang="en-US" altLang="en-US" b="0" i="0" dirty="0" err="1"/>
              <a:t>res.getWriter</a:t>
            </a:r>
            <a:r>
              <a:rPr lang="en-US" altLang="en-US" b="0" i="0" dirty="0"/>
              <a:t>();</a:t>
            </a:r>
          </a:p>
          <a:p>
            <a:pPr algn="l" eaLnBrk="1" hangingPunct="1">
              <a:spcBef>
                <a:spcPct val="0"/>
              </a:spcBef>
              <a:buClr>
                <a:schemeClr val="accent1"/>
              </a:buClr>
              <a:buFont typeface="Wingdings" panose="05000000000000000000" pitchFamily="2" charset="2"/>
              <a:buNone/>
            </a:pPr>
            <a:r>
              <a:rPr lang="en-US" altLang="en-US" b="0" i="0" dirty="0"/>
              <a:t>     </a:t>
            </a:r>
            <a:r>
              <a:rPr lang="en-US" altLang="en-US" b="0" i="0" dirty="0" err="1"/>
              <a:t>out.println</a:t>
            </a:r>
            <a:r>
              <a:rPr lang="en-US" altLang="en-US" b="0" i="0" dirty="0"/>
              <a:t>(“Hello! ”+username);	</a:t>
            </a:r>
          </a:p>
          <a:p>
            <a:pPr algn="l" eaLnBrk="1" hangingPunct="1">
              <a:spcBef>
                <a:spcPct val="0"/>
              </a:spcBef>
              <a:buClr>
                <a:schemeClr val="accent1"/>
              </a:buClr>
              <a:buFont typeface="Wingdings" panose="05000000000000000000" pitchFamily="2" charset="2"/>
              <a:buNone/>
            </a:pPr>
            <a:r>
              <a:rPr lang="en-US" altLang="en-US" b="0" i="0" dirty="0"/>
              <a:t> }// </a:t>
            </a:r>
            <a:r>
              <a:rPr lang="en-US" altLang="en-US" b="0" dirty="0"/>
              <a:t>end of </a:t>
            </a:r>
            <a:r>
              <a:rPr lang="en-US" altLang="en-US" b="0" dirty="0" err="1"/>
              <a:t>doPost</a:t>
            </a:r>
            <a:r>
              <a:rPr lang="en-US" altLang="en-US" b="0" dirty="0"/>
              <a:t>() method</a:t>
            </a:r>
            <a:endParaRPr lang="en-US" altLang="en-US" b="0" i="0" dirty="0"/>
          </a:p>
          <a:p>
            <a:pPr algn="l" eaLnBrk="1" hangingPunct="1">
              <a:spcBef>
                <a:spcPct val="0"/>
              </a:spcBef>
              <a:buClr>
                <a:schemeClr val="accent1"/>
              </a:buClr>
              <a:buFont typeface="Wingdings" panose="05000000000000000000" pitchFamily="2" charset="2"/>
              <a:buNone/>
            </a:pPr>
            <a:r>
              <a:rPr lang="en-US" altLang="en-US" b="0" i="0" dirty="0"/>
              <a:t>}// </a:t>
            </a:r>
            <a:r>
              <a:rPr lang="en-US" altLang="en-US" b="0" dirty="0"/>
              <a:t>end of </a:t>
            </a:r>
            <a:r>
              <a:rPr lang="en-US" altLang="en-US" b="0" dirty="0" err="1"/>
              <a:t>URLSecondWorld</a:t>
            </a:r>
            <a:r>
              <a:rPr lang="en-US" altLang="en-US" b="0" dirty="0"/>
              <a:t> class</a:t>
            </a:r>
            <a:endParaRPr lang="en-US" altLang="en-US" b="0" i="0" dirty="0"/>
          </a:p>
          <a:p>
            <a:pPr algn="l" eaLnBrk="1" hangingPunct="1">
              <a:spcBef>
                <a:spcPct val="0"/>
              </a:spcBef>
              <a:buClr>
                <a:schemeClr val="accent1"/>
              </a:buClr>
              <a:buFont typeface="Wingdings" panose="05000000000000000000" pitchFamily="2" charset="2"/>
              <a:buNone/>
            </a:pPr>
            <a:endParaRPr lang="en-US" altLang="en-US" b="0" i="0" dirty="0"/>
          </a:p>
          <a:p>
            <a:pPr algn="l" eaLnBrk="1" hangingPunct="1">
              <a:spcBef>
                <a:spcPct val="0"/>
              </a:spcBef>
              <a:buClr>
                <a:schemeClr val="accent1"/>
              </a:buClr>
              <a:buFont typeface="Wingdings" panose="05000000000000000000" pitchFamily="2" charset="2"/>
              <a:buNone/>
            </a:pPr>
            <a:endParaRPr lang="en-US" altLang="en-US" i="0" dirty="0"/>
          </a:p>
        </p:txBody>
      </p:sp>
      <p:sp>
        <p:nvSpPr>
          <p:cNvPr id="20484" name="Slide Number Placeholder 3">
            <a:extLst>
              <a:ext uri="{FF2B5EF4-FFF2-40B4-BE49-F238E27FC236}">
                <a16:creationId xmlns:a16="http://schemas.microsoft.com/office/drawing/2014/main" id="{D54A71AF-9BA6-4CD1-A9D1-835686097263}"/>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81599930-2AC7-4F74-9757-2E1EF4544267}" type="slidenum">
              <a:rPr lang="en-US" altLang="en-US" sz="1000" i="0">
                <a:solidFill>
                  <a:srgbClr val="FFFFFF"/>
                </a:solidFill>
              </a:rPr>
              <a:pPr algn="l" eaLnBrk="1" hangingPunct="1"/>
              <a:t>89</a:t>
            </a:fld>
            <a:endParaRPr lang="en-US" altLang="en-US" sz="1000" i="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51406FE-F458-4A38-839B-D85BF93E3307}"/>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a:t>J2EE Overview</a:t>
            </a:r>
          </a:p>
        </p:txBody>
      </p:sp>
      <p:sp>
        <p:nvSpPr>
          <p:cNvPr id="9219" name="Rectangle 3">
            <a:extLst>
              <a:ext uri="{FF2B5EF4-FFF2-40B4-BE49-F238E27FC236}">
                <a16:creationId xmlns:a16="http://schemas.microsoft.com/office/drawing/2014/main" id="{8101EDD2-A129-4000-8166-134328CF272D}"/>
              </a:ext>
            </a:extLst>
          </p:cNvPr>
          <p:cNvSpPr>
            <a:spLocks noGrp="1" noChangeArrowheads="1"/>
          </p:cNvSpPr>
          <p:nvPr>
            <p:ph type="body" idx="1"/>
          </p:nvPr>
        </p:nvSpPr>
        <p:spPr/>
        <p:txBody>
          <a:bodyPr/>
          <a:lstStyle/>
          <a:p>
            <a:r>
              <a:rPr lang="en-US" altLang="en-US" b="1"/>
              <a:t>Open and Standard Solution</a:t>
            </a:r>
          </a:p>
          <a:p>
            <a:pPr lvl="1"/>
            <a:r>
              <a:rPr lang="en-US" altLang="en-US" sz="1800"/>
              <a:t>Use "component and container" model in which container provides system services in a well-defined and as industry standard.</a:t>
            </a:r>
          </a:p>
          <a:p>
            <a:pPr lvl="1"/>
            <a:r>
              <a:rPr lang="en-US" altLang="en-US" sz="1800"/>
              <a:t> J2EE is that standard that also provides portability of code because it is based on Java technology and standard-based Java programming APIs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9879CA24-5A71-45E5-B2F7-1D309436C1DB}"/>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1909" t="18918" r="3442" b="24451"/>
          <a:stretch>
            <a:fillRect/>
          </a:stretch>
        </p:blipFill>
        <p:spPr>
          <a:xfrm>
            <a:off x="1676400" y="1676400"/>
            <a:ext cx="8991600" cy="4800600"/>
          </a:xfrm>
          <a:noFill/>
        </p:spPr>
      </p:pic>
      <p:sp>
        <p:nvSpPr>
          <p:cNvPr id="338947" name="Rectangle 3">
            <a:extLst>
              <a:ext uri="{FF2B5EF4-FFF2-40B4-BE49-F238E27FC236}">
                <a16:creationId xmlns:a16="http://schemas.microsoft.com/office/drawing/2014/main" id="{7B90ABEB-E9F5-440C-BA0C-739CAD914252}"/>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a:t>Session Management in Servlets: Using HttpSession</a:t>
            </a:r>
          </a:p>
        </p:txBody>
      </p:sp>
      <p:sp>
        <p:nvSpPr>
          <p:cNvPr id="21508" name="Text Box 4">
            <a:extLst>
              <a:ext uri="{FF2B5EF4-FFF2-40B4-BE49-F238E27FC236}">
                <a16:creationId xmlns:a16="http://schemas.microsoft.com/office/drawing/2014/main" id="{C4CE5EA4-1771-4176-9C8C-DBCA02D686B4}"/>
              </a:ext>
            </a:extLst>
          </p:cNvPr>
          <p:cNvSpPr txBox="1">
            <a:spLocks noChangeArrowheads="1"/>
          </p:cNvSpPr>
          <p:nvPr/>
        </p:nvSpPr>
        <p:spPr bwMode="auto">
          <a:xfrm>
            <a:off x="1676400" y="1752600"/>
            <a:ext cx="3276600" cy="2209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b="0" i="0"/>
              <a:t>Java Servlets can maintain session information by using a built-in session tracking mechanism that provides objects that represent a user’s session.</a:t>
            </a:r>
            <a:endParaRPr lang="en-US" altLang="en-US" i="0"/>
          </a:p>
        </p:txBody>
      </p:sp>
      <p:sp>
        <p:nvSpPr>
          <p:cNvPr id="21509" name="Rectangle 5">
            <a:extLst>
              <a:ext uri="{FF2B5EF4-FFF2-40B4-BE49-F238E27FC236}">
                <a16:creationId xmlns:a16="http://schemas.microsoft.com/office/drawing/2014/main" id="{A2398ADF-85B3-4B6D-BCF4-6F9E4C22302B}"/>
              </a:ext>
            </a:extLst>
          </p:cNvPr>
          <p:cNvSpPr>
            <a:spLocks noChangeArrowheads="1"/>
          </p:cNvSpPr>
          <p:nvPr/>
        </p:nvSpPr>
        <p:spPr bwMode="auto">
          <a:xfrm>
            <a:off x="9372600" y="3505200"/>
            <a:ext cx="762000" cy="914400"/>
          </a:xfrm>
          <a:prstGeom prst="rect">
            <a:avLst/>
          </a:prstGeom>
          <a:noFill/>
          <a:ln w="57150">
            <a:solidFill>
              <a:srgbClr val="DCF6F5"/>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p:txBody>
      </p:sp>
      <p:sp>
        <p:nvSpPr>
          <p:cNvPr id="21510" name="Oval 6">
            <a:extLst>
              <a:ext uri="{FF2B5EF4-FFF2-40B4-BE49-F238E27FC236}">
                <a16:creationId xmlns:a16="http://schemas.microsoft.com/office/drawing/2014/main" id="{F5C27A26-6642-4640-9566-AD1D0A87C503}"/>
              </a:ext>
            </a:extLst>
          </p:cNvPr>
          <p:cNvSpPr>
            <a:spLocks noChangeArrowheads="1"/>
          </p:cNvSpPr>
          <p:nvPr/>
        </p:nvSpPr>
        <p:spPr bwMode="auto">
          <a:xfrm>
            <a:off x="9372600" y="3962400"/>
            <a:ext cx="762000" cy="457200"/>
          </a:xfrm>
          <a:prstGeom prst="ellipse">
            <a:avLst/>
          </a:prstGeom>
          <a:noFill/>
          <a:ln w="28575">
            <a:solidFill>
              <a:srgbClr val="FFFF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p:txBody>
      </p:sp>
      <p:sp>
        <p:nvSpPr>
          <p:cNvPr id="21511" name="Slide Number Placeholder 6">
            <a:extLst>
              <a:ext uri="{FF2B5EF4-FFF2-40B4-BE49-F238E27FC236}">
                <a16:creationId xmlns:a16="http://schemas.microsoft.com/office/drawing/2014/main" id="{EABD9FB6-8CD6-48BA-AC30-23F499B42715}"/>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CBAA515E-2204-43D5-902C-B910CA91D7C1}" type="slidenum">
              <a:rPr lang="en-US" altLang="en-US" sz="1000" i="0">
                <a:solidFill>
                  <a:srgbClr val="FFFFFF"/>
                </a:solidFill>
              </a:rPr>
              <a:pPr algn="l" eaLnBrk="1" hangingPunct="1"/>
              <a:t>90</a:t>
            </a:fld>
            <a:endParaRPr lang="en-US" altLang="en-US" sz="1000" i="0">
              <a:solidFill>
                <a:srgbClr val="FFFFF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62C50420-A8D1-4D21-BFCC-37CA02774152}"/>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3412" t="18918" r="3442" b="24451"/>
          <a:stretch>
            <a:fillRect/>
          </a:stretch>
        </p:blipFill>
        <p:spPr>
          <a:xfrm>
            <a:off x="1828800" y="1676400"/>
            <a:ext cx="8839200" cy="4800600"/>
          </a:xfrm>
          <a:noFill/>
        </p:spPr>
      </p:pic>
      <p:sp>
        <p:nvSpPr>
          <p:cNvPr id="342019" name="Rectangle 3">
            <a:extLst>
              <a:ext uri="{FF2B5EF4-FFF2-40B4-BE49-F238E27FC236}">
                <a16:creationId xmlns:a16="http://schemas.microsoft.com/office/drawing/2014/main" id="{E9330D48-732D-4905-BF17-A1A5DEA137A0}"/>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sz="2400"/>
              <a:t>Session Management in Servlets: Using HttpSession (Contd.)</a:t>
            </a:r>
          </a:p>
        </p:txBody>
      </p:sp>
      <p:sp>
        <p:nvSpPr>
          <p:cNvPr id="22532" name="Rectangle 4">
            <a:extLst>
              <a:ext uri="{FF2B5EF4-FFF2-40B4-BE49-F238E27FC236}">
                <a16:creationId xmlns:a16="http://schemas.microsoft.com/office/drawing/2014/main" id="{4D56109C-B462-4636-A0E8-6A5BE33E41F6}"/>
              </a:ext>
            </a:extLst>
          </p:cNvPr>
          <p:cNvSpPr>
            <a:spLocks noChangeArrowheads="1"/>
          </p:cNvSpPr>
          <p:nvPr/>
        </p:nvSpPr>
        <p:spPr bwMode="auto">
          <a:xfrm>
            <a:off x="1752600" y="1752600"/>
            <a:ext cx="3352800" cy="2057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p:txBody>
      </p:sp>
      <p:sp>
        <p:nvSpPr>
          <p:cNvPr id="22533" name="AutoShape 5">
            <a:extLst>
              <a:ext uri="{FF2B5EF4-FFF2-40B4-BE49-F238E27FC236}">
                <a16:creationId xmlns:a16="http://schemas.microsoft.com/office/drawing/2014/main" id="{3CBD16B3-8E9E-4448-8AFB-173CB4CB6DA1}"/>
              </a:ext>
            </a:extLst>
          </p:cNvPr>
          <p:cNvSpPr>
            <a:spLocks noChangeArrowheads="1"/>
          </p:cNvSpPr>
          <p:nvPr/>
        </p:nvSpPr>
        <p:spPr bwMode="auto">
          <a:xfrm>
            <a:off x="1600200" y="1600200"/>
            <a:ext cx="3733800" cy="2590800"/>
          </a:xfrm>
          <a:prstGeom prst="cloudCallout">
            <a:avLst>
              <a:gd name="adj1" fmla="val -1065"/>
              <a:gd name="adj2" fmla="val 64463"/>
            </a:avLst>
          </a:prstGeom>
          <a:solidFill>
            <a:schemeClr val="bg1"/>
          </a:solidFill>
          <a:ln w="12700">
            <a:solidFill>
              <a:schemeClr val="tx1"/>
            </a:solidFill>
            <a:round/>
            <a:headEnd type="none" w="sm" len="sm"/>
            <a:tailEnd type="none" w="sm" len="sm"/>
          </a:ln>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b="0" i="0"/>
              <a:t>How To Manage multiple client Access to the Servlet?</a:t>
            </a:r>
            <a:endParaRPr lang="en-US" altLang="en-US" sz="2000" i="0"/>
          </a:p>
        </p:txBody>
      </p:sp>
      <p:sp>
        <p:nvSpPr>
          <p:cNvPr id="22534" name="Text Box 6">
            <a:extLst>
              <a:ext uri="{FF2B5EF4-FFF2-40B4-BE49-F238E27FC236}">
                <a16:creationId xmlns:a16="http://schemas.microsoft.com/office/drawing/2014/main" id="{C448FB9A-55DA-4B45-AF2B-41985D85C01F}"/>
              </a:ext>
            </a:extLst>
          </p:cNvPr>
          <p:cNvSpPr txBox="1">
            <a:spLocks noChangeArrowheads="1"/>
          </p:cNvSpPr>
          <p:nvPr/>
        </p:nvSpPr>
        <p:spPr bwMode="auto">
          <a:xfrm>
            <a:off x="1752600" y="4662488"/>
            <a:ext cx="2667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b="0" i="0"/>
              <a:t>Obtain an </a:t>
            </a:r>
            <a:r>
              <a:rPr lang="en-US" altLang="en-US" i="0"/>
              <a:t>HttpSession </a:t>
            </a:r>
            <a:r>
              <a:rPr lang="en-US" altLang="en-US" b="0" i="0"/>
              <a:t>object for each client and store this object on the server</a:t>
            </a:r>
          </a:p>
        </p:txBody>
      </p:sp>
      <p:sp>
        <p:nvSpPr>
          <p:cNvPr id="22535" name="Slide Number Placeholder 6">
            <a:extLst>
              <a:ext uri="{FF2B5EF4-FFF2-40B4-BE49-F238E27FC236}">
                <a16:creationId xmlns:a16="http://schemas.microsoft.com/office/drawing/2014/main" id="{3B95BFE9-33A2-4FEA-A577-28A6CF48B247}"/>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9EDBDE7B-B8C8-41BC-8A84-07AD14BCA2D0}" type="slidenum">
              <a:rPr lang="en-US" altLang="en-US" sz="1000" i="0">
                <a:solidFill>
                  <a:srgbClr val="FFFFFF"/>
                </a:solidFill>
              </a:rPr>
              <a:pPr algn="l" eaLnBrk="1" hangingPunct="1"/>
              <a:t>91</a:t>
            </a:fld>
            <a:endParaRPr lang="en-US" altLang="en-US" sz="1000" i="0">
              <a:solidFill>
                <a:srgbClr val="FFFFF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018A724E-482C-4E77-B87C-137EC39C64A9}"/>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3412" t="18918" r="3442" b="24451"/>
          <a:stretch>
            <a:fillRect/>
          </a:stretch>
        </p:blipFill>
        <p:spPr>
          <a:xfrm>
            <a:off x="1752600" y="1676400"/>
            <a:ext cx="8915400" cy="4800600"/>
          </a:xfrm>
          <a:noFill/>
        </p:spPr>
      </p:pic>
      <p:sp>
        <p:nvSpPr>
          <p:cNvPr id="23555" name="Text Box 3">
            <a:extLst>
              <a:ext uri="{FF2B5EF4-FFF2-40B4-BE49-F238E27FC236}">
                <a16:creationId xmlns:a16="http://schemas.microsoft.com/office/drawing/2014/main" id="{E2EE7789-CB2D-4C41-B19F-0C1DDA5776BF}"/>
              </a:ext>
            </a:extLst>
          </p:cNvPr>
          <p:cNvSpPr txBox="1">
            <a:spLocks noChangeArrowheads="1"/>
          </p:cNvSpPr>
          <p:nvPr/>
        </p:nvSpPr>
        <p:spPr bwMode="auto">
          <a:xfrm>
            <a:off x="1676400" y="1752600"/>
            <a:ext cx="3276600" cy="20256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b="0" i="0"/>
              <a:t>Each client that uses a servlet for the first time is assigned a new session object. The servlet generates a </a:t>
            </a:r>
            <a:r>
              <a:rPr lang="en-US" altLang="en-US" i="0"/>
              <a:t>unique ID </a:t>
            </a:r>
            <a:r>
              <a:rPr lang="en-US" altLang="en-US" b="0" i="0"/>
              <a:t>for each session and its this session ID that is stored in the client browser as a cookie</a:t>
            </a:r>
            <a:endParaRPr lang="en-US" altLang="en-US" i="0"/>
          </a:p>
        </p:txBody>
      </p:sp>
      <p:sp>
        <p:nvSpPr>
          <p:cNvPr id="343044" name="Rectangle 4">
            <a:extLst>
              <a:ext uri="{FF2B5EF4-FFF2-40B4-BE49-F238E27FC236}">
                <a16:creationId xmlns:a16="http://schemas.microsoft.com/office/drawing/2014/main" id="{D54A60F8-91EB-48A0-A73C-7AC9B29E446E}"/>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sz="2400"/>
              <a:t>Session Management in Servlets: Using HttpSession (Contd.)</a:t>
            </a:r>
          </a:p>
        </p:txBody>
      </p:sp>
      <p:sp>
        <p:nvSpPr>
          <p:cNvPr id="23557" name="Text Box 3">
            <a:extLst>
              <a:ext uri="{FF2B5EF4-FFF2-40B4-BE49-F238E27FC236}">
                <a16:creationId xmlns:a16="http://schemas.microsoft.com/office/drawing/2014/main" id="{BF2486FE-952E-4DFD-92DA-0CBF2BD1CE38}"/>
              </a:ext>
            </a:extLst>
          </p:cNvPr>
          <p:cNvSpPr txBox="1">
            <a:spLocks noChangeArrowheads="1"/>
          </p:cNvSpPr>
          <p:nvPr/>
        </p:nvSpPr>
        <p:spPr bwMode="auto">
          <a:xfrm>
            <a:off x="1676400" y="4038600"/>
            <a:ext cx="3276600" cy="20256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b="0" i="0"/>
              <a:t>When a client makes a subsequent request to the server, the servlet receives that client’s session ID cookie. It uses this cookie as a key to find the session object associated with that request.</a:t>
            </a:r>
            <a:endParaRPr lang="en-US" altLang="en-US" i="0"/>
          </a:p>
        </p:txBody>
      </p:sp>
      <p:sp>
        <p:nvSpPr>
          <p:cNvPr id="23558" name="Slide Number Placeholder 5">
            <a:extLst>
              <a:ext uri="{FF2B5EF4-FFF2-40B4-BE49-F238E27FC236}">
                <a16:creationId xmlns:a16="http://schemas.microsoft.com/office/drawing/2014/main" id="{5B5399E6-65AA-4478-81A1-1598736069BB}"/>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2554FF2F-D5B5-4159-9C44-B2892AC571E0}" type="slidenum">
              <a:rPr lang="en-US" altLang="en-US" sz="1000" i="0">
                <a:solidFill>
                  <a:srgbClr val="FFFFFF"/>
                </a:solidFill>
              </a:rPr>
              <a:pPr algn="l" eaLnBrk="1" hangingPunct="1"/>
              <a:t>92</a:t>
            </a:fld>
            <a:endParaRPr lang="en-US" altLang="en-US" sz="1000" i="0">
              <a:solidFill>
                <a:srgbClr val="FFFFF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64C9918A-4932-4835-ADBC-F71162797556}"/>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l="3412" t="18918" r="3442" b="24451"/>
          <a:stretch>
            <a:fillRect/>
          </a:stretch>
        </p:blipFill>
        <p:spPr>
          <a:xfrm>
            <a:off x="1752600" y="1676400"/>
            <a:ext cx="8915400" cy="4800600"/>
          </a:xfrm>
          <a:noFill/>
        </p:spPr>
      </p:pic>
      <p:sp>
        <p:nvSpPr>
          <p:cNvPr id="24579" name="Text Box 3">
            <a:extLst>
              <a:ext uri="{FF2B5EF4-FFF2-40B4-BE49-F238E27FC236}">
                <a16:creationId xmlns:a16="http://schemas.microsoft.com/office/drawing/2014/main" id="{4B10F239-6F25-49E3-A576-139614FE0B4B}"/>
              </a:ext>
            </a:extLst>
          </p:cNvPr>
          <p:cNvSpPr txBox="1">
            <a:spLocks noChangeArrowheads="1"/>
          </p:cNvSpPr>
          <p:nvPr/>
        </p:nvSpPr>
        <p:spPr bwMode="auto">
          <a:xfrm>
            <a:off x="1676400" y="3917950"/>
            <a:ext cx="3429000" cy="20256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b="0" i="0"/>
              <a:t>The session object stores the state information in the form of name/value pairs.</a:t>
            </a:r>
          </a:p>
        </p:txBody>
      </p:sp>
      <p:sp>
        <p:nvSpPr>
          <p:cNvPr id="24580" name="Text Box 4">
            <a:extLst>
              <a:ext uri="{FF2B5EF4-FFF2-40B4-BE49-F238E27FC236}">
                <a16:creationId xmlns:a16="http://schemas.microsoft.com/office/drawing/2014/main" id="{9B840AB6-6CAB-4E80-A878-12A98F6D95E7}"/>
              </a:ext>
            </a:extLst>
          </p:cNvPr>
          <p:cNvSpPr txBox="1">
            <a:spLocks noChangeArrowheads="1"/>
          </p:cNvSpPr>
          <p:nvPr/>
        </p:nvSpPr>
        <p:spPr bwMode="auto">
          <a:xfrm>
            <a:off x="1676400" y="1752600"/>
            <a:ext cx="3429000" cy="20256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b="0" i="0"/>
              <a:t>Each session id corresponds to an instance of </a:t>
            </a:r>
            <a:r>
              <a:rPr lang="en-US" altLang="en-US" i="0"/>
              <a:t>HttpSession</a:t>
            </a:r>
            <a:r>
              <a:rPr lang="en-US" altLang="en-US" b="0" i="0"/>
              <a:t>. And each of these instances stores all the data for the relevant client. </a:t>
            </a:r>
          </a:p>
        </p:txBody>
      </p:sp>
      <p:pic>
        <p:nvPicPr>
          <p:cNvPr id="24581" name="Picture 5" descr="takenotes">
            <a:extLst>
              <a:ext uri="{FF2B5EF4-FFF2-40B4-BE49-F238E27FC236}">
                <a16:creationId xmlns:a16="http://schemas.microsoft.com/office/drawing/2014/main" id="{3D432947-6EE9-4ADD-A252-CD1D39CD1C8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rot="4074597">
            <a:off x="1905000" y="57150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6118" name="Rectangle 6">
            <a:extLst>
              <a:ext uri="{FF2B5EF4-FFF2-40B4-BE49-F238E27FC236}">
                <a16:creationId xmlns:a16="http://schemas.microsoft.com/office/drawing/2014/main" id="{5EC3A1DE-D690-4FDF-B149-154F2C3E56E5}"/>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sz="2400"/>
              <a:t>Session Management in Servlets: Using HttpSession (Contd.)</a:t>
            </a:r>
          </a:p>
        </p:txBody>
      </p:sp>
      <p:sp>
        <p:nvSpPr>
          <p:cNvPr id="24583" name="Slide Number Placeholder 6">
            <a:extLst>
              <a:ext uri="{FF2B5EF4-FFF2-40B4-BE49-F238E27FC236}">
                <a16:creationId xmlns:a16="http://schemas.microsoft.com/office/drawing/2014/main" id="{C4FBD7F6-EC34-4CED-A626-B493A3AE2A64}"/>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182BDB78-5EAB-41B2-ABB8-93D162D9E1C8}" type="slidenum">
              <a:rPr lang="en-US" altLang="en-US" sz="1000" i="0">
                <a:solidFill>
                  <a:srgbClr val="FFFFFF"/>
                </a:solidFill>
              </a:rPr>
              <a:pPr algn="l" eaLnBrk="1" hangingPunct="1"/>
              <a:t>93</a:t>
            </a:fld>
            <a:endParaRPr lang="en-US" altLang="en-US" sz="1000" i="0">
              <a:solidFill>
                <a:srgbClr val="FFFFFF"/>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ACA797A7-C8E1-40D3-A307-4B945027DEEF}"/>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l="3412" t="18918" r="3442" b="24451"/>
          <a:stretch>
            <a:fillRect/>
          </a:stretch>
        </p:blipFill>
        <p:spPr>
          <a:xfrm>
            <a:off x="1752600" y="1676400"/>
            <a:ext cx="8915400" cy="4800600"/>
          </a:xfrm>
          <a:noFill/>
        </p:spPr>
      </p:pic>
      <p:sp>
        <p:nvSpPr>
          <p:cNvPr id="25603" name="Text Box 3">
            <a:extLst>
              <a:ext uri="{FF2B5EF4-FFF2-40B4-BE49-F238E27FC236}">
                <a16:creationId xmlns:a16="http://schemas.microsoft.com/office/drawing/2014/main" id="{2E44A6B4-5884-4338-BBBB-38F62412D234}"/>
              </a:ext>
            </a:extLst>
          </p:cNvPr>
          <p:cNvSpPr txBox="1">
            <a:spLocks noChangeArrowheads="1"/>
          </p:cNvSpPr>
          <p:nvPr/>
        </p:nvSpPr>
        <p:spPr bwMode="auto">
          <a:xfrm>
            <a:off x="1676400" y="1631950"/>
            <a:ext cx="3429000" cy="33972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r>
              <a:rPr lang="en-US" altLang="en-US" b="0" i="0"/>
              <a:t>User-specific information can be stored as attributes in the session object using </a:t>
            </a:r>
          </a:p>
          <a:p>
            <a:pPr algn="l" eaLnBrk="1" hangingPunct="1"/>
            <a:endParaRPr lang="en-US" altLang="en-US" b="0" i="0"/>
          </a:p>
        </p:txBody>
      </p:sp>
      <p:sp>
        <p:nvSpPr>
          <p:cNvPr id="347140" name="Oval 4">
            <a:extLst>
              <a:ext uri="{FF2B5EF4-FFF2-40B4-BE49-F238E27FC236}">
                <a16:creationId xmlns:a16="http://schemas.microsoft.com/office/drawing/2014/main" id="{C54300D1-AEE5-46D9-9753-3AD01FBDF697}"/>
              </a:ext>
            </a:extLst>
          </p:cNvPr>
          <p:cNvSpPr>
            <a:spLocks noChangeArrowheads="1"/>
          </p:cNvSpPr>
          <p:nvPr/>
        </p:nvSpPr>
        <p:spPr bwMode="auto">
          <a:xfrm>
            <a:off x="6400800" y="4724400"/>
            <a:ext cx="1143000" cy="685800"/>
          </a:xfrm>
          <a:prstGeom prst="ellipse">
            <a:avLst/>
          </a:prstGeom>
          <a:noFill/>
          <a:ln w="28575">
            <a:pattFill prst="trellis">
              <a:fgClr>
                <a:srgbClr val="CCFF33"/>
              </a:fgClr>
              <a:bgClr>
                <a:schemeClr val="tx1"/>
              </a:bgClr>
            </a:pattFill>
            <a:round/>
            <a:headEnd type="none" w="sm" len="sm"/>
            <a:tailEnd type="none" w="sm" len="sm"/>
          </a:ln>
          <a:scene3d>
            <a:camera prst="legacyPerspectiveBottom">
              <a:rot lat="600000" lon="0" rev="0"/>
            </a:camera>
            <a:lightRig rig="legacyFlat3" dir="t"/>
          </a:scene3d>
          <a:sp3d extrusionH="887400" prstMaterial="legacyMatte">
            <a:bevelT w="13500" h="13500" prst="angle"/>
            <a:bevelB w="13500" h="13500" prst="angle"/>
            <a:extrusionClr>
              <a:srgbClr val="CCFF33"/>
            </a:extrusionClr>
            <a:contourClr>
              <a:srgbClr val="CCFF33"/>
            </a:contourClr>
          </a:sp3d>
          <a:extLst>
            <a:ext uri="{909E8E84-426E-40DD-AFC4-6F175D3DCCD1}">
              <a14:hiddenFill xmlns:a14="http://schemas.microsoft.com/office/drawing/2010/main">
                <a:solidFill>
                  <a:srgbClr val="FFFFFF"/>
                </a:solidFill>
              </a14:hiddenFill>
            </a:ext>
          </a:extLst>
        </p:spPr>
        <p:txBody>
          <a:bodyPr wrap="none" anchor="ctr">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p:txBody>
      </p:sp>
      <p:sp>
        <p:nvSpPr>
          <p:cNvPr id="347141" name="Oval 5">
            <a:extLst>
              <a:ext uri="{FF2B5EF4-FFF2-40B4-BE49-F238E27FC236}">
                <a16:creationId xmlns:a16="http://schemas.microsoft.com/office/drawing/2014/main" id="{CEAACE47-5FA8-42C1-984A-50CDA9824515}"/>
              </a:ext>
            </a:extLst>
          </p:cNvPr>
          <p:cNvSpPr>
            <a:spLocks noChangeArrowheads="1"/>
          </p:cNvSpPr>
          <p:nvPr/>
        </p:nvSpPr>
        <p:spPr bwMode="auto">
          <a:xfrm>
            <a:off x="7467600" y="4724400"/>
            <a:ext cx="1143000" cy="685800"/>
          </a:xfrm>
          <a:prstGeom prst="ellipse">
            <a:avLst/>
          </a:prstGeom>
          <a:noFill/>
          <a:ln w="28575">
            <a:pattFill prst="trellis">
              <a:fgClr>
                <a:srgbClr val="CCFF33"/>
              </a:fgClr>
              <a:bgClr>
                <a:schemeClr val="tx1"/>
              </a:bgClr>
            </a:pattFill>
            <a:round/>
            <a:headEnd type="none" w="sm" len="sm"/>
            <a:tailEnd type="none" w="sm" len="sm"/>
          </a:ln>
          <a:scene3d>
            <a:camera prst="legacyPerspectiveBottom">
              <a:rot lat="600000" lon="0" rev="0"/>
            </a:camera>
            <a:lightRig rig="legacyFlat3" dir="t"/>
          </a:scene3d>
          <a:sp3d extrusionH="887400" prstMaterial="legacyMatte">
            <a:bevelT w="13500" h="13500" prst="angle"/>
            <a:bevelB w="13500" h="13500" prst="angle"/>
            <a:extrusionClr>
              <a:srgbClr val="CCFF33"/>
            </a:extrusionClr>
            <a:contourClr>
              <a:srgbClr val="CCFF33"/>
            </a:contourClr>
          </a:sp3d>
          <a:extLst>
            <a:ext uri="{909E8E84-426E-40DD-AFC4-6F175D3DCCD1}">
              <a14:hiddenFill xmlns:a14="http://schemas.microsoft.com/office/drawing/2010/main">
                <a:solidFill>
                  <a:srgbClr val="FFFFFF"/>
                </a:solidFill>
              </a14:hiddenFill>
            </a:ext>
          </a:extLst>
        </p:spPr>
        <p:txBody>
          <a:bodyPr wrap="none" anchor="ctr">
            <a:flatTx/>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p:txBody>
      </p:sp>
      <p:sp>
        <p:nvSpPr>
          <p:cNvPr id="347142" name="AutoShape 6">
            <a:extLst>
              <a:ext uri="{FF2B5EF4-FFF2-40B4-BE49-F238E27FC236}">
                <a16:creationId xmlns:a16="http://schemas.microsoft.com/office/drawing/2014/main" id="{D2EABED2-244C-4B8C-BFBC-D207A6B8C475}"/>
              </a:ext>
            </a:extLst>
          </p:cNvPr>
          <p:cNvSpPr>
            <a:spLocks noChangeArrowheads="1"/>
          </p:cNvSpPr>
          <p:nvPr/>
        </p:nvSpPr>
        <p:spPr bwMode="auto">
          <a:xfrm rot="18725522">
            <a:off x="3560763" y="2495551"/>
            <a:ext cx="2228850" cy="5197475"/>
          </a:xfrm>
          <a:prstGeom prst="curvedRightArrow">
            <a:avLst>
              <a:gd name="adj1" fmla="val 16550"/>
              <a:gd name="adj2" fmla="val 56668"/>
              <a:gd name="adj3" fmla="val 33333"/>
            </a:avLst>
          </a:prstGeom>
          <a:gradFill rotWithShape="1">
            <a:gsLst>
              <a:gs pos="0">
                <a:schemeClr val="bg1"/>
              </a:gs>
              <a:gs pos="50000">
                <a:srgbClr val="D581FF"/>
              </a:gs>
              <a:gs pos="100000">
                <a:schemeClr val="bg1"/>
              </a:gs>
            </a:gsLst>
            <a:lin ang="5400000" scaled="1"/>
          </a:gradFill>
          <a:ln w="12700">
            <a:noFill/>
            <a:miter lim="800000"/>
            <a:headEnd type="none" w="sm" len="sm"/>
            <a:tailEnd type="none" w="sm" len="sm"/>
          </a:ln>
          <a:effectLst>
            <a:prstShdw prst="shdw18" dist="17961" dir="13500000">
              <a:srgbClr val="D581FF">
                <a:gamma/>
                <a:shade val="60000"/>
                <a:invGamma/>
              </a:srgbClr>
            </a:prstShdw>
          </a:effectLst>
        </p:spPr>
        <p:txBody>
          <a:bodyPr wrap="none" anchor="ctr"/>
          <a:lstStyle/>
          <a:p>
            <a:pPr algn="l">
              <a:spcBef>
                <a:spcPct val="0"/>
              </a:spcBef>
              <a:defRPr/>
            </a:pPr>
            <a:endParaRPr lang="en-US">
              <a:latin typeface="Arial" charset="0"/>
            </a:endParaRPr>
          </a:p>
        </p:txBody>
      </p:sp>
      <p:sp>
        <p:nvSpPr>
          <p:cNvPr id="347143" name="Rectangle 7">
            <a:extLst>
              <a:ext uri="{FF2B5EF4-FFF2-40B4-BE49-F238E27FC236}">
                <a16:creationId xmlns:a16="http://schemas.microsoft.com/office/drawing/2014/main" id="{54713299-57B7-4F7A-A76A-3BDCAC7D8F62}"/>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sz="2400"/>
              <a:t>Session Management in Servlets: Using HttpSession (Contd.)</a:t>
            </a:r>
          </a:p>
        </p:txBody>
      </p:sp>
      <p:sp>
        <p:nvSpPr>
          <p:cNvPr id="25608" name="Slide Number Placeholder 7">
            <a:extLst>
              <a:ext uri="{FF2B5EF4-FFF2-40B4-BE49-F238E27FC236}">
                <a16:creationId xmlns:a16="http://schemas.microsoft.com/office/drawing/2014/main" id="{D519A1E4-85CA-4071-9CC7-5044326DE592}"/>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F08A7604-F9AB-44F8-8574-252F19A35B8C}" type="slidenum">
              <a:rPr lang="en-US" altLang="en-US" sz="1000" i="0">
                <a:solidFill>
                  <a:srgbClr val="FFFFFF"/>
                </a:solidFill>
              </a:rPr>
              <a:pPr algn="l" eaLnBrk="1" hangingPunct="1"/>
              <a:t>94</a:t>
            </a:fld>
            <a:endParaRPr lang="en-US" altLang="en-US" sz="1000" i="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47142"/>
                                        </p:tgtEl>
                                        <p:attrNameLst>
                                          <p:attrName>style.visibility</p:attrName>
                                        </p:attrNameLst>
                                      </p:cBhvr>
                                      <p:to>
                                        <p:strVal val="visible"/>
                                      </p:to>
                                    </p:set>
                                    <p:animEffect transition="in" filter="wipe(left)">
                                      <p:cBhvr>
                                        <p:cTn id="7" dur="1000"/>
                                        <p:tgtEl>
                                          <p:spTgt spid="347142"/>
                                        </p:tgtEl>
                                      </p:cBhvr>
                                    </p:animEffect>
                                  </p:childTnLst>
                                </p:cTn>
                              </p:par>
                            </p:childTnLst>
                          </p:cTn>
                        </p:par>
                        <p:par>
                          <p:cTn id="8" fill="hold" nodeType="afterGroup">
                            <p:stCondLst>
                              <p:cond delay="1000"/>
                            </p:stCondLst>
                            <p:childTnLst>
                              <p:par>
                                <p:cTn id="9" presetID="17" presetClass="entr" presetSubtype="10" fill="hold" grpId="0" nodeType="afterEffect">
                                  <p:stCondLst>
                                    <p:cond delay="0"/>
                                  </p:stCondLst>
                                  <p:childTnLst>
                                    <p:set>
                                      <p:cBhvr>
                                        <p:cTn id="10" dur="1" fill="hold">
                                          <p:stCondLst>
                                            <p:cond delay="0"/>
                                          </p:stCondLst>
                                        </p:cTn>
                                        <p:tgtEl>
                                          <p:spTgt spid="347140"/>
                                        </p:tgtEl>
                                        <p:attrNameLst>
                                          <p:attrName>style.visibility</p:attrName>
                                        </p:attrNameLst>
                                      </p:cBhvr>
                                      <p:to>
                                        <p:strVal val="visible"/>
                                      </p:to>
                                    </p:set>
                                    <p:anim calcmode="lin" valueType="num">
                                      <p:cBhvr>
                                        <p:cTn id="11" dur="1000" fill="hold"/>
                                        <p:tgtEl>
                                          <p:spTgt spid="347140"/>
                                        </p:tgtEl>
                                        <p:attrNameLst>
                                          <p:attrName>ppt_w</p:attrName>
                                        </p:attrNameLst>
                                      </p:cBhvr>
                                      <p:tavLst>
                                        <p:tav tm="0">
                                          <p:val>
                                            <p:fltVal val="0"/>
                                          </p:val>
                                        </p:tav>
                                        <p:tav tm="100000">
                                          <p:val>
                                            <p:strVal val="#ppt_w"/>
                                          </p:val>
                                        </p:tav>
                                      </p:tavLst>
                                    </p:anim>
                                    <p:anim calcmode="lin" valueType="num">
                                      <p:cBhvr>
                                        <p:cTn id="12" dur="1000" fill="hold"/>
                                        <p:tgtEl>
                                          <p:spTgt spid="347140"/>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347141"/>
                                        </p:tgtEl>
                                        <p:attrNameLst>
                                          <p:attrName>style.visibility</p:attrName>
                                        </p:attrNameLst>
                                      </p:cBhvr>
                                      <p:to>
                                        <p:strVal val="visible"/>
                                      </p:to>
                                    </p:set>
                                    <p:anim calcmode="lin" valueType="num">
                                      <p:cBhvr>
                                        <p:cTn id="15" dur="1000" fill="hold"/>
                                        <p:tgtEl>
                                          <p:spTgt spid="347141"/>
                                        </p:tgtEl>
                                        <p:attrNameLst>
                                          <p:attrName>ppt_w</p:attrName>
                                        </p:attrNameLst>
                                      </p:cBhvr>
                                      <p:tavLst>
                                        <p:tav tm="0">
                                          <p:val>
                                            <p:fltVal val="0"/>
                                          </p:val>
                                        </p:tav>
                                        <p:tav tm="100000">
                                          <p:val>
                                            <p:strVal val="#ppt_w"/>
                                          </p:val>
                                        </p:tav>
                                      </p:tavLst>
                                    </p:anim>
                                    <p:anim calcmode="lin" valueType="num">
                                      <p:cBhvr>
                                        <p:cTn id="16" dur="1000" fill="hold"/>
                                        <p:tgtEl>
                                          <p:spTgt spid="3471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40" grpId="0" animBg="1"/>
      <p:bldP spid="347141" grpId="0" animBg="1"/>
      <p:bldP spid="34714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FC5B6B75-F30F-43AC-A378-A2B728918D26}"/>
              </a:ext>
            </a:extLst>
          </p:cNvPr>
          <p:cNvSpPr txBox="1">
            <a:spLocks noChangeArrowheads="1"/>
          </p:cNvSpPr>
          <p:nvPr/>
        </p:nvSpPr>
        <p:spPr bwMode="auto">
          <a:xfrm>
            <a:off x="1905000" y="1447800"/>
            <a:ext cx="8305800" cy="40068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b="0" i="0" dirty="0"/>
              <a:t>package    .</a:t>
            </a:r>
            <a:r>
              <a:rPr lang="en-US" altLang="en-US" b="0" i="0" dirty="0" err="1"/>
              <a:t>sample.session</a:t>
            </a:r>
            <a:r>
              <a:rPr lang="en-US" altLang="en-US" b="0" i="0" dirty="0"/>
              <a:t>;</a:t>
            </a:r>
          </a:p>
          <a:p>
            <a:pPr algn="l" eaLnBrk="1" hangingPunct="1">
              <a:spcBef>
                <a:spcPct val="0"/>
              </a:spcBef>
            </a:pPr>
            <a:r>
              <a:rPr lang="en-US" altLang="en-US" b="0" i="0" dirty="0"/>
              <a:t>import java.io.*;</a:t>
            </a:r>
          </a:p>
          <a:p>
            <a:pPr algn="l" eaLnBrk="1" hangingPunct="1">
              <a:spcBef>
                <a:spcPct val="0"/>
              </a:spcBef>
            </a:pPr>
            <a:r>
              <a:rPr lang="en-US" altLang="en-US" b="0" i="0" dirty="0"/>
              <a:t>import </a:t>
            </a:r>
            <a:r>
              <a:rPr lang="en-US" altLang="en-US" b="0" i="0" dirty="0" err="1"/>
              <a:t>javax.servlet</a:t>
            </a:r>
            <a:r>
              <a:rPr lang="en-US" altLang="en-US" b="0" i="0" dirty="0"/>
              <a:t>.*;</a:t>
            </a:r>
          </a:p>
          <a:p>
            <a:pPr algn="l" eaLnBrk="1" hangingPunct="1">
              <a:spcBef>
                <a:spcPct val="0"/>
              </a:spcBef>
            </a:pPr>
            <a:r>
              <a:rPr lang="en-US" altLang="en-US" b="0" i="0" dirty="0"/>
              <a:t>import </a:t>
            </a:r>
            <a:r>
              <a:rPr lang="en-US" altLang="en-US" b="0" i="0" dirty="0" err="1"/>
              <a:t>javax.servlet.http</a:t>
            </a:r>
            <a:r>
              <a:rPr lang="en-US" altLang="en-US" b="0" i="0" dirty="0"/>
              <a:t>.*;</a:t>
            </a:r>
          </a:p>
          <a:p>
            <a:pPr algn="l" eaLnBrk="1" hangingPunct="1">
              <a:spcBef>
                <a:spcPct val="0"/>
              </a:spcBef>
            </a:pPr>
            <a:endParaRPr lang="en-US" altLang="en-US" b="0" i="0" dirty="0"/>
          </a:p>
          <a:p>
            <a:pPr algn="l" eaLnBrk="1" hangingPunct="1">
              <a:spcBef>
                <a:spcPct val="0"/>
              </a:spcBef>
            </a:pPr>
            <a:r>
              <a:rPr lang="en-US" altLang="en-US" b="0" i="0" dirty="0"/>
              <a:t>public class </a:t>
            </a:r>
            <a:r>
              <a:rPr lang="en-US" altLang="en-US" i="0" dirty="0" err="1"/>
              <a:t>UserSession</a:t>
            </a:r>
            <a:r>
              <a:rPr lang="en-US" altLang="en-US" b="0" i="0" dirty="0"/>
              <a:t> extends </a:t>
            </a:r>
            <a:r>
              <a:rPr lang="en-US" altLang="en-US" i="0" dirty="0" err="1"/>
              <a:t>HttpServlet</a:t>
            </a:r>
            <a:r>
              <a:rPr lang="en-US" altLang="en-US" b="0" i="0" dirty="0"/>
              <a:t> {</a:t>
            </a:r>
          </a:p>
          <a:p>
            <a:pPr algn="l" eaLnBrk="1" hangingPunct="1">
              <a:spcBef>
                <a:spcPct val="0"/>
              </a:spcBef>
            </a:pPr>
            <a:r>
              <a:rPr lang="en-US" altLang="en-US" b="0" i="0" dirty="0"/>
              <a:t>    public void </a:t>
            </a:r>
            <a:r>
              <a:rPr lang="en-US" altLang="en-US" i="0" dirty="0" err="1"/>
              <a:t>doGet</a:t>
            </a:r>
            <a:r>
              <a:rPr lang="en-US" altLang="en-US" b="0" i="0" dirty="0"/>
              <a:t>(</a:t>
            </a:r>
            <a:r>
              <a:rPr lang="en-US" altLang="en-US" b="0" i="0" dirty="0" err="1"/>
              <a:t>HttpServletRequest</a:t>
            </a:r>
            <a:r>
              <a:rPr lang="en-US" altLang="en-US" b="0" i="0" dirty="0"/>
              <a:t> request, </a:t>
            </a:r>
            <a:r>
              <a:rPr lang="en-US" altLang="en-US" b="0" i="0" dirty="0" err="1"/>
              <a:t>HttpServletResponse</a:t>
            </a:r>
            <a:r>
              <a:rPr lang="en-US" altLang="en-US" b="0" i="0" dirty="0"/>
              <a:t> response)</a:t>
            </a:r>
          </a:p>
          <a:p>
            <a:pPr algn="l" eaLnBrk="1" hangingPunct="1">
              <a:spcBef>
                <a:spcPct val="0"/>
              </a:spcBef>
            </a:pPr>
            <a:r>
              <a:rPr lang="en-US" altLang="en-US" b="0" i="0" dirty="0"/>
              <a:t>    throws </a:t>
            </a:r>
            <a:r>
              <a:rPr lang="en-US" altLang="en-US" b="0" i="0" dirty="0" err="1"/>
              <a:t>IOException</a:t>
            </a:r>
            <a:r>
              <a:rPr lang="en-US" altLang="en-US" b="0" i="0" dirty="0"/>
              <a:t>, </a:t>
            </a:r>
            <a:r>
              <a:rPr lang="en-US" altLang="en-US" b="0" i="0" dirty="0" err="1"/>
              <a:t>ServletException</a:t>
            </a:r>
            <a:endParaRPr lang="en-US" altLang="en-US" b="0" i="0" dirty="0"/>
          </a:p>
          <a:p>
            <a:pPr algn="l" eaLnBrk="1" hangingPunct="1">
              <a:spcBef>
                <a:spcPct val="0"/>
              </a:spcBef>
            </a:pPr>
            <a:r>
              <a:rPr lang="en-US" altLang="en-US" b="0" i="0" dirty="0"/>
              <a:t>    {</a:t>
            </a:r>
          </a:p>
          <a:p>
            <a:pPr algn="l" eaLnBrk="1" hangingPunct="1">
              <a:spcBef>
                <a:spcPct val="0"/>
              </a:spcBef>
            </a:pPr>
            <a:r>
              <a:rPr lang="en-US" altLang="en-US" b="0" i="0" dirty="0"/>
              <a:t>        </a:t>
            </a:r>
            <a:r>
              <a:rPr lang="en-US" altLang="en-US" b="0" i="0" dirty="0" err="1"/>
              <a:t>response.setContentType</a:t>
            </a:r>
            <a:r>
              <a:rPr lang="en-US" altLang="en-US" b="0" i="0" dirty="0"/>
              <a:t>("text/html");</a:t>
            </a:r>
          </a:p>
          <a:p>
            <a:pPr algn="l" eaLnBrk="1" hangingPunct="1">
              <a:spcBef>
                <a:spcPct val="0"/>
              </a:spcBef>
            </a:pPr>
            <a:r>
              <a:rPr lang="en-US" altLang="en-US" b="0" i="0" dirty="0"/>
              <a:t>        </a:t>
            </a:r>
            <a:r>
              <a:rPr lang="en-US" altLang="en-US" b="0" i="0" dirty="0" err="1"/>
              <a:t>PrintWriter</a:t>
            </a:r>
            <a:r>
              <a:rPr lang="en-US" altLang="en-US" b="0" i="0" dirty="0"/>
              <a:t> out = </a:t>
            </a:r>
            <a:r>
              <a:rPr lang="en-US" altLang="en-US" b="0" i="0" dirty="0" err="1"/>
              <a:t>response.getWriter</a:t>
            </a:r>
            <a:r>
              <a:rPr lang="en-US" altLang="en-US" b="0" i="0" dirty="0"/>
              <a:t>();</a:t>
            </a:r>
          </a:p>
          <a:p>
            <a:pPr algn="l" eaLnBrk="1" hangingPunct="1">
              <a:spcBef>
                <a:spcPct val="0"/>
              </a:spcBef>
            </a:pPr>
            <a:r>
              <a:rPr lang="en-US" altLang="en-US" b="0" i="0" dirty="0"/>
              <a:t>        </a:t>
            </a:r>
            <a:r>
              <a:rPr lang="en-US" altLang="en-US" b="0" i="0" dirty="0" err="1"/>
              <a:t>out.println</a:t>
            </a:r>
            <a:r>
              <a:rPr lang="en-US" altLang="en-US" b="0" i="0" dirty="0"/>
              <a:t>("&lt;html&gt;");</a:t>
            </a:r>
          </a:p>
          <a:p>
            <a:pPr algn="l" eaLnBrk="1" hangingPunct="1">
              <a:spcBef>
                <a:spcPct val="0"/>
              </a:spcBef>
            </a:pPr>
            <a:r>
              <a:rPr lang="en-US" altLang="en-US" b="0" i="0" dirty="0"/>
              <a:t>        </a:t>
            </a:r>
            <a:r>
              <a:rPr lang="en-US" altLang="en-US" b="0" i="0" dirty="0" err="1"/>
              <a:t>out.println</a:t>
            </a:r>
            <a:r>
              <a:rPr lang="en-US" altLang="en-US" b="0" i="0" dirty="0"/>
              <a:t>("&lt;head&gt;");</a:t>
            </a:r>
          </a:p>
          <a:p>
            <a:pPr algn="l" eaLnBrk="1" hangingPunct="1">
              <a:spcBef>
                <a:spcPct val="0"/>
              </a:spcBef>
            </a:pPr>
            <a:r>
              <a:rPr lang="en-US" altLang="en-US" b="0" i="0" dirty="0"/>
              <a:t>        </a:t>
            </a:r>
            <a:r>
              <a:rPr lang="en-US" altLang="en-US" b="0" i="0" dirty="0" err="1"/>
              <a:t>out.println</a:t>
            </a:r>
            <a:r>
              <a:rPr lang="en-US" altLang="en-US" b="0" i="0" dirty="0"/>
              <a:t>("&lt;title&gt;Session Demonstration!&lt;/title&gt;");</a:t>
            </a:r>
          </a:p>
          <a:p>
            <a:pPr algn="l" eaLnBrk="1" hangingPunct="1">
              <a:spcBef>
                <a:spcPct val="0"/>
              </a:spcBef>
            </a:pPr>
            <a:r>
              <a:rPr lang="en-US" altLang="en-US" b="0" i="0" dirty="0"/>
              <a:t>        </a:t>
            </a:r>
            <a:r>
              <a:rPr lang="en-US" altLang="en-US" b="0" i="0" dirty="0" err="1"/>
              <a:t>out.println</a:t>
            </a:r>
            <a:r>
              <a:rPr lang="en-US" altLang="en-US" b="0" i="0" dirty="0"/>
              <a:t>("&lt;/head&gt;");</a:t>
            </a:r>
          </a:p>
          <a:p>
            <a:pPr algn="l" eaLnBrk="1" hangingPunct="1">
              <a:spcBef>
                <a:spcPct val="0"/>
              </a:spcBef>
            </a:pPr>
            <a:r>
              <a:rPr lang="en-US" altLang="en-US" b="0" i="0" dirty="0"/>
              <a:t>        </a:t>
            </a:r>
            <a:r>
              <a:rPr lang="en-US" altLang="en-US" b="0" i="0" dirty="0" err="1"/>
              <a:t>out.println</a:t>
            </a:r>
            <a:r>
              <a:rPr lang="en-US" altLang="en-US" b="0" i="0" dirty="0"/>
              <a:t>("&lt;body&gt;&lt;pre&gt;");</a:t>
            </a:r>
          </a:p>
        </p:txBody>
      </p:sp>
      <p:sp>
        <p:nvSpPr>
          <p:cNvPr id="353283" name="Rectangle 3">
            <a:extLst>
              <a:ext uri="{FF2B5EF4-FFF2-40B4-BE49-F238E27FC236}">
                <a16:creationId xmlns:a16="http://schemas.microsoft.com/office/drawing/2014/main" id="{9D6EC3C6-12BF-43B3-A803-3D59F27B5C5C}"/>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a:t>Demonstration on HttpSession: UserSession.java</a:t>
            </a:r>
          </a:p>
        </p:txBody>
      </p:sp>
      <p:sp>
        <p:nvSpPr>
          <p:cNvPr id="26628" name="Slide Number Placeholder 3">
            <a:extLst>
              <a:ext uri="{FF2B5EF4-FFF2-40B4-BE49-F238E27FC236}">
                <a16:creationId xmlns:a16="http://schemas.microsoft.com/office/drawing/2014/main" id="{DB5B9FFD-E917-450A-8B52-DCBBD61ACD92}"/>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A6F56F9A-4D01-4300-8F57-07AB3B17D1C1}" type="slidenum">
              <a:rPr lang="en-US" altLang="en-US" sz="1000" i="0">
                <a:solidFill>
                  <a:srgbClr val="FFFFFF"/>
                </a:solidFill>
              </a:rPr>
              <a:pPr algn="l" eaLnBrk="1" hangingPunct="1"/>
              <a:t>95</a:t>
            </a:fld>
            <a:endParaRPr lang="en-US" altLang="en-US" sz="1000" i="0">
              <a:solidFill>
                <a:srgbClr val="FFFFF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6EBBC1D7-9AE7-4051-9C9C-3D1F330BEB83}"/>
              </a:ext>
            </a:extLst>
          </p:cNvPr>
          <p:cNvSpPr txBox="1">
            <a:spLocks noChangeArrowheads="1"/>
          </p:cNvSpPr>
          <p:nvPr/>
        </p:nvSpPr>
        <p:spPr bwMode="auto">
          <a:xfrm>
            <a:off x="1905000" y="1479550"/>
            <a:ext cx="8763000" cy="40068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a:p>
            <a:pPr algn="l" eaLnBrk="1" hangingPunct="1">
              <a:spcBef>
                <a:spcPct val="0"/>
              </a:spcBef>
            </a:pPr>
            <a:r>
              <a:rPr lang="en-US" altLang="en-US" b="0" i="0"/>
              <a:t>out.println("&lt;h1&gt;Welcome !&lt;/h1&gt;");</a:t>
            </a:r>
            <a:endParaRPr lang="en-US" altLang="en-US" i="0"/>
          </a:p>
          <a:p>
            <a:pPr algn="l" eaLnBrk="1" hangingPunct="1">
              <a:spcBef>
                <a:spcPct val="0"/>
              </a:spcBef>
            </a:pPr>
            <a:r>
              <a:rPr lang="en-US" altLang="en-US" i="0"/>
              <a:t>HttpSession sess = request.getSession(true);</a:t>
            </a:r>
          </a:p>
          <a:p>
            <a:pPr algn="l" eaLnBrk="1" hangingPunct="1">
              <a:spcBef>
                <a:spcPct val="0"/>
              </a:spcBef>
            </a:pPr>
            <a:r>
              <a:rPr lang="en-US" altLang="en-US" b="0" i="0"/>
              <a:t>out.println("&lt;table border=1&gt;&lt;tr&gt;&lt;td&gt;Session ID : &lt;/td&gt;&lt;td&gt;"+sess.getId()+"&lt;/td&gt;&lt;/tr&gt;");</a:t>
            </a:r>
          </a:p>
          <a:p>
            <a:pPr algn="l" eaLnBrk="1" hangingPunct="1">
              <a:spcBef>
                <a:spcPct val="0"/>
              </a:spcBef>
            </a:pPr>
            <a:endParaRPr lang="en-US" altLang="en-US" b="0" i="0"/>
          </a:p>
          <a:p>
            <a:pPr algn="l" eaLnBrk="1" hangingPunct="1">
              <a:spcBef>
                <a:spcPct val="0"/>
              </a:spcBef>
            </a:pPr>
            <a:r>
              <a:rPr lang="en-US" altLang="en-US" b="0" i="0"/>
              <a:t>out.println("&lt;tr&gt;&lt;td&gt;Session Creation Time : &lt;/td&gt;&lt;td&gt;"+sess.getCreationTime()+"&lt;/td&gt;&lt;/tr&gt;");</a:t>
            </a:r>
          </a:p>
          <a:p>
            <a:pPr algn="l" eaLnBrk="1" hangingPunct="1">
              <a:spcBef>
                <a:spcPct val="0"/>
              </a:spcBef>
            </a:pPr>
            <a:endParaRPr lang="en-US" altLang="en-US" b="0" i="0"/>
          </a:p>
          <a:p>
            <a:pPr algn="l" eaLnBrk="1" hangingPunct="1">
              <a:spcBef>
                <a:spcPct val="0"/>
              </a:spcBef>
            </a:pPr>
            <a:r>
              <a:rPr lang="en-US" altLang="en-US" b="0" i="0"/>
              <a:t>out.println("&lt;tr&gt;&lt;td&gt;Session Last Accessed Time : &lt;/td&gt;&lt;td&gt;"+sess.getLastAccessedTime()+"&lt;/td&gt;&lt;/tr&gt;");</a:t>
            </a:r>
            <a:br>
              <a:rPr lang="en-US" altLang="en-US" b="0" i="0"/>
            </a:br>
            <a:endParaRPr lang="en-US" altLang="en-US" b="0" i="0"/>
          </a:p>
          <a:p>
            <a:pPr algn="l" eaLnBrk="1" hangingPunct="1">
              <a:spcBef>
                <a:spcPct val="0"/>
              </a:spcBef>
            </a:pPr>
            <a:r>
              <a:rPr lang="en-US" altLang="en-US" b="0" i="0"/>
              <a:t>String s=request.getParameter("uname");</a:t>
            </a:r>
          </a:p>
          <a:p>
            <a:pPr algn="l" eaLnBrk="1" hangingPunct="1">
              <a:spcBef>
                <a:spcPct val="0"/>
              </a:spcBef>
            </a:pPr>
            <a:endParaRPr lang="en-US" altLang="en-US" b="0" i="0"/>
          </a:p>
          <a:p>
            <a:pPr algn="l" eaLnBrk="1" hangingPunct="1">
              <a:spcBef>
                <a:spcPct val="0"/>
              </a:spcBef>
            </a:pPr>
            <a:r>
              <a:rPr lang="en-US" altLang="en-US" b="0" i="0"/>
              <a:t>sess.setAttribute("username",s);</a:t>
            </a:r>
          </a:p>
          <a:p>
            <a:pPr algn="l" eaLnBrk="1" hangingPunct="1">
              <a:spcBef>
                <a:spcPct val="0"/>
              </a:spcBef>
            </a:pPr>
            <a:r>
              <a:rPr lang="en-US" altLang="en-US" b="0" i="0"/>
              <a:t>out.println("&lt;tr&gt;&lt;td&gt;Session User Name is : &lt;/td&gt;&lt;td&gt;" +sess.getAttribute("username")+"&lt;/td&gt;&lt;/tr&gt;&lt;/table&gt;");</a:t>
            </a:r>
          </a:p>
          <a:p>
            <a:pPr algn="l" eaLnBrk="1" hangingPunct="1">
              <a:spcBef>
                <a:spcPct val="0"/>
              </a:spcBef>
            </a:pPr>
            <a:r>
              <a:rPr lang="en-US" altLang="en-US" b="0" i="0"/>
              <a:t>    </a:t>
            </a:r>
          </a:p>
        </p:txBody>
      </p:sp>
      <p:sp>
        <p:nvSpPr>
          <p:cNvPr id="354307" name="Rectangle 3">
            <a:extLst>
              <a:ext uri="{FF2B5EF4-FFF2-40B4-BE49-F238E27FC236}">
                <a16:creationId xmlns:a16="http://schemas.microsoft.com/office/drawing/2014/main" id="{669EFBFD-7BEF-4486-8CA5-9193BC29A8C6}"/>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a:t>Demonstration on HttpSession: UserSession.java</a:t>
            </a:r>
          </a:p>
        </p:txBody>
      </p:sp>
      <p:sp>
        <p:nvSpPr>
          <p:cNvPr id="27652" name="Slide Number Placeholder 3">
            <a:extLst>
              <a:ext uri="{FF2B5EF4-FFF2-40B4-BE49-F238E27FC236}">
                <a16:creationId xmlns:a16="http://schemas.microsoft.com/office/drawing/2014/main" id="{C39D7DF9-CAAC-4B99-BE31-D2DD5211E5A3}"/>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89AA4ACA-C354-409E-8D5D-3DB3966BE23F}" type="slidenum">
              <a:rPr lang="en-US" altLang="en-US" sz="1000" i="0">
                <a:solidFill>
                  <a:srgbClr val="FFFFFF"/>
                </a:solidFill>
              </a:rPr>
              <a:pPr algn="l" eaLnBrk="1" hangingPunct="1"/>
              <a:t>96</a:t>
            </a:fld>
            <a:endParaRPr lang="en-US" altLang="en-US" sz="1000" i="0">
              <a:solidFill>
                <a:srgbClr val="FFFFF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006AD487-2982-41AC-8CE0-F0742F3D4A8D}"/>
              </a:ext>
            </a:extLst>
          </p:cNvPr>
          <p:cNvSpPr txBox="1">
            <a:spLocks noChangeArrowheads="1"/>
          </p:cNvSpPr>
          <p:nvPr/>
        </p:nvSpPr>
        <p:spPr bwMode="auto">
          <a:xfrm>
            <a:off x="1905000" y="1479550"/>
            <a:ext cx="8763000" cy="40068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b="0" i="0"/>
          </a:p>
          <a:p>
            <a:pPr algn="l" eaLnBrk="1" hangingPunct="1">
              <a:spcBef>
                <a:spcPct val="0"/>
              </a:spcBef>
            </a:pPr>
            <a:endParaRPr lang="en-US" altLang="en-US" b="0" i="0"/>
          </a:p>
          <a:p>
            <a:pPr algn="l" eaLnBrk="1" hangingPunct="1">
              <a:spcBef>
                <a:spcPct val="0"/>
              </a:spcBef>
            </a:pPr>
            <a:r>
              <a:rPr lang="en-US" altLang="en-US" b="0" i="0"/>
              <a:t>out.println("&lt;br&gt;&lt;br&gt;&lt;form&gt;Enter Your Name Please : &lt;input type=text name=uname&gt;&lt;/p&gt;&lt;br&gt;&lt;input type=submit name=Submit value=Submit&gt;&lt;/form&gt;");</a:t>
            </a:r>
          </a:p>
          <a:p>
            <a:pPr algn="l" eaLnBrk="1" hangingPunct="1">
              <a:spcBef>
                <a:spcPct val="0"/>
              </a:spcBef>
            </a:pPr>
            <a:r>
              <a:rPr lang="en-US" altLang="en-US" b="0" i="0"/>
              <a:t>out.println("&lt;/body&gt;");</a:t>
            </a:r>
          </a:p>
          <a:p>
            <a:pPr algn="l" eaLnBrk="1" hangingPunct="1">
              <a:spcBef>
                <a:spcPct val="0"/>
              </a:spcBef>
            </a:pPr>
            <a:r>
              <a:rPr lang="en-US" altLang="en-US" b="0" i="0"/>
              <a:t>out.println("&lt;/html&gt;");</a:t>
            </a:r>
          </a:p>
          <a:p>
            <a:pPr algn="l" eaLnBrk="1" hangingPunct="1">
              <a:spcBef>
                <a:spcPct val="0"/>
              </a:spcBef>
            </a:pPr>
            <a:r>
              <a:rPr lang="en-US" altLang="en-US" b="0" i="0"/>
              <a:t> }</a:t>
            </a:r>
          </a:p>
          <a:p>
            <a:pPr algn="l" eaLnBrk="1" hangingPunct="1">
              <a:spcBef>
                <a:spcPct val="0"/>
              </a:spcBef>
            </a:pPr>
            <a:r>
              <a:rPr lang="en-US" altLang="en-US" b="0" i="0"/>
              <a:t>}</a:t>
            </a:r>
          </a:p>
        </p:txBody>
      </p:sp>
      <p:sp>
        <p:nvSpPr>
          <p:cNvPr id="355331" name="Rectangle 3">
            <a:extLst>
              <a:ext uri="{FF2B5EF4-FFF2-40B4-BE49-F238E27FC236}">
                <a16:creationId xmlns:a16="http://schemas.microsoft.com/office/drawing/2014/main" id="{0982A5A2-2303-4D30-933E-6FAE19C92A1E}"/>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a:t>Demonstration on HttpSession: UserSession.java</a:t>
            </a:r>
          </a:p>
        </p:txBody>
      </p:sp>
      <p:sp>
        <p:nvSpPr>
          <p:cNvPr id="28676" name="Slide Number Placeholder 3">
            <a:extLst>
              <a:ext uri="{FF2B5EF4-FFF2-40B4-BE49-F238E27FC236}">
                <a16:creationId xmlns:a16="http://schemas.microsoft.com/office/drawing/2014/main" id="{4585E66B-15CB-44E8-9E64-21632EC950C3}"/>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233D81D9-4953-40C1-A8C4-71E45338BFB9}" type="slidenum">
              <a:rPr lang="en-US" altLang="en-US" sz="1000" i="0">
                <a:solidFill>
                  <a:srgbClr val="FFFFFF"/>
                </a:solidFill>
              </a:rPr>
              <a:pPr algn="l" eaLnBrk="1" hangingPunct="1"/>
              <a:t>97</a:t>
            </a:fld>
            <a:endParaRPr lang="en-US" altLang="en-US" sz="1000" i="0">
              <a:solidFill>
                <a:srgbClr val="FFFFF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E0418B7D-E6B7-4649-B36E-B20AFA1D5F3E}"/>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524000" y="1600200"/>
            <a:ext cx="9144000" cy="4876800"/>
          </a:xfrm>
          <a:noFill/>
        </p:spPr>
      </p:pic>
      <p:sp>
        <p:nvSpPr>
          <p:cNvPr id="356355" name="Rectangle 3">
            <a:extLst>
              <a:ext uri="{FF2B5EF4-FFF2-40B4-BE49-F238E27FC236}">
                <a16:creationId xmlns:a16="http://schemas.microsoft.com/office/drawing/2014/main" id="{F70E1B71-E304-4055-9A83-04984FE84386}"/>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a:t>Demonstration on HttpSession: UserSession.java</a:t>
            </a:r>
          </a:p>
        </p:txBody>
      </p:sp>
      <p:sp>
        <p:nvSpPr>
          <p:cNvPr id="29700" name="Slide Number Placeholder 3">
            <a:extLst>
              <a:ext uri="{FF2B5EF4-FFF2-40B4-BE49-F238E27FC236}">
                <a16:creationId xmlns:a16="http://schemas.microsoft.com/office/drawing/2014/main" id="{83F44254-30DC-418F-84A1-0B02417FDA8C}"/>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B2517A1C-0BFD-4B3D-8970-02145287C58F}" type="slidenum">
              <a:rPr lang="en-US" altLang="en-US" sz="1000" i="0">
                <a:solidFill>
                  <a:srgbClr val="FFFFFF"/>
                </a:solidFill>
              </a:rPr>
              <a:pPr algn="l" eaLnBrk="1" hangingPunct="1"/>
              <a:t>98</a:t>
            </a:fld>
            <a:endParaRPr lang="en-US" altLang="en-US" sz="1000" i="0">
              <a:solidFill>
                <a:srgbClr val="FFFFF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8B521D91-FD25-431E-B892-7F3070198E7F}"/>
              </a:ext>
            </a:extLst>
          </p:cNvPr>
          <p:cNvSpPr txBox="1">
            <a:spLocks noChangeArrowheads="1"/>
          </p:cNvSpPr>
          <p:nvPr/>
        </p:nvSpPr>
        <p:spPr bwMode="auto">
          <a:xfrm>
            <a:off x="2651126" y="3505200"/>
            <a:ext cx="7102475" cy="954088"/>
          </a:xfrm>
          <a:prstGeom prst="rect">
            <a:avLst/>
          </a:prstGeom>
          <a:solidFill>
            <a:schemeClr val="bg1"/>
          </a:solidFill>
          <a:ln w="12700">
            <a:solidFill>
              <a:srgbClr val="0000FF"/>
            </a:solidFill>
            <a:miter lim="800000"/>
            <a:headEnd type="none" w="sm" len="sm"/>
            <a:tailEnd type="none" w="sm" len="sm"/>
          </a:ln>
        </p:spPr>
        <p:txBody>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just" eaLnBrk="1" hangingPunct="1"/>
            <a:r>
              <a:rPr lang="en-US" altLang="en-US" sz="2000" i="0"/>
              <a:t>public void setMaxInactiveInterval(int interval)</a:t>
            </a:r>
            <a:r>
              <a:rPr lang="en-US" altLang="en-US" sz="2000" b="0" i="0"/>
              <a:t> - </a:t>
            </a:r>
            <a:r>
              <a:rPr lang="en-US" altLang="en-US" b="0" i="0"/>
              <a:t>When Session timeout occurs any objects bound to the HttpSession object are automatically unbound.</a:t>
            </a:r>
            <a:endParaRPr lang="en-US" altLang="en-US" sz="2000" b="0" i="0"/>
          </a:p>
          <a:p>
            <a:pPr algn="l" eaLnBrk="1" hangingPunct="1"/>
            <a:endParaRPr lang="en-US" altLang="en-US" sz="2000" b="0" i="0"/>
          </a:p>
          <a:p>
            <a:pPr algn="l" eaLnBrk="1" hangingPunct="1"/>
            <a:endParaRPr lang="en-US" altLang="en-US" sz="2000" b="0" i="0"/>
          </a:p>
        </p:txBody>
      </p:sp>
      <p:sp>
        <p:nvSpPr>
          <p:cNvPr id="30723" name="AutoShape 3">
            <a:extLst>
              <a:ext uri="{FF2B5EF4-FFF2-40B4-BE49-F238E27FC236}">
                <a16:creationId xmlns:a16="http://schemas.microsoft.com/office/drawing/2014/main" id="{57E99B36-3826-45BD-8847-F8D2552F4DEA}"/>
              </a:ext>
            </a:extLst>
          </p:cNvPr>
          <p:cNvSpPr>
            <a:spLocks noChangeArrowheads="1"/>
          </p:cNvSpPr>
          <p:nvPr/>
        </p:nvSpPr>
        <p:spPr bwMode="auto">
          <a:xfrm>
            <a:off x="3581401" y="1371600"/>
            <a:ext cx="4684713" cy="1676400"/>
          </a:xfrm>
          <a:prstGeom prst="cloudCallout">
            <a:avLst>
              <a:gd name="adj1" fmla="val -2083"/>
              <a:gd name="adj2" fmla="val 74620"/>
            </a:avLst>
          </a:prstGeom>
          <a:noFill/>
          <a:ln w="12700">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b="0" i="0"/>
              <a:t>How To Make Session InActive or Terminate</a:t>
            </a:r>
          </a:p>
        </p:txBody>
      </p:sp>
      <p:sp>
        <p:nvSpPr>
          <p:cNvPr id="30724" name="AutoShape 4">
            <a:extLst>
              <a:ext uri="{FF2B5EF4-FFF2-40B4-BE49-F238E27FC236}">
                <a16:creationId xmlns:a16="http://schemas.microsoft.com/office/drawing/2014/main" id="{D140AE91-08BF-4586-BC95-F9588B18E2EB}"/>
              </a:ext>
            </a:extLst>
          </p:cNvPr>
          <p:cNvSpPr>
            <a:spLocks noChangeArrowheads="1"/>
          </p:cNvSpPr>
          <p:nvPr/>
        </p:nvSpPr>
        <p:spPr bwMode="auto">
          <a:xfrm>
            <a:off x="1905000" y="4724400"/>
            <a:ext cx="3276600" cy="1676400"/>
          </a:xfrm>
          <a:prstGeom prst="cloudCallout">
            <a:avLst>
              <a:gd name="adj1" fmla="val 77181"/>
              <a:gd name="adj2" fmla="val -2366"/>
            </a:avLst>
          </a:prstGeom>
          <a:noFill/>
          <a:ln w="12700">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b="0" i="0"/>
              <a:t>To retrieve Inactive interval</a:t>
            </a:r>
          </a:p>
        </p:txBody>
      </p:sp>
      <p:sp>
        <p:nvSpPr>
          <p:cNvPr id="30725" name="Rectangle 5">
            <a:extLst>
              <a:ext uri="{FF2B5EF4-FFF2-40B4-BE49-F238E27FC236}">
                <a16:creationId xmlns:a16="http://schemas.microsoft.com/office/drawing/2014/main" id="{AE115EF0-C2B7-4C3F-81B1-6996C8497EAB}"/>
              </a:ext>
            </a:extLst>
          </p:cNvPr>
          <p:cNvSpPr>
            <a:spLocks noChangeArrowheads="1"/>
          </p:cNvSpPr>
          <p:nvPr/>
        </p:nvSpPr>
        <p:spPr bwMode="auto">
          <a:xfrm>
            <a:off x="6178550" y="5334001"/>
            <a:ext cx="3879850" cy="379413"/>
          </a:xfrm>
          <a:prstGeom prst="rect">
            <a:avLst/>
          </a:prstGeom>
          <a:noFill/>
          <a:ln w="12700">
            <a:solidFill>
              <a:srgbClr val="0000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eaLnBrk="1" hangingPunct="1"/>
            <a:r>
              <a:rPr lang="en-US" altLang="en-US" i="0"/>
              <a:t>public int getMaxInactiveInterval()</a:t>
            </a:r>
          </a:p>
        </p:txBody>
      </p:sp>
      <p:sp>
        <p:nvSpPr>
          <p:cNvPr id="359430" name="Rectangle 6">
            <a:extLst>
              <a:ext uri="{FF2B5EF4-FFF2-40B4-BE49-F238E27FC236}">
                <a16:creationId xmlns:a16="http://schemas.microsoft.com/office/drawing/2014/main" id="{1E235849-3DDA-4A63-8A6A-0548270F0204}"/>
              </a:ext>
            </a:extLst>
          </p:cNvPr>
          <p:cNvSpPr>
            <a:spLocks noGrp="1" noChangeArrowheads="1"/>
          </p:cNvSpPr>
          <p:nvPr>
            <p:ph type="title" idx="4294967295"/>
          </p:nvPr>
        </p:nvSpPr>
        <p:spPr>
          <a:effectLst>
            <a:outerShdw dist="17961" dir="2700000" algn="ctr" rotWithShape="0">
              <a:srgbClr val="ACB6FC">
                <a:gamma/>
                <a:shade val="60000"/>
                <a:invGamma/>
              </a:srgbClr>
            </a:outerShdw>
          </a:effectLst>
        </p:spPr>
        <p:txBody>
          <a:bodyPr/>
          <a:lstStyle/>
          <a:p>
            <a:pPr eaLnBrk="1" hangingPunct="1">
              <a:defRPr/>
            </a:pPr>
            <a:r>
              <a:rPr lang="en-US" sz="2400"/>
              <a:t>Session Management in Servlets: Using HttpSession (Contd.)</a:t>
            </a:r>
          </a:p>
        </p:txBody>
      </p:sp>
      <p:sp>
        <p:nvSpPr>
          <p:cNvPr id="30727" name="Slide Number Placeholder 6">
            <a:extLst>
              <a:ext uri="{FF2B5EF4-FFF2-40B4-BE49-F238E27FC236}">
                <a16:creationId xmlns:a16="http://schemas.microsoft.com/office/drawing/2014/main" id="{8B318518-678F-4E5F-8801-8433564D4A6F}"/>
              </a:ext>
            </a:extLst>
          </p:cNvPr>
          <p:cNvSpPr txBox="1">
            <a:spLocks noGrp="1"/>
          </p:cNvSpPr>
          <p:nvPr/>
        </p:nvSpPr>
        <p:spPr bwMode="black">
          <a:xfrm>
            <a:off x="1677989" y="6500814"/>
            <a:ext cx="1006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b="1" i="1">
                <a:solidFill>
                  <a:schemeClr val="tx1"/>
                </a:solidFill>
                <a:latin typeface="Arial" panose="020B0604020202020204" pitchFamily="34" charset="0"/>
                <a:ea typeface="MS PGothic" panose="020B0600070205080204" pitchFamily="34" charset="-128"/>
              </a:defRPr>
            </a:lvl1pPr>
            <a:lvl2pPr marL="742950" indent="-285750" eaLnBrk="0" hangingPunct="0">
              <a:defRPr b="1" i="1">
                <a:solidFill>
                  <a:schemeClr val="tx1"/>
                </a:solidFill>
                <a:latin typeface="Arial" panose="020B0604020202020204" pitchFamily="34" charset="0"/>
                <a:ea typeface="MS PGothic" panose="020B0600070205080204" pitchFamily="34" charset="-128"/>
              </a:defRPr>
            </a:lvl2pPr>
            <a:lvl3pPr marL="1143000" indent="-228600" eaLnBrk="0" hangingPunct="0">
              <a:defRPr b="1" i="1">
                <a:solidFill>
                  <a:schemeClr val="tx1"/>
                </a:solidFill>
                <a:latin typeface="Arial" panose="020B0604020202020204" pitchFamily="34" charset="0"/>
                <a:ea typeface="MS PGothic" panose="020B0600070205080204" pitchFamily="34" charset="-128"/>
              </a:defRPr>
            </a:lvl3pPr>
            <a:lvl4pPr marL="1600200" indent="-228600" eaLnBrk="0" hangingPunct="0">
              <a:defRPr b="1" i="1">
                <a:solidFill>
                  <a:schemeClr val="tx1"/>
                </a:solidFill>
                <a:latin typeface="Arial" panose="020B0604020202020204" pitchFamily="34" charset="0"/>
                <a:ea typeface="MS PGothic" panose="020B0600070205080204" pitchFamily="34" charset="-128"/>
              </a:defRPr>
            </a:lvl4pPr>
            <a:lvl5pPr marL="2057400" indent="-228600" eaLnBrk="0" hangingPunct="0">
              <a:defRPr b="1" i="1">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b="1" i="1">
                <a:solidFill>
                  <a:schemeClr val="tx1"/>
                </a:solidFill>
                <a:latin typeface="Arial" panose="020B0604020202020204" pitchFamily="34" charset="0"/>
                <a:ea typeface="MS PGothic" panose="020B0600070205080204" pitchFamily="34" charset="-128"/>
              </a:defRPr>
            </a:lvl9pPr>
          </a:lstStyle>
          <a:p>
            <a:pPr algn="l" eaLnBrk="1" hangingPunct="1"/>
            <a:fld id="{BC598E16-BA70-4C5D-9841-A0AF8AF66CB1}" type="slidenum">
              <a:rPr lang="en-US" altLang="en-US" sz="1000" i="0">
                <a:solidFill>
                  <a:srgbClr val="FFFFFF"/>
                </a:solidFill>
              </a:rPr>
              <a:pPr algn="l" eaLnBrk="1" hangingPunct="1"/>
              <a:t>99</a:t>
            </a:fld>
            <a:endParaRPr lang="en-US" altLang="en-US" sz="1000" i="0">
              <a:solidFill>
                <a:srgbClr val="FFFFFF"/>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20382</Words>
  <Application>Microsoft Office PowerPoint</Application>
  <PresentationFormat>Widescreen</PresentationFormat>
  <Paragraphs>3044</Paragraphs>
  <Slides>281</Slides>
  <Notes>73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281</vt:i4>
      </vt:variant>
    </vt:vector>
  </HeadingPairs>
  <TitlesOfParts>
    <vt:vector size="288" baseType="lpstr">
      <vt:lpstr>Arial</vt:lpstr>
      <vt:lpstr>Arial Black</vt:lpstr>
      <vt:lpstr>Calibri</vt:lpstr>
      <vt:lpstr>Calibri Light</vt:lpstr>
      <vt:lpstr>IBMHelvetica</vt:lpstr>
      <vt:lpstr>Wingdings</vt:lpstr>
      <vt:lpstr>Office Theme</vt:lpstr>
      <vt:lpstr>PowerPoint Presentation</vt:lpstr>
      <vt:lpstr>J EE 5: Web Component Development</vt:lpstr>
      <vt:lpstr>PowerPoint Presentation</vt:lpstr>
      <vt:lpstr>Day – 1 Coverage</vt:lpstr>
      <vt:lpstr>J2EE Overview</vt:lpstr>
      <vt:lpstr>J2EE Overview</vt:lpstr>
      <vt:lpstr>J2EE Overview</vt:lpstr>
      <vt:lpstr>J2EE Overview</vt:lpstr>
      <vt:lpstr>J2EE Overview</vt:lpstr>
      <vt:lpstr>J2EE Overview</vt:lpstr>
      <vt:lpstr>J2EE Overview</vt:lpstr>
      <vt:lpstr>J2EE Overview</vt:lpstr>
      <vt:lpstr>J2EE 1.4 and JEE 5 APIs and Technologies</vt:lpstr>
      <vt:lpstr>J2EE Overview</vt:lpstr>
      <vt:lpstr>J2EE Overview</vt:lpstr>
      <vt:lpstr>J2EE Overview</vt:lpstr>
      <vt:lpstr>J2EE Overview</vt:lpstr>
      <vt:lpstr>J2EE Overview</vt:lpstr>
      <vt:lpstr>What is a Web Component?</vt:lpstr>
      <vt:lpstr>Building a Servlet</vt:lpstr>
      <vt:lpstr>Building a Servlet</vt:lpstr>
      <vt:lpstr>Building a Servlet</vt:lpstr>
      <vt:lpstr>Building a Servlet</vt:lpstr>
      <vt:lpstr>Building a Servlet</vt:lpstr>
      <vt:lpstr>HTTP Basics </vt:lpstr>
      <vt:lpstr>HTTP Basics</vt:lpstr>
      <vt:lpstr>HTTP Basics</vt:lpstr>
      <vt:lpstr>HTTP Basics</vt:lpstr>
      <vt:lpstr>Servlet API</vt:lpstr>
      <vt:lpstr>Servlet API</vt:lpstr>
      <vt:lpstr>Servlet API</vt:lpstr>
      <vt:lpstr>Servlet API</vt:lpstr>
      <vt:lpstr>Servlet API</vt:lpstr>
      <vt:lpstr>Servlet API</vt:lpstr>
      <vt:lpstr>Servlet API</vt:lpstr>
      <vt:lpstr>Servlet API</vt:lpstr>
      <vt:lpstr>Servlet API</vt:lpstr>
      <vt:lpstr>Servlet API</vt:lpstr>
      <vt:lpstr>Servlet API</vt:lpstr>
      <vt:lpstr>Servlet API</vt:lpstr>
      <vt:lpstr>Servlet Creation</vt:lpstr>
      <vt:lpstr>Servlet Creation</vt:lpstr>
      <vt:lpstr>Directory structure of a Web Application</vt:lpstr>
      <vt:lpstr>Deployment Descriptor</vt:lpstr>
      <vt:lpstr>Content of web.xml</vt:lpstr>
      <vt:lpstr>1. Creating a HTML Page – UserInfo.html</vt:lpstr>
      <vt:lpstr>2. Creating a Servlet – WelcomeUser.java</vt:lpstr>
      <vt:lpstr>3. Save The Servlet</vt:lpstr>
      <vt:lpstr>5. Access the HTML page in the Web Browser</vt:lpstr>
      <vt:lpstr>5. Access the HTML page in the Web Browser</vt:lpstr>
      <vt:lpstr>Life Cycle of an Servlet </vt:lpstr>
      <vt:lpstr>Life Cycle of an Servlet (Contd.)</vt:lpstr>
      <vt:lpstr>Life Cycle of an Servlet (Contd.)</vt:lpstr>
      <vt:lpstr>Life Cycle of an Servlet (Contd.)</vt:lpstr>
      <vt:lpstr>Life Cycle of an Servlet (Contd.)</vt:lpstr>
      <vt:lpstr>Life Cycle of an Servlet (Contd.)</vt:lpstr>
      <vt:lpstr>Servlet Object</vt:lpstr>
      <vt:lpstr>Servlet Context</vt:lpstr>
      <vt:lpstr>Scope of Servlet Objects.</vt:lpstr>
      <vt:lpstr>Scope of Servlet Objects (Contd.)</vt:lpstr>
      <vt:lpstr>Scope of Servlet Objects (Contd.)</vt:lpstr>
      <vt:lpstr>Scope of Servlet Objects (Contd.)</vt:lpstr>
      <vt:lpstr>Scope of Servlet Objects (Contd.)</vt:lpstr>
      <vt:lpstr>Scope of Servlet Objects (Contd.)</vt:lpstr>
      <vt:lpstr>Exceptions &amp; Errors in Servlets (Contd.)</vt:lpstr>
      <vt:lpstr>Exceptions &amp; Errors in Servlets (Contd.)</vt:lpstr>
      <vt:lpstr>How To Send Error Message To Client</vt:lpstr>
      <vt:lpstr>Code Snippet for sendError() method</vt:lpstr>
      <vt:lpstr>How To Set the Status Information About A Servlet</vt:lpstr>
      <vt:lpstr>Code Snippet for setStatus() method</vt:lpstr>
      <vt:lpstr>J EE 5: Web Component Development</vt:lpstr>
      <vt:lpstr>PowerPoint Presentation</vt:lpstr>
      <vt:lpstr>Day – 2 Coverage</vt:lpstr>
      <vt:lpstr>Session Management in Servlets</vt:lpstr>
      <vt:lpstr>Session Management in Servlets (Contd.)</vt:lpstr>
      <vt:lpstr>Session Management in Servlets (Contd.)</vt:lpstr>
      <vt:lpstr>Session Management in Servlets (Contd.)</vt:lpstr>
      <vt:lpstr>Session Management in Servlets (Contd.)</vt:lpstr>
      <vt:lpstr>Demonstration on Hidden Form Fields – Login.htm</vt:lpstr>
      <vt:lpstr>Demonstration on Hidden Form Fields – FirstWorld.java</vt:lpstr>
      <vt:lpstr>Demonstration on Hidden Form Fields – SecondWorld.java</vt:lpstr>
      <vt:lpstr>Session Management in Servlets (Contd.)</vt:lpstr>
      <vt:lpstr>Cookies Methods</vt:lpstr>
      <vt:lpstr>Demonstration on Adding a Cookie</vt:lpstr>
      <vt:lpstr>Session Management in Servlets (Contd.)</vt:lpstr>
      <vt:lpstr>Demonstration on URL Rewriting – Login.htm</vt:lpstr>
      <vt:lpstr>Demonstration on URL Rewriting – URLFirstWorld.java</vt:lpstr>
      <vt:lpstr>Demonstration on URL Rewriting – URLFirstWorld.java</vt:lpstr>
      <vt:lpstr>Demonstration on URL Rewriting – URLSecondWorld.java</vt:lpstr>
      <vt:lpstr>Session Management in Servlets: Using HttpSession</vt:lpstr>
      <vt:lpstr>Session Management in Servlets: Using HttpSession (Contd.)</vt:lpstr>
      <vt:lpstr>Session Management in Servlets: Using HttpSession (Contd.)</vt:lpstr>
      <vt:lpstr>Session Management in Servlets: Using HttpSession (Contd.)</vt:lpstr>
      <vt:lpstr>Session Management in Servlets: Using HttpSession (Contd.)</vt:lpstr>
      <vt:lpstr>Demonstration on HttpSession: UserSession.java</vt:lpstr>
      <vt:lpstr>Demonstration on HttpSession: UserSession.java</vt:lpstr>
      <vt:lpstr>Demonstration on HttpSession: UserSession.java</vt:lpstr>
      <vt:lpstr>Demonstration on HttpSession: UserSession.java</vt:lpstr>
      <vt:lpstr>Session Management in Servlets: Using HttpSession (Contd.)</vt:lpstr>
      <vt:lpstr>Session Management in Servlets: Using HttpSession (Contd.)</vt:lpstr>
      <vt:lpstr>Inter-Servlet Communication</vt:lpstr>
      <vt:lpstr>Inter-Servlet Communication (Contd.)</vt:lpstr>
      <vt:lpstr>Inter-Servlet Communication (Contd.)</vt:lpstr>
      <vt:lpstr>Inter-Servlet Communication (Contd.)</vt:lpstr>
      <vt:lpstr>Inter-Servlet Communication: Request Dispatcher Object Methods</vt:lpstr>
      <vt:lpstr>Request Dispatcher Object Methods</vt:lpstr>
      <vt:lpstr>Demonstration: Using Include</vt:lpstr>
      <vt:lpstr>Login Page – Login.html</vt:lpstr>
      <vt:lpstr>Servlet-1: ContactServlet.java</vt:lpstr>
      <vt:lpstr>Servlet-2: UserLoginServlet.java</vt:lpstr>
      <vt:lpstr>Request Dispatcher Object Methods</vt:lpstr>
      <vt:lpstr>Demonstration: Using forward</vt:lpstr>
      <vt:lpstr>Catalog Page – Catalog.html</vt:lpstr>
      <vt:lpstr>Choice Servlet– ChoiceServlet.java</vt:lpstr>
      <vt:lpstr>Choice Servlet– ChoiceServlet.java</vt:lpstr>
      <vt:lpstr>Tourist Servlet – Tourist.java</vt:lpstr>
      <vt:lpstr>Flight Servlet – Flight.java</vt:lpstr>
      <vt:lpstr>Hotel Servlet – Hotel.java</vt:lpstr>
      <vt:lpstr>Railway Servlet – Railway.java</vt:lpstr>
      <vt:lpstr>Inter-Servlet Communication: Do’s &amp; Don’ts of RequestDispatcher</vt:lpstr>
      <vt:lpstr>Inter-Servlet Communication: ServletRequest Object</vt:lpstr>
      <vt:lpstr>Demonstration: Using Servlet Request Object</vt:lpstr>
      <vt:lpstr>User Interface To Enter Two Numbers: TwoNo.html</vt:lpstr>
      <vt:lpstr>Servlet To Calculate Sum: ArithmeticServlet.java</vt:lpstr>
      <vt:lpstr>Servlet To Display Sum: DisplaySumServlet.java</vt:lpstr>
      <vt:lpstr>Output of TwoNo.html</vt:lpstr>
      <vt:lpstr>sendRedirect() Vs forward()</vt:lpstr>
      <vt:lpstr>sendRedirect() Vs forward()</vt:lpstr>
      <vt:lpstr>Exercise on Session Management</vt:lpstr>
      <vt:lpstr>Exercise on Session Management</vt:lpstr>
      <vt:lpstr>HappyVisit Login Page – Login.html</vt:lpstr>
      <vt:lpstr>HappyVisit Servlet -1: DisplayTrouserListServlet.java</vt:lpstr>
      <vt:lpstr>HappyVisit Servlet -1: DisplayTrouserListServlet.java</vt:lpstr>
      <vt:lpstr>HappyVisit Servlet -1: DisplayTrouserListServlet.java</vt:lpstr>
      <vt:lpstr>HappyVisit Servlet - 2: ChoiceProcessingServlet.java</vt:lpstr>
      <vt:lpstr>HappyVisit Servlet - 2: ChoiceProcessingServlet.java</vt:lpstr>
      <vt:lpstr>HappyVisit Servlet - 3: FinalServlet.java</vt:lpstr>
      <vt:lpstr>HappyVisit Servlet - 3: FinalServlet.java</vt:lpstr>
      <vt:lpstr>HappyVisit Servlet - 3: FinalServlet.java</vt:lpstr>
      <vt:lpstr>HappyVisit Servlet - 3: FinalServlet.java</vt:lpstr>
      <vt:lpstr>Listener</vt:lpstr>
      <vt:lpstr>Listener</vt:lpstr>
      <vt:lpstr>Listener</vt:lpstr>
      <vt:lpstr>Listener (example)</vt:lpstr>
      <vt:lpstr>Listener (example)</vt:lpstr>
      <vt:lpstr>Listener </vt:lpstr>
      <vt:lpstr>What are Java Servlet Filters </vt:lpstr>
      <vt:lpstr>What can a Servlet Filter Can Do?</vt:lpstr>
      <vt:lpstr>Use Case Scenario - 1</vt:lpstr>
      <vt:lpstr>Solution For Use Case Scenario - 1</vt:lpstr>
      <vt:lpstr>Use Case Scenario - 2</vt:lpstr>
      <vt:lpstr>Solution For Use Case Scenario - 2</vt:lpstr>
      <vt:lpstr>How are Servlet Filters Chained?</vt:lpstr>
      <vt:lpstr>How Servlet Filter Chain Works?</vt:lpstr>
      <vt:lpstr>How Servlet Filter Chain Works? (Contd.)</vt:lpstr>
      <vt:lpstr>Steps For Building a Servlet Filter</vt:lpstr>
      <vt:lpstr>Configuration in web.xml file (Deployment Descriptor)</vt:lpstr>
      <vt:lpstr>javax.servlet.Filter Interface</vt:lpstr>
      <vt:lpstr>PowerPoint Presentation</vt:lpstr>
      <vt:lpstr>PowerPoint Presentation</vt:lpstr>
      <vt:lpstr>PowerPoint Presentation</vt:lpstr>
      <vt:lpstr>J EE 5: Web Component Development</vt:lpstr>
      <vt:lpstr>Day -2 Coverage</vt:lpstr>
      <vt:lpstr>Introduction to JSP</vt:lpstr>
      <vt:lpstr>Static &amp; Dynamic Contents</vt:lpstr>
      <vt:lpstr>Introducing to JSP (contd.)</vt:lpstr>
      <vt:lpstr>Benefits of JSP </vt:lpstr>
      <vt:lpstr>MVC Architecture</vt:lpstr>
      <vt:lpstr>What is MVC Architecture ?</vt:lpstr>
      <vt:lpstr>Why MVC Architecture ?</vt:lpstr>
      <vt:lpstr>Advantages</vt:lpstr>
      <vt:lpstr>Advantages</vt:lpstr>
      <vt:lpstr>Advantages</vt:lpstr>
      <vt:lpstr>Servlet or JSP???</vt:lpstr>
      <vt:lpstr>Life Cycle of JSP</vt:lpstr>
      <vt:lpstr>Request – Response Cycle In JSP</vt:lpstr>
      <vt:lpstr>Request – Response Cycle In JSP</vt:lpstr>
      <vt:lpstr>JSP Life cycle phases</vt:lpstr>
      <vt:lpstr>Life Cycle Methods of JSP</vt:lpstr>
      <vt:lpstr>Initialization of a JSP Page</vt:lpstr>
      <vt:lpstr>Finalization of JSP Page</vt:lpstr>
      <vt:lpstr>JSP Engine</vt:lpstr>
      <vt:lpstr>Running a JSP Page</vt:lpstr>
      <vt:lpstr>Running a JSP Page (Contd.)</vt:lpstr>
      <vt:lpstr>Web Application Design</vt:lpstr>
      <vt:lpstr>Separate Request processing From Presentation</vt:lpstr>
      <vt:lpstr>JSP Scripting Elements</vt:lpstr>
      <vt:lpstr>JSP Scripting Elements (Contd.)</vt:lpstr>
      <vt:lpstr>JSP Scripting Elements (Contd.) – JSP Expression</vt:lpstr>
      <vt:lpstr>JSP Scripting Elements (Contd.) – JSP Expression</vt:lpstr>
      <vt:lpstr>JSP Scripting Elements (Contd.) – JSP Expression</vt:lpstr>
      <vt:lpstr>Exercise</vt:lpstr>
      <vt:lpstr>JSP Scripting Elements - Scriptlets</vt:lpstr>
      <vt:lpstr>JSP Scripting Elements - Declarations</vt:lpstr>
      <vt:lpstr>Directives</vt:lpstr>
      <vt:lpstr>Directives (Contd.)</vt:lpstr>
      <vt:lpstr>page Directive</vt:lpstr>
      <vt:lpstr>page Directive (Contd.)</vt:lpstr>
      <vt:lpstr>page Directive (Contd.)</vt:lpstr>
      <vt:lpstr>PowerPoint Presentation</vt:lpstr>
      <vt:lpstr>taglib Directive</vt:lpstr>
      <vt:lpstr>Example to display the current Date </vt:lpstr>
      <vt:lpstr>Implicit Objects</vt:lpstr>
      <vt:lpstr>Usage of the implicit objects</vt:lpstr>
      <vt:lpstr>Usage of the implicit objects (Contd.)</vt:lpstr>
      <vt:lpstr>Usage of the implicit objects (Contd.)</vt:lpstr>
      <vt:lpstr>Handling Custom Error Page</vt:lpstr>
      <vt:lpstr>Handling Custom Error Page</vt:lpstr>
      <vt:lpstr>Handling Custom Error Page</vt:lpstr>
      <vt:lpstr>Handling Custom Error Page</vt:lpstr>
      <vt:lpstr>Summary</vt:lpstr>
      <vt:lpstr>Summary (Contd.)</vt:lpstr>
      <vt:lpstr>Summary (Contd.)</vt:lpstr>
      <vt:lpstr>Using  JSP standard Actions</vt:lpstr>
      <vt:lpstr>Transferring control to other Web Components</vt:lpstr>
      <vt:lpstr>Exercise</vt:lpstr>
      <vt:lpstr>Transferring control to other Web Components</vt:lpstr>
      <vt:lpstr>Transferring control to other Web Components</vt:lpstr>
      <vt:lpstr>Example</vt:lpstr>
      <vt:lpstr>Example (Contd.)</vt:lpstr>
      <vt:lpstr>Exercise</vt:lpstr>
      <vt:lpstr>J EE 5: Web Component Development</vt:lpstr>
      <vt:lpstr>Day -2 Coverage</vt:lpstr>
      <vt:lpstr>Introduction to JSP</vt:lpstr>
      <vt:lpstr>Static &amp; Dynamic Contents</vt:lpstr>
      <vt:lpstr>Introducing to JSP (contd.)</vt:lpstr>
      <vt:lpstr>Benefits of JSP </vt:lpstr>
      <vt:lpstr>MVC Architecture</vt:lpstr>
      <vt:lpstr>What is MVC Architecture ?</vt:lpstr>
      <vt:lpstr>Why MVC Architecture ?</vt:lpstr>
      <vt:lpstr>Advantages</vt:lpstr>
      <vt:lpstr>Advantages</vt:lpstr>
      <vt:lpstr>Advantages</vt:lpstr>
      <vt:lpstr>Servlet or JSP???</vt:lpstr>
      <vt:lpstr>Life Cycle of JSP</vt:lpstr>
      <vt:lpstr>Request – Response Cycle In JSP</vt:lpstr>
      <vt:lpstr>Request – Response Cycle In JSP</vt:lpstr>
      <vt:lpstr>JSP Life cycle phases</vt:lpstr>
      <vt:lpstr>Life Cycle Methods of JSP</vt:lpstr>
      <vt:lpstr>Initialization of a JSP Page</vt:lpstr>
      <vt:lpstr>Finalization of JSP Page</vt:lpstr>
      <vt:lpstr>JSP Engine</vt:lpstr>
      <vt:lpstr>Running a JSP Page</vt:lpstr>
      <vt:lpstr>Running a JSP Page (Contd.)</vt:lpstr>
      <vt:lpstr>Web Application Design</vt:lpstr>
      <vt:lpstr>Separate Request processing From Presentation</vt:lpstr>
      <vt:lpstr>JSP Scripting Elements</vt:lpstr>
      <vt:lpstr>JSP Scripting Elements (Contd.)</vt:lpstr>
      <vt:lpstr>JSP Scripting Elements (Contd.) – JSP Expression</vt:lpstr>
      <vt:lpstr>JSP Scripting Elements (Contd.) – JSP Expression</vt:lpstr>
      <vt:lpstr>JSP Scripting Elements (Contd.) – JSP Expression</vt:lpstr>
      <vt:lpstr>Exercise</vt:lpstr>
      <vt:lpstr>JSP Scripting Elements - Scriptlets</vt:lpstr>
      <vt:lpstr>JSP Scripting Elements - Declarations</vt:lpstr>
      <vt:lpstr>Directives</vt:lpstr>
      <vt:lpstr>Directives (Contd.)</vt:lpstr>
      <vt:lpstr>page Directive</vt:lpstr>
      <vt:lpstr>page Directive (Contd.)</vt:lpstr>
      <vt:lpstr>page Directive (Contd.)</vt:lpstr>
      <vt:lpstr>PowerPoint Presentation</vt:lpstr>
      <vt:lpstr>taglib Directive</vt:lpstr>
      <vt:lpstr>Example to display the current Date </vt:lpstr>
      <vt:lpstr>Implicit Objects</vt:lpstr>
      <vt:lpstr>Usage of the implicit objects</vt:lpstr>
      <vt:lpstr>Usage of the implicit objects (Contd.)</vt:lpstr>
      <vt:lpstr>Usage of the implicit objects (Contd.)</vt:lpstr>
      <vt:lpstr>Handling Custom Error Page</vt:lpstr>
      <vt:lpstr>Handling Custom Error Page</vt:lpstr>
      <vt:lpstr>Handling Custom Error Page</vt:lpstr>
      <vt:lpstr>Handling Custom Error Page</vt:lpstr>
      <vt:lpstr>Summary</vt:lpstr>
      <vt:lpstr>Summary (Contd.)</vt:lpstr>
      <vt:lpstr>Summary (Contd.)</vt:lpstr>
      <vt:lpstr>Using  JSP standard Actions</vt:lpstr>
      <vt:lpstr>Transferring control to other Web Components</vt:lpstr>
      <vt:lpstr>Exercise</vt:lpstr>
      <vt:lpstr>Transferring control to other Web Components</vt:lpstr>
      <vt:lpstr>Transferring control to other Web Components</vt:lpstr>
      <vt:lpstr>Example</vt:lpstr>
      <vt:lpstr>Example (Contd.)</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Sugnana G S</dc:creator>
  <cp:lastModifiedBy>Sugnana G S</cp:lastModifiedBy>
  <cp:revision>2</cp:revision>
  <dcterms:created xsi:type="dcterms:W3CDTF">2021-08-23T12:18:43Z</dcterms:created>
  <dcterms:modified xsi:type="dcterms:W3CDTF">2022-08-02T14:20:28Z</dcterms:modified>
</cp:coreProperties>
</file>